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9" r:id="rId3"/>
    <p:sldId id="333" r:id="rId4"/>
    <p:sldId id="261" r:id="rId5"/>
    <p:sldId id="262" r:id="rId6"/>
    <p:sldId id="264" r:id="rId7"/>
    <p:sldId id="335" r:id="rId8"/>
    <p:sldId id="293" r:id="rId9"/>
    <p:sldId id="263" r:id="rId10"/>
    <p:sldId id="267" r:id="rId11"/>
    <p:sldId id="294" r:id="rId12"/>
    <p:sldId id="334" r:id="rId13"/>
    <p:sldId id="303" r:id="rId14"/>
    <p:sldId id="336" r:id="rId15"/>
    <p:sldId id="304" r:id="rId16"/>
    <p:sldId id="309" r:id="rId17"/>
    <p:sldId id="311" r:id="rId18"/>
    <p:sldId id="292" r:id="rId19"/>
    <p:sldId id="291" r:id="rId20"/>
  </p:sldIdLst>
  <p:sldSz cx="9144000" cy="6858000" type="screen4x3"/>
  <p:notesSz cx="7010400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B1213-61EF-BC05-4500-648F8593317F}" name="Ginger Lee Jacobson" initials="GJ" userId="S::glj8018@ads.northwestern.edu::3a49910d-c358-4586-b31b-05d58406f615" providerId="AD"/>
  <p188:author id="{F3797547-0A53-4BAB-BBE8-D3B829EBBE26}" name="John Patrick Johnson" initials="JJ" userId="S::jpj8711@ads.northwestern.edu::fe18dc51-e5c5-41f0-a67f-6454311993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764"/>
    <a:srgbClr val="ED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8"/>
    <p:restoredTop sz="88748"/>
  </p:normalViewPr>
  <p:slideViewPr>
    <p:cSldViewPr snapToGrid="0">
      <p:cViewPr varScale="1">
        <p:scale>
          <a:sx n="105" d="100"/>
          <a:sy n="105" d="100"/>
        </p:scale>
        <p:origin x="1088" y="176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9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696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17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793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09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68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79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2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65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Reproducibility Principles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Reproducibility Principles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000" dirty="0"/>
              <a:t>Session 7 – High Dimensional Fixed Effects</a:t>
            </a:r>
            <a:br>
              <a:rPr lang="en-US" sz="4000" dirty="0"/>
            </a:br>
            <a:r>
              <a:rPr lang="en-US" sz="2400" dirty="0"/>
              <a:t>Data Skills for Research 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August 17, 2023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9CA4ED-6DAD-386B-A788-B7C6CAF7438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1" y="1183821"/>
            <a:ext cx="8972549" cy="4868636"/>
          </a:xfrm>
        </p:spPr>
        <p:txBody>
          <a:bodyPr>
            <a:normAutofit/>
          </a:bodyPr>
          <a:lstStyle/>
          <a:p>
            <a:pPr marL="460375" indent="-346075">
              <a:buNone/>
            </a:pP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lm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~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+ new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), data=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500" dirty="0"/>
              <a:t>	</a:t>
            </a:r>
            <a:endParaRPr lang="en-US" dirty="0">
              <a:solidFill>
                <a:srgbClr val="FF0000"/>
              </a:solidFill>
            </a:endParaRPr>
          </a:p>
          <a:p>
            <a:pPr marL="114300" lvl="1" indent="0">
              <a:spcBef>
                <a:spcPts val="360"/>
              </a:spcBef>
              <a:buSzPts val="1800"/>
              <a:buNone/>
            </a:pPr>
            <a:r>
              <a:rPr lang="en-US" sz="1500" dirty="0">
                <a:solidFill>
                  <a:srgbClr val="FF0000"/>
                </a:solidFill>
              </a:rPr>
              <a:t>	                                             			</a:t>
            </a:r>
          </a:p>
          <a:p>
            <a:pPr marL="114300" lvl="1" indent="0">
              <a:spcBef>
                <a:spcPts val="360"/>
              </a:spcBef>
              <a:buSzPts val="1800"/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9063" lvl="1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9063" lvl="1" indent="0">
              <a:buNone/>
            </a:pP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lfe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500" dirty="0">
                <a:solidFill>
                  <a:srgbClr val="FF0000"/>
                </a:solidFill>
              </a:rPr>
              <a:t>	</a:t>
            </a:r>
          </a:p>
          <a:p>
            <a:pPr marL="114300" indent="0">
              <a:buNone/>
            </a:pP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felm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~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new +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year </a:t>
            </a:r>
          </a:p>
          <a:p>
            <a:pPr marL="460375" indent="-346075">
              <a:buNone/>
            </a:pP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	|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| 0 |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,  data=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/>
              <a:t>	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</a:p>
          <a:p>
            <a:pPr marL="114300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fixest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460375" indent="-346075">
              <a:buNone/>
            </a:pP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feols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~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+ new +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as.factor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(month) + year |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endParaRPr lang="en-US" sz="1500" dirty="0"/>
          </a:p>
          <a:p>
            <a:endParaRPr lang="en-US" sz="1800" dirty="0"/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1C70AE-5CEF-AC8E-1319-70618631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61" y="253970"/>
            <a:ext cx="7886700" cy="994172"/>
          </a:xfrm>
        </p:spPr>
        <p:txBody>
          <a:bodyPr/>
          <a:lstStyle/>
          <a:p>
            <a:r>
              <a:rPr lang="en-US" dirty="0"/>
              <a:t>R Fixed Effect Models - Run Time</a:t>
            </a:r>
          </a:p>
        </p:txBody>
      </p:sp>
      <p:pic>
        <p:nvPicPr>
          <p:cNvPr id="9" name="Picture 8" descr="A cartoon of a dog&#10;&#10;Description automatically generated">
            <a:extLst>
              <a:ext uri="{FF2B5EF4-FFF2-40B4-BE49-F238E27FC236}">
                <a16:creationId xmlns:a16="http://schemas.microsoft.com/office/drawing/2014/main" id="{D0E2A1BC-D6C4-879F-5026-E281187C5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296706" y="1816028"/>
            <a:ext cx="544622" cy="765698"/>
          </a:xfrm>
          <a:prstGeom prst="rect">
            <a:avLst/>
          </a:prstGeom>
        </p:spPr>
      </p:pic>
      <p:pic>
        <p:nvPicPr>
          <p:cNvPr id="10" name="Picture 9" descr="A cartoon of a dog&#10;&#10;Description automatically generated">
            <a:extLst>
              <a:ext uri="{FF2B5EF4-FFF2-40B4-BE49-F238E27FC236}">
                <a16:creationId xmlns:a16="http://schemas.microsoft.com/office/drawing/2014/main" id="{6B79E476-4DBC-E7AF-0A0A-2F49AFD95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1879433"/>
            <a:ext cx="544622" cy="6005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41EEFA-AF4D-C0FB-99F3-3300DB6D6021}"/>
              </a:ext>
            </a:extLst>
          </p:cNvPr>
          <p:cNvSpPr/>
          <p:nvPr/>
        </p:nvSpPr>
        <p:spPr>
          <a:xfrm>
            <a:off x="7511562" y="2007368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57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minutes</a:t>
            </a:r>
          </a:p>
        </p:txBody>
      </p:sp>
      <p:pic>
        <p:nvPicPr>
          <p:cNvPr id="12" name="Picture 11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A373CB15-0B5B-7980-2335-4F48B0EC8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309841" y="1778053"/>
            <a:ext cx="603548" cy="847508"/>
          </a:xfrm>
          <a:prstGeom prst="rect">
            <a:avLst/>
          </a:prstGeom>
        </p:spPr>
      </p:pic>
      <p:pic>
        <p:nvPicPr>
          <p:cNvPr id="13" name="Picture 12" descr="A cartoon of a dog dancing&#10;&#10;Description automatically generated">
            <a:extLst>
              <a:ext uri="{FF2B5EF4-FFF2-40B4-BE49-F238E27FC236}">
                <a16:creationId xmlns:a16="http://schemas.microsoft.com/office/drawing/2014/main" id="{5D22E61D-EFB0-EA2F-DD46-1412D594D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612" y="1767167"/>
            <a:ext cx="592975" cy="847507"/>
          </a:xfrm>
          <a:prstGeom prst="rect">
            <a:avLst/>
          </a:prstGeom>
        </p:spPr>
      </p:pic>
      <p:pic>
        <p:nvPicPr>
          <p:cNvPr id="14" name="Picture 13" descr="A cartoon of a dog&#10;&#10;Description automatically generated">
            <a:extLst>
              <a:ext uri="{FF2B5EF4-FFF2-40B4-BE49-F238E27FC236}">
                <a16:creationId xmlns:a16="http://schemas.microsoft.com/office/drawing/2014/main" id="{B14C02F3-4179-47DF-247F-A1F0FC8C5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773" y="1748109"/>
            <a:ext cx="603549" cy="833615"/>
          </a:xfrm>
          <a:prstGeom prst="rect">
            <a:avLst/>
          </a:prstGeom>
        </p:spPr>
      </p:pic>
      <p:pic>
        <p:nvPicPr>
          <p:cNvPr id="15" name="Picture 14" descr="A cartoon of a dog&#10;&#10;Description automatically generated">
            <a:extLst>
              <a:ext uri="{FF2B5EF4-FFF2-40B4-BE49-F238E27FC236}">
                <a16:creationId xmlns:a16="http://schemas.microsoft.com/office/drawing/2014/main" id="{D38F616B-8FFC-6B14-B222-1EBB625C1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5383823" y="1898612"/>
            <a:ext cx="544622" cy="600528"/>
          </a:xfrm>
          <a:prstGeom prst="rect">
            <a:avLst/>
          </a:prstGeom>
        </p:spPr>
      </p:pic>
      <p:pic>
        <p:nvPicPr>
          <p:cNvPr id="16" name="Picture 15" descr="A cartoon of a dog&#10;&#10;Description automatically generated">
            <a:extLst>
              <a:ext uri="{FF2B5EF4-FFF2-40B4-BE49-F238E27FC236}">
                <a16:creationId xmlns:a16="http://schemas.microsoft.com/office/drawing/2014/main" id="{D94606F3-1C8F-FA0A-F654-164AB6B5F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6273372" y="1898612"/>
            <a:ext cx="544622" cy="600528"/>
          </a:xfrm>
          <a:prstGeom prst="rect">
            <a:avLst/>
          </a:prstGeom>
        </p:spPr>
      </p:pic>
      <p:pic>
        <p:nvPicPr>
          <p:cNvPr id="17" name="Picture 16" descr="A cartoon of a dog&#10;&#10;Description automatically generated">
            <a:extLst>
              <a:ext uri="{FF2B5EF4-FFF2-40B4-BE49-F238E27FC236}">
                <a16:creationId xmlns:a16="http://schemas.microsoft.com/office/drawing/2014/main" id="{38FD28CB-D466-DE2E-8137-8CCB2C455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7143711" y="1879433"/>
            <a:ext cx="544622" cy="600528"/>
          </a:xfrm>
          <a:prstGeom prst="rect">
            <a:avLst/>
          </a:prstGeom>
        </p:spPr>
      </p:pic>
      <p:pic>
        <p:nvPicPr>
          <p:cNvPr id="18" name="Picture 17" descr="A cartoon of a dog&#10;&#10;Description automatically generated">
            <a:extLst>
              <a:ext uri="{FF2B5EF4-FFF2-40B4-BE49-F238E27FC236}">
                <a16:creationId xmlns:a16="http://schemas.microsoft.com/office/drawing/2014/main" id="{0911819D-D516-CF0E-E52E-E3F40AC75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3633939"/>
            <a:ext cx="544622" cy="600528"/>
          </a:xfrm>
          <a:prstGeom prst="rect">
            <a:avLst/>
          </a:prstGeom>
        </p:spPr>
      </p:pic>
      <p:pic>
        <p:nvPicPr>
          <p:cNvPr id="19" name="Picture 18" descr="A cartoon of a dog&#10;&#10;Description automatically generated">
            <a:extLst>
              <a:ext uri="{FF2B5EF4-FFF2-40B4-BE49-F238E27FC236}">
                <a16:creationId xmlns:a16="http://schemas.microsoft.com/office/drawing/2014/main" id="{CA2C2C14-CCBC-3EEE-F947-F8A57E0DAC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304561" y="5363029"/>
            <a:ext cx="544622" cy="6005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BC4558-54F2-662D-1F93-595D1ACB3F94}"/>
              </a:ext>
            </a:extLst>
          </p:cNvPr>
          <p:cNvSpPr/>
          <p:nvPr/>
        </p:nvSpPr>
        <p:spPr>
          <a:xfrm>
            <a:off x="2806676" y="3726090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0.16 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seconds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8507EB-A40E-A39E-6B57-DCF4748D99BC}"/>
              </a:ext>
            </a:extLst>
          </p:cNvPr>
          <p:cNvSpPr/>
          <p:nvPr/>
        </p:nvSpPr>
        <p:spPr>
          <a:xfrm>
            <a:off x="576872" y="5433482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0.05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seconds</a:t>
            </a:r>
          </a:p>
        </p:txBody>
      </p:sp>
      <p:pic>
        <p:nvPicPr>
          <p:cNvPr id="22" name="Picture 21" descr="A cartoon of a dog&#10;&#10;Description automatically generated">
            <a:extLst>
              <a:ext uri="{FF2B5EF4-FFF2-40B4-BE49-F238E27FC236}">
                <a16:creationId xmlns:a16="http://schemas.microsoft.com/office/drawing/2014/main" id="{ECB63F8C-F4FC-CACF-5A56-B6893B0F6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309964" y="3503292"/>
            <a:ext cx="544622" cy="765698"/>
          </a:xfrm>
          <a:prstGeom prst="rect">
            <a:avLst/>
          </a:prstGeom>
        </p:spPr>
      </p:pic>
      <p:pic>
        <p:nvPicPr>
          <p:cNvPr id="23" name="Picture 22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D199C570-87F3-ACA9-E2CD-090C91E07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309841" y="3477663"/>
            <a:ext cx="603548" cy="8475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B547FF-38D8-5AE1-0BB3-347BC48FC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4" name="Google Shape;132;ge6d407e7a1_0_85">
            <a:extLst>
              <a:ext uri="{FF2B5EF4-FFF2-40B4-BE49-F238E27FC236}">
                <a16:creationId xmlns:a16="http://schemas.microsoft.com/office/drawing/2014/main" id="{CCE2C9D8-6F3C-E913-A866-7E3D91E6F4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5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39" y="1891666"/>
            <a:ext cx="8654562" cy="3846834"/>
          </a:xfrm>
        </p:spPr>
        <p:txBody>
          <a:bodyPr>
            <a:normAutofit/>
          </a:bodyPr>
          <a:lstStyle/>
          <a:p>
            <a:endParaRPr lang="en-US" sz="1425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460375" indent="-346075">
              <a:buNone/>
            </a:pP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fixedeffect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data_df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=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homes_data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, dependent =</a:t>
            </a:r>
            <a:r>
              <a:rPr lang="en-US" alt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exog_x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 = ['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'new'], category = ['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', 'month'], cluster = </a:t>
            </a:r>
            <a:r>
              <a:rPr lang="en-US" sz="1425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1425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EE38C1-BBAD-58A9-B684-97BA510A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422275"/>
            <a:ext cx="7886700" cy="993775"/>
          </a:xfrm>
        </p:spPr>
        <p:txBody>
          <a:bodyPr/>
          <a:lstStyle/>
          <a:p>
            <a:r>
              <a:rPr lang="en-US" dirty="0"/>
              <a:t>Python Fixed Effect Model - Run Time</a:t>
            </a:r>
          </a:p>
        </p:txBody>
      </p:sp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4AC47FBC-5962-82BE-2A48-6C2B79B9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t="6558" r="1362" b="7143"/>
          <a:stretch/>
        </p:blipFill>
        <p:spPr>
          <a:xfrm>
            <a:off x="1823658" y="3511701"/>
            <a:ext cx="544622" cy="765698"/>
          </a:xfrm>
          <a:prstGeom prst="rect">
            <a:avLst/>
          </a:prstGeom>
        </p:spPr>
      </p:pic>
      <p:pic>
        <p:nvPicPr>
          <p:cNvPr id="6" name="Picture 5" descr="A cartoon of a dog&#10;&#10;Description automatically generated">
            <a:extLst>
              <a:ext uri="{FF2B5EF4-FFF2-40B4-BE49-F238E27FC236}">
                <a16:creationId xmlns:a16="http://schemas.microsoft.com/office/drawing/2014/main" id="{823DD2A5-E243-355A-6D54-6ED2F25BB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8" t="12810"/>
          <a:stretch/>
        </p:blipFill>
        <p:spPr>
          <a:xfrm>
            <a:off x="831513" y="3575106"/>
            <a:ext cx="544622" cy="600528"/>
          </a:xfrm>
          <a:prstGeom prst="rect">
            <a:avLst/>
          </a:prstGeom>
        </p:spPr>
      </p:pic>
      <p:pic>
        <p:nvPicPr>
          <p:cNvPr id="7" name="Picture 6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1DC2085B-812C-6FC8-49A7-FF14B43A6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833855" y="3469600"/>
            <a:ext cx="606486" cy="851634"/>
          </a:xfrm>
          <a:prstGeom prst="rect">
            <a:avLst/>
          </a:prstGeom>
        </p:spPr>
      </p:pic>
      <p:pic>
        <p:nvPicPr>
          <p:cNvPr id="8" name="Picture 7" descr="A cartoon of a dog dancing&#10;&#10;Description automatically generated">
            <a:extLst>
              <a:ext uri="{FF2B5EF4-FFF2-40B4-BE49-F238E27FC236}">
                <a16:creationId xmlns:a16="http://schemas.microsoft.com/office/drawing/2014/main" id="{A0DDAB82-F413-C153-FE70-C4095F03E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678" y="3469600"/>
            <a:ext cx="595862" cy="851633"/>
          </a:xfrm>
          <a:prstGeom prst="rect">
            <a:avLst/>
          </a:prstGeom>
        </p:spPr>
      </p:pic>
      <p:pic>
        <p:nvPicPr>
          <p:cNvPr id="9" name="Picture 8" descr="A cartoon of a dog&#10;&#10;Description automatically generated">
            <a:extLst>
              <a:ext uri="{FF2B5EF4-FFF2-40B4-BE49-F238E27FC236}">
                <a16:creationId xmlns:a16="http://schemas.microsoft.com/office/drawing/2014/main" id="{DFCFAB5F-79F9-5B6C-2FD0-D5226F8C4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700" y="3429000"/>
            <a:ext cx="595862" cy="82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C9F084-DF45-DCD0-A50D-0E115F09EC8C}"/>
              </a:ext>
            </a:extLst>
          </p:cNvPr>
          <p:cNvSpPr/>
          <p:nvPr/>
        </p:nvSpPr>
        <p:spPr>
          <a:xfrm>
            <a:off x="5694564" y="3575106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0.37 seconds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DED0C3-F898-ACDF-8931-08F2925EAA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11" name="Google Shape;132;ge6d407e7a1_0_85">
            <a:extLst>
              <a:ext uri="{FF2B5EF4-FFF2-40B4-BE49-F238E27FC236}">
                <a16:creationId xmlns:a16="http://schemas.microsoft.com/office/drawing/2014/main" id="{2DD6B38A-0231-DAE6-9D3A-C74A296971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Fixed Effect </a:t>
            </a:r>
            <a:r>
              <a:rPr lang="en-US" dirty="0" err="1"/>
              <a:t>Conda</a:t>
            </a:r>
            <a:r>
              <a:rPr lang="en-US" dirty="0"/>
              <a:t> Environment 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" name="Google Shape;133;ge6d407e7a1_0_85">
            <a:extLst>
              <a:ext uri="{FF2B5EF4-FFF2-40B4-BE49-F238E27FC236}">
                <a16:creationId xmlns:a16="http://schemas.microsoft.com/office/drawing/2014/main" id="{2634A591-C726-5BBB-0EC5-447D5C99052B}"/>
              </a:ext>
            </a:extLst>
          </p:cNvPr>
          <p:cNvSpPr txBox="1"/>
          <p:nvPr/>
        </p:nvSpPr>
        <p:spPr>
          <a:xfrm>
            <a:off x="554324" y="873125"/>
            <a:ext cx="8386475" cy="6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Using a text editor, create the following file on KLC called 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fe_env.yml</a:t>
            </a:r>
            <a:endParaRPr lang="en-US" sz="1800" dirty="0">
              <a:highlight>
                <a:srgbClr val="C0C0C0"/>
              </a:highlight>
            </a:endParaRPr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You can run this file using the mamba module on KLC to create the environment</a:t>
            </a: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fe_env.yml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pip install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FixedEffectModel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4" indent="920750"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696AF22-C705-0B37-AD88-FC294E2876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736D9A0-7BA8-8DEE-758A-2EC8BEFE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9" r="5414"/>
          <a:stretch/>
        </p:blipFill>
        <p:spPr>
          <a:xfrm>
            <a:off x="3226283" y="1341120"/>
            <a:ext cx="2199156" cy="356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fe_env.yml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Version Control – A Cautionary Tale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parallelize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reghdfe</a:t>
            </a:r>
            <a:r>
              <a:rPr lang="en-US" sz="1800" dirty="0">
                <a:solidFill>
                  <a:schemeClr val="dk1"/>
                </a:solidFill>
              </a:rPr>
              <a:t> the Stata documentation describes a “parallel” option: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380214-B135-5368-A8F3-90949D340E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BE2409-065C-7286-B089-A0E34B0A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276380"/>
            <a:ext cx="7290816" cy="147948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19BAB5-83A8-3723-1406-63DDDF4318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8" r="11983" b="18035"/>
          <a:stretch/>
        </p:blipFill>
        <p:spPr>
          <a:xfrm>
            <a:off x="1784604" y="4500699"/>
            <a:ext cx="5250180" cy="1853753"/>
          </a:xfrm>
          <a:prstGeom prst="rect">
            <a:avLst/>
          </a:prstGeom>
        </p:spPr>
      </p:pic>
      <p:sp>
        <p:nvSpPr>
          <p:cNvPr id="9" name="Google Shape;133;ge6d407e7a1_0_85">
            <a:extLst>
              <a:ext uri="{FF2B5EF4-FFF2-40B4-BE49-F238E27FC236}">
                <a16:creationId xmlns:a16="http://schemas.microsoft.com/office/drawing/2014/main" id="{71854BA8-177C-F9CF-51AE-0CF58494F01C}"/>
              </a:ext>
            </a:extLst>
          </p:cNvPr>
          <p:cNvSpPr txBox="1"/>
          <p:nvPr/>
        </p:nvSpPr>
        <p:spPr>
          <a:xfrm>
            <a:off x="457200" y="2765063"/>
            <a:ext cx="813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However, this no longer runs in Stata 17:</a:t>
            </a:r>
          </a:p>
        </p:txBody>
      </p:sp>
      <p:sp>
        <p:nvSpPr>
          <p:cNvPr id="10" name="Google Shape;133;ge6d407e7a1_0_85">
            <a:extLst>
              <a:ext uri="{FF2B5EF4-FFF2-40B4-BE49-F238E27FC236}">
                <a16:creationId xmlns:a16="http://schemas.microsoft.com/office/drawing/2014/main" id="{3AAF9525-0D65-4D6E-0FDE-021A260DF9A3}"/>
              </a:ext>
            </a:extLst>
          </p:cNvPr>
          <p:cNvSpPr txBox="1"/>
          <p:nvPr/>
        </p:nvSpPr>
        <p:spPr>
          <a:xfrm>
            <a:off x="457200" y="4093735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indent="111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Developer’s response: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12" name="Picture 11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FB06898-D0A0-E4D1-E85E-295D8A2EC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784604" y="3140399"/>
            <a:ext cx="3629152" cy="10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HD Fixed Effect Parallelization in R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5800" y="2182637"/>
            <a:ext cx="813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DB0C87-896D-7290-DABD-DC23302C3E2C}"/>
              </a:ext>
            </a:extLst>
          </p:cNvPr>
          <p:cNvSpPr txBox="1">
            <a:spLocks/>
          </p:cNvSpPr>
          <p:nvPr/>
        </p:nvSpPr>
        <p:spPr>
          <a:xfrm>
            <a:off x="183156" y="8592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93700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library accelerates R computations by enabling simultaneous execution of tasks on multiple CPU cores.</a:t>
            </a:r>
          </a:p>
          <a:p>
            <a:pPr marL="114300" indent="0">
              <a:buNone/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742950" lvl="1" indent="0">
              <a:spcBef>
                <a:spcPts val="360"/>
              </a:spcBef>
              <a:buSzPts val="1800"/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parLapply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parallelizing tasks that require significant computation or when data needs to be shared across cores.</a:t>
            </a:r>
          </a:p>
          <a:p>
            <a:pPr marL="742950" lvl="1" indent="0">
              <a:spcBef>
                <a:spcPts val="360"/>
              </a:spcBef>
              <a:buSzPts val="1800"/>
              <a:buNone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mclapply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Suited for scenarios with minimal data sharing and when independent tasks can be executed in parallel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 algn="l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7DC3A51-81DB-A7D1-872C-8338AC2B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0" y="3622161"/>
            <a:ext cx="4991100" cy="2846635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3A84597-F457-5585-D445-BFEE5DA152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0882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HD Fixed Effect Example Studies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656AF7-BF2D-5CE6-FA23-4BE0E2DE17B7}"/>
              </a:ext>
            </a:extLst>
          </p:cNvPr>
          <p:cNvSpPr txBox="1">
            <a:spLocks/>
          </p:cNvSpPr>
          <p:nvPr/>
        </p:nvSpPr>
        <p:spPr>
          <a:xfrm>
            <a:off x="183156" y="1037063"/>
            <a:ext cx="8332194" cy="44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Impact of Green Regulations on Firm Emissions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control for unobserved firm-specific characteristics and regulatory effects.</a:t>
            </a: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Gender Wage Gap Over Time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capture gender-specific wage differentials by controlling for time-invariant factors.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 Economics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Effects of Universal Healthcare on Health Outcomes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account for unobserved health-related characteristics and policy impacts.</a:t>
            </a: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Study: Determinants of Stock Returns Across Industries</a:t>
            </a:r>
          </a:p>
          <a:p>
            <a:pPr marL="457200" lvl="1" indent="0" algn="l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 Fixed effects control for industry-specific factors influencing stock performance.</a:t>
            </a:r>
          </a:p>
          <a:p>
            <a:pPr marL="114300" indent="0" algn="l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D40BD4A-586B-904D-4440-9A2F41B686E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88135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Takeaways: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936FCD-6694-2D86-9950-8EA9638FBBE4}"/>
              </a:ext>
            </a:extLst>
          </p:cNvPr>
          <p:cNvSpPr txBox="1">
            <a:spLocks/>
          </p:cNvSpPr>
          <p:nvPr/>
        </p:nvSpPr>
        <p:spPr>
          <a:xfrm>
            <a:off x="183156" y="1102322"/>
            <a:ext cx="8332194" cy="465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Accounting for Rich Heterogeneity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Complex interactions in multi-dimensional data.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capture diverse unobserved factors.</a:t>
            </a:r>
          </a:p>
          <a:p>
            <a:pPr marL="457200" lvl="1" indent="0" algn="l"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Efficiently Handling Big Data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Large datasets with numerous variables.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manage high-dimensional control variables.</a:t>
            </a:r>
          </a:p>
          <a:p>
            <a:pPr marL="457200" lvl="1" indent="0" algn="l"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Uncovering Granular Insights</a:t>
            </a:r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Exploring nuanced effects in detailed contexts.</a:t>
            </a:r>
          </a:p>
          <a:p>
            <a:pPr marL="457200" lvl="1" indent="0"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High-dimensional fixed effects reveal fine-grained patterns and relationships.</a:t>
            </a:r>
          </a:p>
          <a:p>
            <a:endParaRPr lang="en-US" sz="1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2695D76-987D-32A3-09FF-5517EA2D3A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9059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06394-4A82-273B-BEDC-ADDE8D6F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6" y="846198"/>
            <a:ext cx="8686800" cy="3283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AA2AB-B343-8EFC-DCF6-00855D39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3" y="4109932"/>
            <a:ext cx="7811588" cy="22447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986B9C-B5DF-9DFF-B341-F1AE0393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5B9743-0DF2-0688-97CD-D807E5CED2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10FBF7F8-F5A8-D49D-F67A-EDD9B9762D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256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D103-DCCB-0D90-20B9-4C5D88B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–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16119-91D1-ED47-AFDC-A16F4F9E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49" y="1485839"/>
            <a:ext cx="7693976" cy="4373708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647F397-F889-B6C3-E125-97FDAC6222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2969CDE8-0AB3-5826-F3BC-59994E3892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27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894"/>
            <a:ext cx="7886700" cy="796517"/>
          </a:xfrm>
        </p:spPr>
        <p:txBody>
          <a:bodyPr/>
          <a:lstStyle/>
          <a:p>
            <a:r>
              <a:rPr lang="en-US" dirty="0"/>
              <a:t>Fixed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975"/>
            <a:ext cx="7886700" cy="416599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Fixed effects  / group-specific intercepts are frequently used in econometric models:</a:t>
            </a:r>
          </a:p>
          <a:p>
            <a:pPr marL="114300" indent="0">
              <a:buNone/>
            </a:pPr>
            <a:endParaRPr lang="en-US" sz="1000" dirty="0"/>
          </a:p>
          <a:p>
            <a:pPr lvl="1"/>
            <a:r>
              <a:rPr lang="en-US" dirty="0"/>
              <a:t>Get rid of omitted variable bias</a:t>
            </a:r>
          </a:p>
          <a:p>
            <a:pPr marL="533400" lvl="1" indent="0">
              <a:buNone/>
            </a:pPr>
            <a:endParaRPr lang="en-US" sz="1000" dirty="0"/>
          </a:p>
          <a:p>
            <a:pPr lvl="1"/>
            <a:r>
              <a:rPr lang="en-US" dirty="0"/>
              <a:t>Handle potential unobserved heterogeneity</a:t>
            </a:r>
          </a:p>
          <a:p>
            <a:pPr marL="533400" lvl="1" indent="0">
              <a:buNone/>
            </a:pPr>
            <a:endParaRPr lang="en-US" sz="1000" dirty="0"/>
          </a:p>
          <a:p>
            <a:pPr lvl="1"/>
            <a:r>
              <a:rPr lang="en-US" dirty="0"/>
              <a:t>Increase precision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black rectangular with purple and white lines&#10;&#10;Description automatically generated">
            <a:extLst>
              <a:ext uri="{FF2B5EF4-FFF2-40B4-BE49-F238E27FC236}">
                <a16:creationId xmlns:a16="http://schemas.microsoft.com/office/drawing/2014/main" id="{FEEDB7F1-4653-1AB7-E5F9-F8902ECA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3639266"/>
            <a:ext cx="4197350" cy="2219587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403FF75-70A0-3F5F-409E-1FE2F533D1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70B3A1BD-8FF5-A9D0-1D70-4795F438C0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2AAB-75C5-01E8-7C83-F7CB1476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92E3-91C7-FA09-1EED-65C4220C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403" y="960021"/>
            <a:ext cx="8229600" cy="52606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Why use Fixed Effects?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How to deal with “too many” fixed effects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de -meaning variables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Data Examples and Computational Horse Races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Stata </a:t>
            </a:r>
          </a:p>
          <a:p>
            <a:pPr lvl="1"/>
            <a:endParaRPr lang="en-US" sz="5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R</a:t>
            </a:r>
          </a:p>
          <a:p>
            <a:pPr lvl="1"/>
            <a:endParaRPr lang="en-US" sz="5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Python</a:t>
            </a:r>
          </a:p>
          <a:p>
            <a:pPr marL="5334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Parallelizing Fixed Effect Code on KLC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4E98F-27FB-2341-110D-7C3AB2286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1" t="4381" r="773" b="-4381"/>
          <a:stretch/>
        </p:blipFill>
        <p:spPr>
          <a:xfrm>
            <a:off x="2755900" y="3511550"/>
            <a:ext cx="3949700" cy="49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11065-DFDC-E508-E93E-277ACA74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605020"/>
            <a:ext cx="4927600" cy="492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488FFB-0192-D5C5-77C1-688B15910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63" r="15168" b="8763"/>
          <a:stretch/>
        </p:blipFill>
        <p:spPr>
          <a:xfrm>
            <a:off x="2755900" y="4067810"/>
            <a:ext cx="2413000" cy="449580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A63B935-4575-2348-CBC3-CDB295936A1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9" name="Google Shape;132;ge6d407e7a1_0_85">
            <a:extLst>
              <a:ext uri="{FF2B5EF4-FFF2-40B4-BE49-F238E27FC236}">
                <a16:creationId xmlns:a16="http://schemas.microsoft.com/office/drawing/2014/main" id="{243F048D-90CE-5FA1-54E8-90F1D06859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78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49112"/>
            <a:ext cx="8248294" cy="994172"/>
          </a:xfrm>
        </p:spPr>
        <p:txBody>
          <a:bodyPr/>
          <a:lstStyle/>
          <a:p>
            <a:r>
              <a:rPr lang="en-US" dirty="0"/>
              <a:t>But that’s what we have computers for, isn’t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X’X is a k by k matrix, where k is the number of </a:t>
            </a:r>
            <a:r>
              <a:rPr lang="en-US" dirty="0" err="1"/>
              <a:t>regressors</a:t>
            </a:r>
            <a:endParaRPr lang="en-US" dirty="0"/>
          </a:p>
          <a:p>
            <a:r>
              <a:rPr lang="en-US" dirty="0"/>
              <a:t>What does this mean if you have tens of thousands of fixed effects??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5" y="2651284"/>
            <a:ext cx="7031720" cy="1206937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A33E329-F38E-05A1-1384-FA3D0E0A1FA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7" name="Google Shape;132;ge6d407e7a1_0_85">
            <a:extLst>
              <a:ext uri="{FF2B5EF4-FFF2-40B4-BE49-F238E27FC236}">
                <a16:creationId xmlns:a16="http://schemas.microsoft.com/office/drawing/2014/main" id="{B0D8B37C-8E1F-18FA-A4FC-563CA7B5E3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92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Frisch, Waugh and Lovell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including a full set of fixed effects to your predictor variables is equivalent to subtracting the group mean from each observation for each dependent and (‘other’) predictor variable, and running a regression using the demeaned variables</a:t>
            </a:r>
          </a:p>
          <a:p>
            <a:endParaRPr lang="en-US" dirty="0"/>
          </a:p>
          <a:p>
            <a:r>
              <a:rPr lang="en-US" dirty="0"/>
              <a:t>Many of the efficient fixed-effects algorithms use this trick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FA84EC1-D6D1-4E69-35F9-72825EB9E90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3A9DEC00-E5BE-9961-8B35-4CA79EB847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71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0"/>
            <a:ext cx="8802414" cy="1143000"/>
          </a:xfrm>
        </p:spPr>
        <p:txBody>
          <a:bodyPr/>
          <a:lstStyle/>
          <a:p>
            <a:r>
              <a:rPr lang="en-US" dirty="0"/>
              <a:t>Which command/software is right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3737373"/>
          </a:xfrm>
        </p:spPr>
        <p:txBody>
          <a:bodyPr/>
          <a:lstStyle/>
          <a:p>
            <a:r>
              <a:rPr lang="en-US" dirty="0"/>
              <a:t>Is the researcher interested in the point estimates/standard errors of the fixed effects themselves?</a:t>
            </a:r>
          </a:p>
          <a:p>
            <a:endParaRPr lang="en-US" dirty="0"/>
          </a:p>
          <a:p>
            <a:r>
              <a:rPr lang="en-US" dirty="0"/>
              <a:t>Are multiple levels of fixed effects used?</a:t>
            </a:r>
          </a:p>
          <a:p>
            <a:endParaRPr lang="en-US" dirty="0"/>
          </a:p>
          <a:p>
            <a:r>
              <a:rPr lang="en-US" dirty="0"/>
              <a:t>Do you need clustered standard errors? Clustered at what level?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E1CC5CB8-AB93-40F8-C94D-5D3938ED00A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49D6F110-47D3-AFAE-2DD2-9A8B6CD24A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9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93" y="0"/>
            <a:ext cx="8802414" cy="1143000"/>
          </a:xfrm>
        </p:spPr>
        <p:txBody>
          <a:bodyPr/>
          <a:lstStyle/>
          <a:p>
            <a:r>
              <a:rPr lang="en-US" dirty="0"/>
              <a:t>Package Comparison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4AE0D6-710E-1680-CC87-2A61409F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143000"/>
            <a:ext cx="7772400" cy="5071916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7CEA977-D1F4-E2EA-B99A-D53F59D5EEC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4" name="Google Shape;132;ge6d407e7a1_0_85">
            <a:extLst>
              <a:ext uri="{FF2B5EF4-FFF2-40B4-BE49-F238E27FC236}">
                <a16:creationId xmlns:a16="http://schemas.microsoft.com/office/drawing/2014/main" id="{87F8CC23-DC70-A43F-09EB-78D42D9C2A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42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94CA-0F10-5109-FBFE-667CDC7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CA3A-8D53-B0E0-0614-261ECF417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on Madison, WI home sales (Hendel et al. 2009)</a:t>
            </a:r>
          </a:p>
          <a:p>
            <a:r>
              <a:rPr lang="en-US" dirty="0"/>
              <a:t>Research Question: Are realized prices higher when using a realtor, or when sold by owner themselves?</a:t>
            </a:r>
          </a:p>
          <a:p>
            <a:pPr lvl="1"/>
            <a:r>
              <a:rPr lang="en-US" dirty="0"/>
              <a:t>Potential for selection?</a:t>
            </a:r>
          </a:p>
          <a:p>
            <a:pPr lvl="1"/>
            <a:r>
              <a:rPr lang="en-US" dirty="0"/>
              <a:t>Solution: home fixed effects – only use within-home comparisons!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Contains 22,000 home </a:t>
            </a:r>
            <a:r>
              <a:rPr lang="en-US" sz="2400" dirty="0"/>
              <a:t>sales and </a:t>
            </a:r>
            <a:r>
              <a:rPr lang="en-US" sz="2400" b="1" u="sng" dirty="0"/>
              <a:t>16,000 fixed effects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1E916F6-9F02-A6FD-695B-B75703BFC2B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1740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5" name="Google Shape;132;ge6d407e7a1_0_85">
            <a:extLst>
              <a:ext uri="{FF2B5EF4-FFF2-40B4-BE49-F238E27FC236}">
                <a16:creationId xmlns:a16="http://schemas.microsoft.com/office/drawing/2014/main" id="{53E6D25E-0937-8C1C-33A2-F482A66CA0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03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dog&#10;&#10;Description automatically generated">
            <a:extLst>
              <a:ext uri="{FF2B5EF4-FFF2-40B4-BE49-F238E27FC236}">
                <a16:creationId xmlns:a16="http://schemas.microsoft.com/office/drawing/2014/main" id="{DF6246CA-4058-3644-72FF-79847F804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1638299"/>
            <a:ext cx="544622" cy="600528"/>
          </a:xfrm>
          <a:prstGeom prst="rect">
            <a:avLst/>
          </a:prstGeom>
        </p:spPr>
      </p:pic>
      <p:sp>
        <p:nvSpPr>
          <p:cNvPr id="9" name="&quot;No&quot; Symbol 8">
            <a:extLst>
              <a:ext uri="{FF2B5EF4-FFF2-40B4-BE49-F238E27FC236}">
                <a16:creationId xmlns:a16="http://schemas.microsoft.com/office/drawing/2014/main" id="{9452FF97-D509-C0FC-FEB4-24485D75AFC2}"/>
              </a:ext>
            </a:extLst>
          </p:cNvPr>
          <p:cNvSpPr/>
          <p:nvPr/>
        </p:nvSpPr>
        <p:spPr>
          <a:xfrm>
            <a:off x="716759" y="1638299"/>
            <a:ext cx="748730" cy="600528"/>
          </a:xfrm>
          <a:prstGeom prst="noSmoking">
            <a:avLst/>
          </a:prstGeom>
          <a:solidFill>
            <a:srgbClr val="FF0000">
              <a:alpha val="4269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A cartoon of a dog&#10;&#10;Description automatically generated">
            <a:extLst>
              <a:ext uri="{FF2B5EF4-FFF2-40B4-BE49-F238E27FC236}">
                <a16:creationId xmlns:a16="http://schemas.microsoft.com/office/drawing/2014/main" id="{9D770C44-78F2-E60E-E823-30C4ACE76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10958" y="2844729"/>
            <a:ext cx="544622" cy="765698"/>
          </a:xfrm>
          <a:prstGeom prst="rect">
            <a:avLst/>
          </a:prstGeom>
        </p:spPr>
      </p:pic>
      <p:pic>
        <p:nvPicPr>
          <p:cNvPr id="6" name="Picture 5" descr="A cartoon of a dog&#10;&#10;Description automatically generated">
            <a:extLst>
              <a:ext uri="{FF2B5EF4-FFF2-40B4-BE49-F238E27FC236}">
                <a16:creationId xmlns:a16="http://schemas.microsoft.com/office/drawing/2014/main" id="{9F8CEFB2-8F6F-A48F-6536-C1F17206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2908134"/>
            <a:ext cx="544622" cy="600528"/>
          </a:xfrm>
          <a:prstGeom prst="rect">
            <a:avLst/>
          </a:prstGeom>
        </p:spPr>
      </p:pic>
      <p:pic>
        <p:nvPicPr>
          <p:cNvPr id="19" name="Picture 18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DAF6D1EC-F474-9527-4C69-3A9B14F864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821155" y="2802628"/>
            <a:ext cx="606486" cy="851634"/>
          </a:xfrm>
          <a:prstGeom prst="rect">
            <a:avLst/>
          </a:prstGeom>
        </p:spPr>
      </p:pic>
      <p:pic>
        <p:nvPicPr>
          <p:cNvPr id="22" name="Picture 21" descr="A cartoon of a dog dancing&#10;&#10;Description automatically generated">
            <a:extLst>
              <a:ext uri="{FF2B5EF4-FFF2-40B4-BE49-F238E27FC236}">
                <a16:creationId xmlns:a16="http://schemas.microsoft.com/office/drawing/2014/main" id="{DCB5F5BD-C741-4F23-70EB-EA2F20BAD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978" y="2802628"/>
            <a:ext cx="595862" cy="851633"/>
          </a:xfrm>
          <a:prstGeom prst="rect">
            <a:avLst/>
          </a:prstGeom>
        </p:spPr>
      </p:pic>
      <p:pic>
        <p:nvPicPr>
          <p:cNvPr id="24" name="Picture 23" descr="A cartoon of a dog&#10;&#10;Description automatically generated">
            <a:extLst>
              <a:ext uri="{FF2B5EF4-FFF2-40B4-BE49-F238E27FC236}">
                <a16:creationId xmlns:a16="http://schemas.microsoft.com/office/drawing/2014/main" id="{DA7599CF-E6EA-9E3C-6C5C-57F300474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000" y="2762028"/>
            <a:ext cx="595862" cy="822998"/>
          </a:xfrm>
          <a:prstGeom prst="rect">
            <a:avLst/>
          </a:prstGeom>
        </p:spPr>
      </p:pic>
      <p:pic>
        <p:nvPicPr>
          <p:cNvPr id="16" name="Picture 15" descr="A cartoon of a dog&#10;&#10;Description automatically generated">
            <a:extLst>
              <a:ext uri="{FF2B5EF4-FFF2-40B4-BE49-F238E27FC236}">
                <a16:creationId xmlns:a16="http://schemas.microsoft.com/office/drawing/2014/main" id="{38EEBE64-0639-4FE7-7F97-251FFBD3C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01248" y="4120784"/>
            <a:ext cx="544622" cy="765698"/>
          </a:xfrm>
          <a:prstGeom prst="rect">
            <a:avLst/>
          </a:prstGeom>
        </p:spPr>
      </p:pic>
      <p:pic>
        <p:nvPicPr>
          <p:cNvPr id="17" name="Picture 16" descr="A cartoon of a dog&#10;&#10;Description automatically generated">
            <a:extLst>
              <a:ext uri="{FF2B5EF4-FFF2-40B4-BE49-F238E27FC236}">
                <a16:creationId xmlns:a16="http://schemas.microsoft.com/office/drawing/2014/main" id="{2B5F8E34-632C-5529-3D4D-6C5F318A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5" t="6558" r="1362" b="7143"/>
          <a:stretch/>
        </p:blipFill>
        <p:spPr>
          <a:xfrm>
            <a:off x="1801248" y="5489432"/>
            <a:ext cx="544622" cy="765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60" y="253970"/>
            <a:ext cx="8577943" cy="994172"/>
          </a:xfrm>
        </p:spPr>
        <p:txBody>
          <a:bodyPr/>
          <a:lstStyle/>
          <a:p>
            <a:r>
              <a:rPr lang="en-US" dirty="0"/>
              <a:t>Stata Fixed Effect Models – KLC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60" y="1009881"/>
            <a:ext cx="8926286" cy="3905013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reg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, </a:t>
            </a:r>
          </a:p>
          <a:p>
            <a:pPr marL="628650" indent="-51435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	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br>
              <a:rPr lang="en-US" sz="56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	</a:t>
            </a: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628650" indent="-51435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628650" indent="-51435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areg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absorb(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 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sz="6000" dirty="0">
                <a:solidFill>
                  <a:srgbClr val="0070C0"/>
                </a:solidFill>
              </a:rPr>
              <a:t>	                                                            </a:t>
            </a:r>
            <a:endParaRPr lang="en-US" sz="6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xtreg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cluster(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US" sz="6000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br>
              <a:rPr lang="en-US" sz="6000" dirty="0">
                <a:solidFill>
                  <a:srgbClr val="0070C0"/>
                </a:solidFill>
              </a:rPr>
            </a:br>
            <a:r>
              <a:rPr lang="en-US" sz="6000" dirty="0">
                <a:solidFill>
                  <a:srgbClr val="0070C0"/>
                </a:solidFill>
              </a:rPr>
              <a:t>	                                                   </a:t>
            </a:r>
            <a:endParaRPr lang="en-US" sz="6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5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114300" indent="0">
              <a:buNone/>
            </a:pP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reghdfe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log_sale_price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list_fsbo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age_home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new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i.month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 year, absorb(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</a:p>
          <a:p>
            <a:pPr marL="622300" indent="-508000">
              <a:buNone/>
            </a:pP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vce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(cluster </a:t>
            </a:r>
            <a:r>
              <a:rPr lang="en-US" sz="5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home_id</a:t>
            </a:r>
            <a:r>
              <a:rPr lang="en-US" sz="56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sz="5800" dirty="0"/>
            </a:br>
            <a:r>
              <a:rPr lang="en-US" sz="5800" dirty="0"/>
              <a:t>	</a:t>
            </a:r>
          </a:p>
          <a:p>
            <a:pPr marL="114300" indent="0">
              <a:buNone/>
            </a:pPr>
            <a:r>
              <a:rPr lang="en-US" sz="5800" dirty="0">
                <a:solidFill>
                  <a:srgbClr val="FF0000"/>
                </a:solidFill>
              </a:rPr>
              <a:t>                                                                           </a:t>
            </a:r>
            <a:endParaRPr lang="en-US" sz="6000" dirty="0"/>
          </a:p>
          <a:p>
            <a:pPr marL="114300" indent="0">
              <a:buNone/>
            </a:pPr>
            <a:r>
              <a:rPr lang="en-US" sz="6000" dirty="0"/>
              <a:t>	</a:t>
            </a:r>
          </a:p>
          <a:p>
            <a:pPr marL="114300" indent="0">
              <a:buNone/>
            </a:pPr>
            <a:r>
              <a:rPr lang="en-US" sz="6000" dirty="0"/>
              <a:t>	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 descr="A cartoon of a dog&#10;&#10;Description automatically generated">
            <a:extLst>
              <a:ext uri="{FF2B5EF4-FFF2-40B4-BE49-F238E27FC236}">
                <a16:creationId xmlns:a16="http://schemas.microsoft.com/office/drawing/2014/main" id="{71DB710D-7707-4B5F-CEAB-5BECE3AA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4203370"/>
            <a:ext cx="544622" cy="600528"/>
          </a:xfrm>
          <a:prstGeom prst="rect">
            <a:avLst/>
          </a:prstGeom>
        </p:spPr>
      </p:pic>
      <p:pic>
        <p:nvPicPr>
          <p:cNvPr id="8" name="Picture 7" descr="A cartoon of a dog&#10;&#10;Description automatically generated">
            <a:extLst>
              <a:ext uri="{FF2B5EF4-FFF2-40B4-BE49-F238E27FC236}">
                <a16:creationId xmlns:a16="http://schemas.microsoft.com/office/drawing/2014/main" id="{24C7D4CB-9851-8E97-F5DD-712AFCED8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8" t="12810"/>
          <a:stretch/>
        </p:blipFill>
        <p:spPr>
          <a:xfrm>
            <a:off x="818813" y="5567715"/>
            <a:ext cx="544622" cy="6005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F105E6-E1F7-A1B6-08B7-79EFC0275121}"/>
              </a:ext>
            </a:extLst>
          </p:cNvPr>
          <p:cNvSpPr/>
          <p:nvPr/>
        </p:nvSpPr>
        <p:spPr>
          <a:xfrm>
            <a:off x="1801248" y="1751844"/>
            <a:ext cx="1611086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Did not Run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9B631-0D15-07C9-A894-2A5B8D2C5EA4}"/>
              </a:ext>
            </a:extLst>
          </p:cNvPr>
          <p:cNvSpPr/>
          <p:nvPr/>
        </p:nvSpPr>
        <p:spPr>
          <a:xfrm>
            <a:off x="5681864" y="2908134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0.32 seconds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C2ADE-465B-EF52-6E9F-39489CA07654}"/>
              </a:ext>
            </a:extLst>
          </p:cNvPr>
          <p:cNvSpPr/>
          <p:nvPr/>
        </p:nvSpPr>
        <p:spPr>
          <a:xfrm>
            <a:off x="2606791" y="4235981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0.09 seconds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FFF0D-4493-E3D7-1AC3-BBAB3F9CE66A}"/>
              </a:ext>
            </a:extLst>
          </p:cNvPr>
          <p:cNvSpPr/>
          <p:nvPr/>
        </p:nvSpPr>
        <p:spPr>
          <a:xfrm>
            <a:off x="3555705" y="5608394"/>
            <a:ext cx="1851049" cy="38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0.10 seconds</a:t>
            </a:r>
          </a:p>
        </p:txBody>
      </p:sp>
      <p:pic>
        <p:nvPicPr>
          <p:cNvPr id="25" name="Picture 24" descr="A cartoon of a unicorn jumping&#10;&#10;Description automatically generated">
            <a:extLst>
              <a:ext uri="{FF2B5EF4-FFF2-40B4-BE49-F238E27FC236}">
                <a16:creationId xmlns:a16="http://schemas.microsoft.com/office/drawing/2014/main" id="{286ED961-9036-ED76-4066-65B13D5BEB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9" b="6039"/>
          <a:stretch/>
        </p:blipFill>
        <p:spPr>
          <a:xfrm>
            <a:off x="2783683" y="5494291"/>
            <a:ext cx="606486" cy="851634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D82124F-9F95-CC64-BCBF-A8BDE52ABDF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High Dimensional Fixed Effects</a:t>
            </a:r>
          </a:p>
        </p:txBody>
      </p:sp>
      <p:sp>
        <p:nvSpPr>
          <p:cNvPr id="14" name="Google Shape;132;ge6d407e7a1_0_85">
            <a:extLst>
              <a:ext uri="{FF2B5EF4-FFF2-40B4-BE49-F238E27FC236}">
                <a16:creationId xmlns:a16="http://schemas.microsoft.com/office/drawing/2014/main" id="{0F5834C9-46F4-3976-F187-4B2900340D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0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</TotalTime>
  <Words>1151</Words>
  <Application>Microsoft Macintosh PowerPoint</Application>
  <PresentationFormat>On-screen Show (4:3)</PresentationFormat>
  <Paragraphs>247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Lucida Console</vt:lpstr>
      <vt:lpstr>2_Custom Design</vt:lpstr>
      <vt:lpstr>Session 7 – High Dimensional Fixed Effects Data Skills for Research  Kellogg Research Support</vt:lpstr>
      <vt:lpstr>Fixed Effects</vt:lpstr>
      <vt:lpstr>Roadmap</vt:lpstr>
      <vt:lpstr>But that’s what we have computers for, isn’t it?</vt:lpstr>
      <vt:lpstr>Frisch, Waugh and Lovell to the rescue</vt:lpstr>
      <vt:lpstr>Which command/software is right for you?</vt:lpstr>
      <vt:lpstr>Package Comparison</vt:lpstr>
      <vt:lpstr>Data Example</vt:lpstr>
      <vt:lpstr>Stata Fixed Effect Models – KLC Run Time</vt:lpstr>
      <vt:lpstr>R Fixed Effect Models - Run Time</vt:lpstr>
      <vt:lpstr>Python Fixed Effect Model - Run Time</vt:lpstr>
      <vt:lpstr>Creating a Fixed Effect Conda Environment </vt:lpstr>
      <vt:lpstr>Activating a Conda Environment</vt:lpstr>
      <vt:lpstr>Version Control – A Cautionary Tale</vt:lpstr>
      <vt:lpstr>HD Fixed Effect Parallelization in R</vt:lpstr>
      <vt:lpstr>HD Fixed Effect Example Studies</vt:lpstr>
      <vt:lpstr>Takeaways:</vt:lpstr>
      <vt:lpstr>Proof </vt:lpstr>
      <vt:lpstr>Proof –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 Principles Data Skills for Empirical Research</dc:title>
  <cp:lastModifiedBy>Ambreen Chaudhri</cp:lastModifiedBy>
  <cp:revision>246</cp:revision>
  <dcterms:modified xsi:type="dcterms:W3CDTF">2023-08-17T14:23:59Z</dcterms:modified>
</cp:coreProperties>
</file>