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320" r:id="rId3"/>
    <p:sldId id="322" r:id="rId4"/>
    <p:sldId id="285" r:id="rId5"/>
    <p:sldId id="321" r:id="rId6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B1213-61EF-BC05-4500-648F8593317F}" name="Ginger Lee Jacobson" initials="GJ" userId="S::glj8018@ads.northwestern.edu::3a49910d-c358-4586-b31b-05d58406f615" providerId="AD"/>
  <p188:author id="{F3797547-0A53-4BAB-BBE8-D3B829EBBE26}" name="John Patrick Johnson" initials="JJ" userId="S::jpj8711@ads.northwestern.edu::fe18dc51-e5c5-41f0-a67f-645431199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764"/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Welcome. We are so happy you’re here.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you are about to hear next is about the closest you will get to a lecture in this workshop series. Most of the rest of this will be pretty interactive.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will be discussions and you follow along with a demonstration, and maybe try to solve a few problems yourself.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before we get into demonstrations of tools and how to apply them to your research work, I want to talk a bit about the reproducibility of that work you are about to start.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is a very important topic, and I believe there are a few general principles that, if kept in mind, can help you quite a lot when you go to reproduce your work in the future.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Actions to Demonstrate and Explain</a:t>
            </a:r>
            <a:endParaRPr lang="en-US"/>
          </a:p>
          <a:p>
            <a:r>
              <a:rPr lang="en-US"/>
              <a:t>Log into KLC using </a:t>
            </a:r>
            <a:r>
              <a:rPr lang="en-US" err="1"/>
              <a:t>FastX</a:t>
            </a:r>
            <a:r>
              <a:rPr lang="en-US"/>
              <a:t> in browser</a:t>
            </a:r>
          </a:p>
          <a:p>
            <a:r>
              <a:rPr lang="en-US"/>
              <a:t>Navigate directories with cd and ls</a:t>
            </a:r>
          </a:p>
          <a:p>
            <a:pPr marL="285750" indent="-285750">
              <a:buFont typeface="Symbol"/>
              <a:buChar char="•"/>
            </a:pPr>
            <a:r>
              <a:rPr lang="en-US"/>
              <a:t>Where to store which files?</a:t>
            </a:r>
          </a:p>
          <a:p>
            <a:pPr indent="0"/>
            <a:r>
              <a:rPr lang="en-US"/>
              <a:t>Make a directory with git clone</a:t>
            </a:r>
          </a:p>
          <a:p>
            <a:r>
              <a:rPr lang="en-US"/>
              <a:t>Load module</a:t>
            </a:r>
          </a:p>
          <a:p>
            <a:pPr marL="285750" indent="-285750">
              <a:buFont typeface="Symbol"/>
              <a:buChar char="•"/>
            </a:pPr>
            <a:r>
              <a:rPr lang="en-US"/>
              <a:t>Note software version</a:t>
            </a:r>
          </a:p>
          <a:p>
            <a:pPr indent="0"/>
            <a:r>
              <a:rPr lang="en-US"/>
              <a:t>Open a file with nano, inspect contents, make a minor change (like update a parameter)</a:t>
            </a:r>
          </a:p>
          <a:p>
            <a:r>
              <a:rPr lang="en-US" dirty="0"/>
              <a:t>Open a program file using a GUI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R program in </a:t>
            </a:r>
            <a:r>
              <a:rPr lang="en-US" dirty="0" err="1"/>
              <a:t>rstudio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Stata .do file in </a:t>
            </a:r>
            <a:r>
              <a:rPr lang="en-US" dirty="0" err="1"/>
              <a:t>xstata</a:t>
            </a:r>
            <a:r>
              <a:rPr lang="en-US" dirty="0"/>
              <a:t>-se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Python in a </a:t>
            </a:r>
            <a:r>
              <a:rPr lang="en-US" dirty="0" err="1"/>
              <a:t>Jupyter</a:t>
            </a:r>
            <a:r>
              <a:rPr lang="en-US" dirty="0"/>
              <a:t> notebook 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When to use GUI versus headless batch process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Repeat R, Stata programs from command line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Inspect output</a:t>
            </a:r>
          </a:p>
          <a:p>
            <a:pPr indent="0"/>
            <a:r>
              <a:rPr lang="en-US" dirty="0"/>
              <a:t>Save changes and commit back to GitHub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9956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last idea…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reproduce results implies that you were able to produce them correctly in the first place.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throughout the workshops, we will try to emphasize the virtue of breaking your problems into smaller pieces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testing them relentlessly to convince yourself they are doing what you expect them to 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Near the end of the series, one of our hours will be dedicated to helping you make your code “bulletproof.”</a:t>
            </a:r>
            <a:endParaRPr/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856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Reproducibility Principles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llogg.northwestern.edu/research-support/computing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t.northwestern.edu/departments/it-services-support/research/computing/quest-software-and-application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sysadmin/getting-started-nan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hat.com/sysadmin/introduction-vi-editor" TargetMode="External"/><Relationship Id="rId4" Type="http://schemas.openxmlformats.org/officeDocument/2006/relationships/hyperlink" Target="https://www.redhat.com/sysadmin/beginners-guide-ema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efficient-linux-at/9781098113391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 dirty="0"/>
              <a:t>Session 1 – KLC Introduction</a:t>
            </a:r>
            <a:br>
              <a:rPr lang="en-US" sz="4000" dirty="0"/>
            </a:br>
            <a:r>
              <a:rPr lang="en-US" sz="2400" dirty="0"/>
              <a:t>Data Skills for Research 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indent="0"/>
            <a:r>
              <a:rPr lang="en-US" dirty="0"/>
              <a:t>August 14, 2023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9CA4ED-6DAD-386B-A788-B7C6CAF743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0530-28B5-4EC9-E9E0-D1D757CF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KLC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0DC16-F44C-1676-75DB-1343A1ECF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Kellogg Computing</a:t>
            </a:r>
          </a:p>
          <a:p>
            <a:r>
              <a:rPr lang="en-US" dirty="0">
                <a:hlinkClick r:id="rId4"/>
              </a:rPr>
              <a:t>Software Modules</a:t>
            </a:r>
            <a:endParaRPr lang="en-US" dirty="0"/>
          </a:p>
          <a:p>
            <a:r>
              <a:rPr lang="en-US" dirty="0"/>
              <a:t>Open connections and start sessions</a:t>
            </a:r>
          </a:p>
          <a:p>
            <a:r>
              <a:rPr lang="en-US" dirty="0"/>
              <a:t>Transfer files to and from KLC</a:t>
            </a:r>
          </a:p>
          <a:p>
            <a:r>
              <a:rPr lang="en-US" dirty="0"/>
              <a:t>Open and edit files</a:t>
            </a:r>
          </a:p>
          <a:p>
            <a:r>
              <a:rPr lang="en-US" dirty="0"/>
              <a:t>Open a terminal and use the shell</a:t>
            </a:r>
          </a:p>
          <a:p>
            <a:r>
              <a:rPr lang="en-US" dirty="0"/>
              <a:t>Use graphical tools for R, Stata, Python</a:t>
            </a:r>
          </a:p>
          <a:p>
            <a:r>
              <a:rPr lang="en-US" dirty="0"/>
              <a:t>Command line tools for R, Stata, Python</a:t>
            </a:r>
          </a:p>
          <a:p>
            <a:r>
              <a:rPr lang="en-US" dirty="0"/>
              <a:t>Create Conda environments</a:t>
            </a:r>
          </a:p>
          <a:p>
            <a:r>
              <a:rPr lang="en-US" dirty="0"/>
              <a:t>Clone and use Git repos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EFBDF-5CFF-AD8F-2F4F-7F9834E22FF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133571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54DD-6039-10CC-CCF9-C1171B6D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Programming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87053-41F3-5A70-3F8C-0FE99D84D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VSCode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notebooks: </a:t>
            </a:r>
          </a:p>
          <a:p>
            <a:r>
              <a:rPr lang="en-US" dirty="0"/>
              <a:t>R</a:t>
            </a:r>
          </a:p>
          <a:p>
            <a:pPr lvl="1"/>
            <a:r>
              <a:rPr lang="en-US" dirty="0"/>
              <a:t>RStudio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Stata</a:t>
            </a:r>
          </a:p>
          <a:p>
            <a:pPr lvl="1"/>
            <a:r>
              <a:rPr lang="en-US" dirty="0" err="1"/>
              <a:t>XStata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93333-12A5-451B-8E41-9161B3546AC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396623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Text Editors on KLC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457200" y="1143000"/>
            <a:ext cx="8312351" cy="522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KLC has several text editors available for you to use. The links below provide the basic syntax for other text editors available to you:</a:t>
            </a:r>
            <a:endParaRPr lang="en-US" dirty="0"/>
          </a:p>
          <a:p>
            <a:endParaRPr lang="en-US" sz="1800" b="1" dirty="0"/>
          </a:p>
          <a:p>
            <a:r>
              <a:rPr lang="en-US" sz="1800" b="1" dirty="0"/>
              <a:t>Nano</a:t>
            </a:r>
            <a:r>
              <a:rPr lang="en-US" sz="1800" dirty="0"/>
              <a:t>: From any terminal session on KLC, type:</a:t>
            </a:r>
            <a:endParaRPr lang="en-US" dirty="0"/>
          </a:p>
          <a:p>
            <a:r>
              <a:rPr lang="en-US" sz="1800" dirty="0">
                <a:latin typeface="Courier New"/>
              </a:rPr>
              <a:t>nano &lt;</a:t>
            </a:r>
            <a:r>
              <a:rPr lang="en-US" sz="1800" dirty="0" err="1">
                <a:latin typeface="Courier New"/>
              </a:rPr>
              <a:t>file_name</a:t>
            </a:r>
            <a:r>
              <a:rPr lang="en-US" sz="1800" dirty="0">
                <a:latin typeface="Courier New"/>
              </a:rPr>
              <a:t>&gt;</a:t>
            </a:r>
            <a:endParaRPr lang="en-US" dirty="0">
              <a:latin typeface="Courier New"/>
            </a:endParaRPr>
          </a:p>
          <a:p>
            <a:r>
              <a:rPr lang="en-US" sz="1800" dirty="0">
                <a:hlinkClick r:id="rId3"/>
              </a:rPr>
              <a:t>https://www.redhat.com/sysadmin/getting-started-nano</a:t>
            </a:r>
            <a:endParaRPr lang="en-US" dirty="0"/>
          </a:p>
          <a:p>
            <a:endParaRPr lang="en-US" sz="1800" dirty="0"/>
          </a:p>
          <a:p>
            <a:r>
              <a:rPr lang="en-US" sz="1800" b="1" dirty="0"/>
              <a:t>Emacs</a:t>
            </a:r>
            <a:r>
              <a:rPr lang="en-US" sz="1800" dirty="0"/>
              <a:t>: From any terminal session on KLC, type:</a:t>
            </a:r>
            <a:endParaRPr lang="en-US" dirty="0"/>
          </a:p>
          <a:p>
            <a:r>
              <a:rPr lang="en-US" sz="1800" dirty="0">
                <a:latin typeface="Courier New"/>
              </a:rPr>
              <a:t>emacs &lt;</a:t>
            </a:r>
            <a:r>
              <a:rPr lang="en-US" sz="1800" dirty="0" err="1">
                <a:latin typeface="Courier New"/>
              </a:rPr>
              <a:t>file_name</a:t>
            </a:r>
            <a:r>
              <a:rPr lang="en-US" sz="1800" dirty="0">
                <a:latin typeface="Courier New"/>
              </a:rPr>
              <a:t>&gt;</a:t>
            </a:r>
            <a:endParaRPr lang="en-US" dirty="0">
              <a:latin typeface="Courier New"/>
            </a:endParaRPr>
          </a:p>
          <a:p>
            <a:r>
              <a:rPr lang="en-US" sz="1800" dirty="0">
                <a:hlinkClick r:id="rId4"/>
              </a:rPr>
              <a:t>https://www.redhat.com/sysadmin/beginners-guide-emacs</a:t>
            </a:r>
            <a:endParaRPr lang="en-US" dirty="0"/>
          </a:p>
          <a:p>
            <a:endParaRPr lang="en-US" sz="1800" dirty="0"/>
          </a:p>
          <a:p>
            <a:r>
              <a:rPr lang="en-US" sz="1800" b="1" dirty="0"/>
              <a:t>Vi</a:t>
            </a:r>
            <a:r>
              <a:rPr lang="en-US" sz="1800" dirty="0"/>
              <a:t>: From any terminal session on KLC, type:</a:t>
            </a:r>
            <a:endParaRPr lang="en-US" dirty="0"/>
          </a:p>
          <a:p>
            <a:r>
              <a:rPr lang="en-US" sz="1800" dirty="0">
                <a:latin typeface="Courier New"/>
              </a:rPr>
              <a:t>vi &lt;</a:t>
            </a:r>
            <a:r>
              <a:rPr lang="en-US" sz="1800" dirty="0" err="1">
                <a:latin typeface="Courier New"/>
              </a:rPr>
              <a:t>file_name</a:t>
            </a:r>
            <a:r>
              <a:rPr lang="en-US" sz="1800" dirty="0">
                <a:latin typeface="Courier New"/>
              </a:rPr>
              <a:t>&gt;</a:t>
            </a:r>
            <a:endParaRPr lang="en-US" dirty="0">
              <a:latin typeface="Courier New"/>
            </a:endParaRPr>
          </a:p>
          <a:p>
            <a:r>
              <a:rPr lang="en-US" sz="1800" dirty="0">
                <a:hlinkClick r:id="rId5"/>
              </a:rPr>
              <a:t>https://www.redhat.com/sysadmin/introduction-vi-editor</a:t>
            </a:r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pPr marL="742950" indent="-285750">
              <a:buChar char="•"/>
            </a:pPr>
            <a:endParaRPr lang="en-US"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/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endParaRPr lang="en-US" sz="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406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5689-83D6-2B4F-3518-AC2C2427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Command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3C564-0265-83AD-F207-F550D2A59F2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  <p:pic>
        <p:nvPicPr>
          <p:cNvPr id="6" name="Picture 5" descr="A book cover with a bird on a branch&#10;&#10;Description automatically generated">
            <a:extLst>
              <a:ext uri="{FF2B5EF4-FFF2-40B4-BE49-F238E27FC236}">
                <a16:creationId xmlns:a16="http://schemas.microsoft.com/office/drawing/2014/main" id="{842FFD97-B570-2511-BF52-666E53BF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035050"/>
            <a:ext cx="3657600" cy="4787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B93A21-6D9F-B665-EDD7-53BF96A3F13B}"/>
              </a:ext>
            </a:extLst>
          </p:cNvPr>
          <p:cNvSpPr txBox="1"/>
          <p:nvPr/>
        </p:nvSpPr>
        <p:spPr>
          <a:xfrm>
            <a:off x="1765737" y="6011034"/>
            <a:ext cx="590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https://learning.oreilly.com/library/view/efficient-linux-at/9781098113391/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5610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861837E-CCC2-8D45-88BB-A3F052DC5D5B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557</Words>
  <Application>Microsoft Macintosh PowerPoint</Application>
  <PresentationFormat>On-screen Show (4:3)</PresentationFormat>
  <Paragraphs>79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Symbol</vt:lpstr>
      <vt:lpstr>2_Custom Design</vt:lpstr>
      <vt:lpstr>Session 1 – KLC Introduction Data Skills for Research  Kellogg Research Support</vt:lpstr>
      <vt:lpstr>Common KLC Tasks</vt:lpstr>
      <vt:lpstr>Graphical Programming Tools</vt:lpstr>
      <vt:lpstr>Text Editors on KLC</vt:lpstr>
      <vt:lpstr> Command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lastModifiedBy>William Karl Thompson</cp:lastModifiedBy>
  <cp:revision>265</cp:revision>
  <dcterms:modified xsi:type="dcterms:W3CDTF">2023-08-13T14:00:21Z</dcterms:modified>
</cp:coreProperties>
</file>