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9" r:id="rId3"/>
    <p:sldId id="296" r:id="rId4"/>
    <p:sldId id="295" r:id="rId5"/>
    <p:sldId id="297" r:id="rId6"/>
    <p:sldId id="261" r:id="rId7"/>
    <p:sldId id="298" r:id="rId8"/>
    <p:sldId id="299" r:id="rId9"/>
    <p:sldId id="300" r:id="rId10"/>
    <p:sldId id="301" r:id="rId11"/>
    <p:sldId id="302" r:id="rId12"/>
    <p:sldId id="292" r:id="rId13"/>
    <p:sldId id="303" r:id="rId14"/>
    <p:sldId id="304" r:id="rId15"/>
    <p:sldId id="305" r:id="rId16"/>
    <p:sldId id="306" r:id="rId17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5"/>
    <p:restoredTop sz="96208"/>
  </p:normalViewPr>
  <p:slideViewPr>
    <p:cSldViewPr snapToGrid="0">
      <p:cViewPr varScale="1">
        <p:scale>
          <a:sx n="115" d="100"/>
          <a:sy n="115" d="100"/>
        </p:scale>
        <p:origin x="2152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69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05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blp.readthedocs.io/en/stable/tutori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bl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5 – Discrete Choice Models - </a:t>
            </a:r>
            <a:r>
              <a:rPr lang="en-US" sz="4000" dirty="0" err="1"/>
              <a:t>PyBLP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Discrete Choice Models - </a:t>
            </a:r>
            <a:r>
              <a:rPr lang="en-US" dirty="0" err="1"/>
              <a:t>PyBLP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sz="2000" dirty="0"/>
              <a:t>Paper by Conlon and </a:t>
            </a:r>
            <a:r>
              <a:rPr lang="en-US" sz="2000" dirty="0" err="1"/>
              <a:t>Gortmaker</a:t>
            </a:r>
            <a:r>
              <a:rPr lang="en-US" sz="2000" dirty="0"/>
              <a:t> (2020) with accompanying python package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Expansive model that nests many canonical BLP-style papers</a:t>
            </a:r>
          </a:p>
          <a:p>
            <a:pPr lvl="1"/>
            <a:r>
              <a:rPr lang="en-US" sz="2000" dirty="0"/>
              <a:t>Consistent notation helps understand differences between models</a:t>
            </a:r>
          </a:p>
          <a:p>
            <a:pPr lvl="1"/>
            <a:r>
              <a:rPr lang="en-US" sz="2000" dirty="0"/>
              <a:t>Very modular – elements such as supply-side restrictions, micro moments can be added as appropriate</a:t>
            </a:r>
          </a:p>
          <a:p>
            <a:pPr marL="533400" lvl="1" indent="0">
              <a:buNone/>
            </a:pPr>
            <a:endParaRPr lang="en-US" sz="1000" dirty="0"/>
          </a:p>
          <a:p>
            <a:r>
              <a:rPr lang="en-US" sz="2000" dirty="0"/>
              <a:t>Using CS-inspired best practices on various subproblems appears to allay many of the </a:t>
            </a:r>
            <a:r>
              <a:rPr lang="en-US" sz="2000" dirty="0" err="1"/>
              <a:t>Knittel-Metaxoglou</a:t>
            </a:r>
            <a:r>
              <a:rPr lang="en-US" sz="2000" dirty="0"/>
              <a:t> (2014) concerns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Choice of free (SciPy) or commercial (</a:t>
            </a:r>
            <a:r>
              <a:rPr lang="en-US" sz="2000" dirty="0" err="1"/>
              <a:t>Artelys</a:t>
            </a:r>
            <a:r>
              <a:rPr lang="en-US" sz="2000" dirty="0"/>
              <a:t> </a:t>
            </a:r>
            <a:r>
              <a:rPr lang="en-US" sz="2000" dirty="0" err="1"/>
              <a:t>Knitro</a:t>
            </a:r>
            <a:r>
              <a:rPr lang="en-US" sz="2000" dirty="0"/>
              <a:t>) optimization routines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to the Rescue</a:t>
            </a:r>
          </a:p>
        </p:txBody>
      </p:sp>
    </p:spTree>
    <p:extLst>
      <p:ext uri="{BB962C8B-B14F-4D97-AF65-F5344CB8AC3E}">
        <p14:creationId xmlns:p14="http://schemas.microsoft.com/office/powerpoint/2010/main" val="40679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offers tutorials here: </a:t>
            </a:r>
            <a:r>
              <a:rPr lang="en-US" dirty="0">
                <a:hlinkClick r:id="rId2"/>
              </a:rPr>
              <a:t>https://pyblp.readthedocs.io/en/stable/tutorial.html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Today we will go through the logit, random coefficients tutorials using the supply and demand side data from the original BLP (1995) dataset.</a:t>
            </a:r>
          </a:p>
          <a:p>
            <a:endParaRPr lang="en-US" dirty="0"/>
          </a:p>
          <a:p>
            <a:r>
              <a:rPr lang="en-US" sz="2400" dirty="0"/>
              <a:t>We </a:t>
            </a:r>
            <a:r>
              <a:rPr lang="en-US" dirty="0"/>
              <a:t>will also demonstrate how to apply</a:t>
            </a:r>
            <a:r>
              <a:rPr lang="en-US" sz="2400" dirty="0"/>
              <a:t> </a:t>
            </a:r>
            <a:r>
              <a:rPr lang="en-US" sz="2400" dirty="0" err="1"/>
              <a:t>Artelys</a:t>
            </a:r>
            <a:r>
              <a:rPr lang="en-US" sz="2400" dirty="0"/>
              <a:t> </a:t>
            </a:r>
            <a:r>
              <a:rPr lang="en-US" sz="2400" dirty="0" err="1"/>
              <a:t>Knitro</a:t>
            </a:r>
            <a:r>
              <a:rPr lang="en-US" sz="2400" dirty="0"/>
              <a:t> </a:t>
            </a:r>
            <a:r>
              <a:rPr lang="en-US" dirty="0"/>
              <a:t>as an optimization solver on KLC</a:t>
            </a:r>
            <a:endParaRPr lang="en-US" sz="2400" dirty="0"/>
          </a:p>
          <a:p>
            <a:pPr marL="114300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Modified Tutorials</a:t>
            </a:r>
          </a:p>
        </p:txBody>
      </p:sp>
    </p:spTree>
    <p:extLst>
      <p:ext uri="{BB962C8B-B14F-4D97-AF65-F5344CB8AC3E}">
        <p14:creationId xmlns:p14="http://schemas.microsoft.com/office/powerpoint/2010/main" val="213841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PyBLP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617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website</a:t>
            </a:r>
            <a:r>
              <a:rPr lang="en-US" sz="1800" dirty="0"/>
              <a:t> provides explicit instructions for installing the package.  Unlike most package installations, the environment needs to have certain related packages already installed before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pyblp</a:t>
            </a:r>
            <a:r>
              <a:rPr lang="en-US" sz="1800" dirty="0"/>
              <a:t> will install properly.  To create a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 err="1"/>
              <a:t>conda</a:t>
            </a:r>
            <a:r>
              <a:rPr lang="en-US" sz="1800" dirty="0"/>
              <a:t> environment, first load mamba:</a:t>
            </a:r>
          </a:p>
          <a:p>
            <a:pPr>
              <a:buClr>
                <a:schemeClr val="dk1"/>
              </a:buClr>
              <a:buSzPts val="1100"/>
            </a:pPr>
            <a:endParaRPr lang="en-US" sz="1000" dirty="0"/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Then use mamba to install a clean python environment: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create -n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python=3.10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Activate the environment and load the following: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Install the related packages: </a:t>
            </a:r>
          </a:p>
          <a:p>
            <a:pPr marL="460375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 -c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-forge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sympy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patsy notebook pandas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0375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/11.2.0 </a:t>
            </a:r>
            <a:r>
              <a:rPr lang="en-US" sz="1800" dirty="0">
                <a:sym typeface="Consolas"/>
              </a:rPr>
              <a:t># this is used for </a:t>
            </a:r>
            <a:r>
              <a:rPr lang="en-US" sz="1800" dirty="0" err="1">
                <a:sym typeface="Consolas"/>
              </a:rPr>
              <a:t>statsmodels</a:t>
            </a:r>
            <a:endParaRPr lang="en-US" sz="1800" dirty="0"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--upgrade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pyhdfe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Finally, install </a:t>
            </a:r>
            <a:r>
              <a:rPr lang="en-US" sz="1800" dirty="0" err="1">
                <a:sym typeface="Consolas"/>
              </a:rPr>
              <a:t>pyblp</a:t>
            </a:r>
            <a:r>
              <a:rPr lang="en-US" sz="1800" dirty="0">
                <a:sym typeface="Consolas"/>
              </a:rPr>
              <a:t>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Jupyter</a:t>
            </a:r>
            <a:r>
              <a:rPr lang="en-US" dirty="0"/>
              <a:t> Notebooks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Recall that we already installed </a:t>
            </a:r>
            <a:r>
              <a:rPr lang="en-US" sz="1800" dirty="0" err="1">
                <a:solidFill>
                  <a:schemeClr val="dk1"/>
                </a:solidFill>
              </a:rPr>
              <a:t>jupyter</a:t>
            </a:r>
            <a:r>
              <a:rPr lang="en-US" sz="1800" dirty="0">
                <a:solidFill>
                  <a:schemeClr val="dk1"/>
                </a:solidFill>
              </a:rPr>
              <a:t> notebooks into 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environment. To open a notebook on KLC, we recommend using the default Firefox web browser that is already loaded on KLC for you.  Just type: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jupyter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notebook --browser =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firefox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with </a:t>
            </a:r>
            <a:r>
              <a:rPr lang="en-US" dirty="0" err="1"/>
              <a:t>Knitro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63897" cy="42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Once you activate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Just load a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module on KLC: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indent="920750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</a:t>
            </a:r>
          </a:p>
          <a:p>
            <a:pPr indent="920750">
              <a:buClr>
                <a:schemeClr val="dk1"/>
              </a:buClr>
              <a:buSzPts val="1100"/>
            </a:pP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endParaRPr lang="en-US" sz="17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920750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cp -r /software/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/12.4/examples/Python ~/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920750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cd ~/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/Python</a:t>
            </a:r>
          </a:p>
          <a:p>
            <a:pPr indent="920750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setup.py</a:t>
            </a:r>
            <a:r>
              <a:rPr lang="en-US" sz="17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Now just run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file that uses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as an optimization solver: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pyblp_knitro.py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15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000" dirty="0"/>
              <a:t>Models based on 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and related papers have become ‘workhorse’ models in Empirical Industrial Organization, Marketing, Environmental Economics, Economics of Education, ….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What do these models do differently? </a:t>
            </a:r>
          </a:p>
          <a:p>
            <a:pPr lvl="1"/>
            <a:r>
              <a:rPr lang="en-US" sz="2000" dirty="0"/>
              <a:t>Discrete choice models of differentiated product demand</a:t>
            </a:r>
          </a:p>
          <a:p>
            <a:pPr lvl="1"/>
            <a:r>
              <a:rPr lang="en-US" sz="2000" dirty="0"/>
              <a:t>Tackle Price Endogeneity</a:t>
            </a:r>
          </a:p>
          <a:p>
            <a:pPr lvl="1"/>
            <a:r>
              <a:rPr lang="en-US" sz="2000" dirty="0"/>
              <a:t>Can generate realistic substitution patterns by modeling unobserved attributes / quality and allowing for preference heterogeneity</a:t>
            </a:r>
          </a:p>
          <a:p>
            <a:pPr lvl="1"/>
            <a:r>
              <a:rPr lang="en-US" sz="2000" dirty="0"/>
              <a:t>Allow computation of counterfactuals for policy analysis (mergers, regulation,…)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FDD84-48CA-250D-F1B6-DE26ECE1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81" y="292894"/>
            <a:ext cx="6108063" cy="1507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What is BLP?</a:t>
            </a:r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Dataset – Automobile Market 1970-1990</a:t>
            </a:r>
          </a:p>
        </p:txBody>
      </p:sp>
      <p:pic>
        <p:nvPicPr>
          <p:cNvPr id="8" name="Picture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0167CB62-3EFF-84CA-8454-5A51AE3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5" y="1256001"/>
            <a:ext cx="8089911" cy="48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016487"/>
            <a:ext cx="8332194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If we look at 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dataset on car sales, the results of a regular OLS regression are as follows: 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2000" dirty="0"/>
              <a:t>This model predicts that an increase in the price of BMW would generate equal increases in the demand for </a:t>
            </a:r>
            <a:r>
              <a:rPr lang="en-US" sz="2000" dirty="0" err="1"/>
              <a:t>Yugos</a:t>
            </a:r>
            <a:r>
              <a:rPr lang="en-US" sz="2000" dirty="0"/>
              <a:t> and for Mercedes. 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Why BLP?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DE44EF-9248-6632-555B-0CCDA679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8" y="1813004"/>
            <a:ext cx="4904431" cy="32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BLP fixes this!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14381C7-4492-2B57-D5B1-72D50D43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51" y="1184308"/>
            <a:ext cx="4985951" cy="44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  <a:r>
              <a:rPr lang="en-US" dirty="0" err="1"/>
              <a:t>Nevo</a:t>
            </a:r>
            <a:r>
              <a:rPr lang="en-US" dirty="0"/>
              <a:t> (2000)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82BE-91FA-5D08-A594-D6B1A4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67" y="1547373"/>
            <a:ext cx="6577027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FBC2-46EC-0203-05D1-B8362AE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2077348"/>
            <a:ext cx="7487374" cy="34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B8EBE-E31E-3185-CAB1-FFF695C0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7" y="2016094"/>
            <a:ext cx="8353766" cy="4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K-M 2014 (!)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6E4-A806-CBF1-DF6B-EFE5366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7" y="1343284"/>
            <a:ext cx="8354706" cy="117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7233C-F710-18A4-2721-4F2F684A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2" y="2773332"/>
            <a:ext cx="7447255" cy="26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75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722</Words>
  <Application>Microsoft Macintosh PowerPoint</Application>
  <PresentationFormat>On-screen Show (4:3)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2_Custom Design</vt:lpstr>
      <vt:lpstr>Session 5 – Discrete Choice Models - PyBLP Data Skills for Research  Kellogg Research Support</vt:lpstr>
      <vt:lpstr>What is BLP?</vt:lpstr>
      <vt:lpstr>Dataset – Automobile Market 1970-1990</vt:lpstr>
      <vt:lpstr>Why BLP?</vt:lpstr>
      <vt:lpstr>BLP fixes this!</vt:lpstr>
      <vt:lpstr>So what’s the problem? Nevo (2000)</vt:lpstr>
      <vt:lpstr>So what’s the problem? </vt:lpstr>
      <vt:lpstr>So what’s the problem? </vt:lpstr>
      <vt:lpstr>So what’s the problem? K-M 2014 (!) </vt:lpstr>
      <vt:lpstr>PyBLP to the Rescue</vt:lpstr>
      <vt:lpstr>PyBLP Modified Tutorials</vt:lpstr>
      <vt:lpstr>Creating a PyBLP Conda Environment </vt:lpstr>
      <vt:lpstr>Activating a Conda Environment</vt:lpstr>
      <vt:lpstr>Jupyter Notebooks on KLC</vt:lpstr>
      <vt:lpstr>PyBLP with Knitro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236</cp:revision>
  <dcterms:modified xsi:type="dcterms:W3CDTF">2023-08-14T14:23:56Z</dcterms:modified>
</cp:coreProperties>
</file>