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9" r:id="rId3"/>
    <p:sldId id="333" r:id="rId4"/>
    <p:sldId id="296" r:id="rId5"/>
    <p:sldId id="295" r:id="rId6"/>
    <p:sldId id="297" r:id="rId7"/>
    <p:sldId id="261" r:id="rId8"/>
    <p:sldId id="298" r:id="rId9"/>
    <p:sldId id="299" r:id="rId10"/>
    <p:sldId id="300" r:id="rId11"/>
    <p:sldId id="301" r:id="rId12"/>
    <p:sldId id="302" r:id="rId13"/>
    <p:sldId id="292" r:id="rId14"/>
    <p:sldId id="303" r:id="rId15"/>
    <p:sldId id="304" r:id="rId16"/>
    <p:sldId id="305" r:id="rId17"/>
    <p:sldId id="308" r:id="rId18"/>
    <p:sldId id="309" r:id="rId19"/>
    <p:sldId id="311" r:id="rId2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4"/>
    <p:restoredTop sz="96159"/>
  </p:normalViewPr>
  <p:slideViewPr>
    <p:cSldViewPr snapToGrid="0">
      <p:cViewPr varScale="1">
        <p:scale>
          <a:sx n="115" d="100"/>
          <a:sy n="115" d="100"/>
        </p:scale>
        <p:origin x="1920" y="20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69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65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blp.readthedocs.io/en/stable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bl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northwestern.edu/TDClient/30/Portal/KB/ArticleDet?ID=16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5 – Discrete Choice - </a:t>
            </a:r>
            <a:r>
              <a:rPr lang="en-US" sz="4000" dirty="0" err="1"/>
              <a:t>PyBLP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Discrete Choice Models - </a:t>
            </a:r>
            <a:r>
              <a:rPr lang="en-US" dirty="0" err="1"/>
              <a:t>PyBLP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K-M 2014 (!)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6E4-A806-CBF1-DF6B-EFE5366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7" y="1343284"/>
            <a:ext cx="8354706" cy="117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7233C-F710-18A4-2721-4F2F684A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2" y="2773332"/>
            <a:ext cx="7447255" cy="26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sz="2000" dirty="0"/>
              <a:t>Paper by Conlon and </a:t>
            </a:r>
            <a:r>
              <a:rPr lang="en-US" sz="2000" dirty="0" err="1"/>
              <a:t>Gortmaker</a:t>
            </a:r>
            <a:r>
              <a:rPr lang="en-US" sz="2000" dirty="0"/>
              <a:t> (2020) with accompanying python package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Expansive model that nests many canonical BLP-style papers</a:t>
            </a:r>
          </a:p>
          <a:p>
            <a:pPr lvl="1"/>
            <a:r>
              <a:rPr lang="en-US" sz="2000" dirty="0"/>
              <a:t>Consistent notation helps understand differences between models</a:t>
            </a:r>
          </a:p>
          <a:p>
            <a:pPr lvl="1"/>
            <a:r>
              <a:rPr lang="en-US" sz="2000" dirty="0"/>
              <a:t>Very modular – elements such as supply-side restrictions, micro moments can be added as appropriate</a:t>
            </a:r>
          </a:p>
          <a:p>
            <a:pPr marL="533400" lvl="1" indent="0">
              <a:buNone/>
            </a:pPr>
            <a:endParaRPr lang="en-US" sz="1000" dirty="0"/>
          </a:p>
          <a:p>
            <a:r>
              <a:rPr lang="en-US" sz="2000" dirty="0"/>
              <a:t>Using CS-inspired best practices on various subproblems appears to allay many of the </a:t>
            </a:r>
            <a:r>
              <a:rPr lang="en-US" sz="2000" dirty="0" err="1"/>
              <a:t>Knittel-Metaxoglou</a:t>
            </a:r>
            <a:r>
              <a:rPr lang="en-US" sz="2000" dirty="0"/>
              <a:t> (2014) concerns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Choice of free (SciPy) or commercial (</a:t>
            </a:r>
            <a:r>
              <a:rPr lang="en-US" sz="2000" dirty="0" err="1"/>
              <a:t>Artelys</a:t>
            </a:r>
            <a:r>
              <a:rPr lang="en-US" sz="2000" dirty="0"/>
              <a:t> </a:t>
            </a:r>
            <a:r>
              <a:rPr lang="en-US" sz="2000" dirty="0" err="1"/>
              <a:t>Knitro</a:t>
            </a:r>
            <a:r>
              <a:rPr lang="en-US" sz="2000" dirty="0"/>
              <a:t>) optimization routines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to the Rescue</a:t>
            </a:r>
          </a:p>
        </p:txBody>
      </p:sp>
    </p:spTree>
    <p:extLst>
      <p:ext uri="{BB962C8B-B14F-4D97-AF65-F5344CB8AC3E}">
        <p14:creationId xmlns:p14="http://schemas.microsoft.com/office/powerpoint/2010/main" val="40679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offers tutorials here: </a:t>
            </a:r>
            <a:r>
              <a:rPr lang="en-US" dirty="0">
                <a:hlinkClick r:id="rId2"/>
              </a:rPr>
              <a:t>https://pyblp.readthedocs.io/en/stable/tutorial.html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Today we will go through the logit, random coefficients tutorials using the supply and demand side data from the original BLP (1995) dataset.</a:t>
            </a:r>
          </a:p>
          <a:p>
            <a:endParaRPr lang="en-US" dirty="0"/>
          </a:p>
          <a:p>
            <a:r>
              <a:rPr lang="en-US" sz="2400" dirty="0"/>
              <a:t>We </a:t>
            </a:r>
            <a:r>
              <a:rPr lang="en-US" dirty="0"/>
              <a:t>will also demonstrate how to apply</a:t>
            </a:r>
            <a:r>
              <a:rPr lang="en-US" sz="2400" dirty="0"/>
              <a:t> </a:t>
            </a:r>
            <a:r>
              <a:rPr lang="en-US" sz="2400" dirty="0" err="1"/>
              <a:t>Artelys</a:t>
            </a:r>
            <a:r>
              <a:rPr lang="en-US" sz="2400" dirty="0"/>
              <a:t> </a:t>
            </a:r>
            <a:r>
              <a:rPr lang="en-US" sz="2400" dirty="0" err="1"/>
              <a:t>Knitro</a:t>
            </a:r>
            <a:r>
              <a:rPr lang="en-US" sz="2400" dirty="0"/>
              <a:t> </a:t>
            </a:r>
            <a:r>
              <a:rPr lang="en-US" dirty="0"/>
              <a:t>as an optimization solver on KLC</a:t>
            </a:r>
            <a:endParaRPr lang="en-US" sz="2400" dirty="0"/>
          </a:p>
          <a:p>
            <a:pPr marL="114300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Modified Tutorials</a:t>
            </a:r>
          </a:p>
        </p:txBody>
      </p:sp>
    </p:spTree>
    <p:extLst>
      <p:ext uri="{BB962C8B-B14F-4D97-AF65-F5344CB8AC3E}">
        <p14:creationId xmlns:p14="http://schemas.microsoft.com/office/powerpoint/2010/main" val="213841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PyBLP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617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website</a:t>
            </a:r>
            <a:r>
              <a:rPr lang="en-US" sz="1800" dirty="0"/>
              <a:t> provides explicit instructions for installing the package.  Unlike most package installations, the environment needs to have certain related packages already installed before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pyblp</a:t>
            </a:r>
            <a:r>
              <a:rPr lang="en-US" sz="1800" dirty="0"/>
              <a:t> will install properly.  To create a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 err="1"/>
              <a:t>conda</a:t>
            </a:r>
            <a:r>
              <a:rPr lang="en-US" sz="1800" dirty="0"/>
              <a:t> environment, first load mamba:</a:t>
            </a:r>
          </a:p>
          <a:p>
            <a:pPr>
              <a:buClr>
                <a:schemeClr val="dk1"/>
              </a:buClr>
              <a:buSzPts val="1100"/>
            </a:pPr>
            <a:endParaRPr lang="en-US" sz="1000" dirty="0"/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Then use mamba to install a clean python environment: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create -n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python=3.10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Activate the environment and load the following: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Install the related packages: </a:t>
            </a:r>
          </a:p>
          <a:p>
            <a:pPr marL="860425" lvl="4" indent="-4000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 -c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-forge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sympy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patsy notebook pandas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0375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/11.2.0 </a:t>
            </a:r>
            <a:r>
              <a:rPr lang="en-US" sz="1800" dirty="0">
                <a:sym typeface="Consolas"/>
              </a:rPr>
              <a:t># this is used for </a:t>
            </a:r>
            <a:r>
              <a:rPr lang="en-US" sz="1800" dirty="0" err="1">
                <a:sym typeface="Consolas"/>
              </a:rPr>
              <a:t>statsmodels</a:t>
            </a:r>
            <a:endParaRPr lang="en-US" sz="1800" dirty="0"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--upgrade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pyhdfe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Finally, install </a:t>
            </a:r>
            <a:r>
              <a:rPr lang="en-US" sz="1800" dirty="0" err="1">
                <a:sym typeface="Consolas"/>
              </a:rPr>
              <a:t>pyblp</a:t>
            </a:r>
            <a:r>
              <a:rPr lang="en-US" sz="1800" dirty="0">
                <a:sym typeface="Consolas"/>
              </a:rPr>
              <a:t>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Jupyter</a:t>
            </a:r>
            <a:r>
              <a:rPr lang="en-US" dirty="0"/>
              <a:t> Notebooks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Recall that we already installed </a:t>
            </a:r>
            <a:r>
              <a:rPr lang="en-US" sz="1800" dirty="0" err="1">
                <a:solidFill>
                  <a:schemeClr val="dk1"/>
                </a:solidFill>
              </a:rPr>
              <a:t>jupyter</a:t>
            </a:r>
            <a:r>
              <a:rPr lang="en-US" sz="1800" dirty="0">
                <a:solidFill>
                  <a:schemeClr val="dk1"/>
                </a:solidFill>
              </a:rPr>
              <a:t> notebooks into 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environment. To open a notebook on KLC, we recommend using the default Firefox web browser that is already loaded on KLC for you.  Just type: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jupyter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notebook --browser =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firefox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with </a:t>
            </a:r>
            <a:r>
              <a:rPr lang="en-US" dirty="0" err="1"/>
              <a:t>Knitro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457200" y="982191"/>
            <a:ext cx="8768096" cy="507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Once you activate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Just load a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module on KLC: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cp -r 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/12.4/examples/Python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cd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/Python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setup.py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Now just run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file that uses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as an optimization solver:</a:t>
            </a: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ea typeface="Consolas"/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blp_optimizer.py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opt_method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574675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i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NUIT </a:t>
            </a:r>
            <a:r>
              <a:rPr lang="en-US" sz="1500" i="1" dirty="0" err="1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Knitro</a:t>
            </a:r>
            <a:r>
              <a:rPr lang="en-US" sz="1500" i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guide for Quest here: </a:t>
            </a:r>
            <a:r>
              <a:rPr lang="en-US" sz="1500" i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  <a:hlinkClick r:id="rId3"/>
              </a:rPr>
              <a:t>https://services.northwestern.edu/TDClient/30/Portal/KB/ArticleDet?ID=1696</a:t>
            </a:r>
            <a:r>
              <a:rPr lang="en-US" sz="1500" i="1" dirty="0">
                <a:solidFill>
                  <a:schemeClr val="dk1"/>
                </a:solidFill>
                <a:latin typeface="+mj-lt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15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Optimization Routine Comparison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Picture 5" descr="A white table with black text&#10;&#10;Description automatically generated">
            <a:extLst>
              <a:ext uri="{FF2B5EF4-FFF2-40B4-BE49-F238E27FC236}">
                <a16:creationId xmlns:a16="http://schemas.microsoft.com/office/drawing/2014/main" id="{78A30F36-5A39-08C8-B91A-ABEA9C71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51" y="898063"/>
            <a:ext cx="6659698" cy="53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Applications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Product Pricing: </a:t>
            </a:r>
            <a:r>
              <a:rPr lang="en-US" sz="2000" dirty="0"/>
              <a:t>Optimize prices based on market demand and competition, enhancing pricing strategies.</a:t>
            </a:r>
          </a:p>
          <a:p>
            <a:endParaRPr lang="en-US" sz="1000" dirty="0"/>
          </a:p>
          <a:p>
            <a:r>
              <a:rPr lang="en-US" sz="2000" b="1" dirty="0"/>
              <a:t>Market Competition</a:t>
            </a:r>
            <a:r>
              <a:rPr lang="en-US" sz="2000" dirty="0"/>
              <a:t>: Analyze competition, mergers, and entry decisions to predict market outcomes. (See </a:t>
            </a:r>
            <a:r>
              <a:rPr lang="en-US" sz="2000" dirty="0" err="1"/>
              <a:t>Nevo</a:t>
            </a:r>
            <a:r>
              <a:rPr lang="en-US" sz="2000" dirty="0"/>
              <a:t>, 2001a/2001b)</a:t>
            </a:r>
          </a:p>
          <a:p>
            <a:endParaRPr lang="en-US" sz="1000" dirty="0"/>
          </a:p>
          <a:p>
            <a:r>
              <a:rPr lang="en-US" sz="2000" b="1" dirty="0"/>
              <a:t>Policy Evaluation: </a:t>
            </a:r>
            <a:r>
              <a:rPr lang="en-US" sz="2000" dirty="0"/>
              <a:t>Assess policy impact on prices, consumer welfare, and industry performance. (See Bayer et al. 2007, Neilson 2017 for school choice examples)</a:t>
            </a:r>
          </a:p>
          <a:p>
            <a:endParaRPr lang="en-US" sz="1000" dirty="0"/>
          </a:p>
          <a:p>
            <a:r>
              <a:rPr lang="en-US" sz="2000" b="1" dirty="0"/>
              <a:t>New Product Launch</a:t>
            </a:r>
            <a:r>
              <a:rPr lang="en-US" sz="2000" dirty="0"/>
              <a:t>: Predict market share for new products, aiding launch strategies. (see </a:t>
            </a:r>
            <a:r>
              <a:rPr lang="en-US" sz="2000" dirty="0" err="1"/>
              <a:t>Petrin</a:t>
            </a:r>
            <a:r>
              <a:rPr lang="en-US" sz="2000" dirty="0"/>
              <a:t>, 2002)</a:t>
            </a:r>
          </a:p>
          <a:p>
            <a:endParaRPr lang="en-US" sz="1000" dirty="0"/>
          </a:p>
          <a:p>
            <a:r>
              <a:rPr lang="en-US" sz="2000" b="1" dirty="0"/>
              <a:t>Consumer Behavior: </a:t>
            </a:r>
            <a:r>
              <a:rPr lang="en-US" sz="2000" dirty="0"/>
              <a:t>Understand preferences across segments for targeted marketing.</a:t>
            </a:r>
          </a:p>
          <a:p>
            <a:endParaRPr lang="en-US" sz="1000" dirty="0"/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Versatile Estimation: </a:t>
            </a:r>
            <a:r>
              <a:rPr lang="en-US" sz="2000" dirty="0"/>
              <a:t>One-stop solution for diverse industries, flexible model options.</a:t>
            </a:r>
          </a:p>
          <a:p>
            <a:endParaRPr lang="en-US" sz="1000" dirty="0"/>
          </a:p>
          <a:p>
            <a:r>
              <a:rPr lang="en-US" sz="2000" b="1" dirty="0"/>
              <a:t>Seamless Process: </a:t>
            </a:r>
            <a:r>
              <a:rPr lang="en-US" sz="2000" dirty="0"/>
              <a:t>Data prep, estimation, equilibrium in one integrated, expandable, open-source package</a:t>
            </a:r>
          </a:p>
          <a:p>
            <a:endParaRPr lang="en-US" sz="1000" dirty="0"/>
          </a:p>
          <a:p>
            <a:r>
              <a:rPr lang="en-US" sz="2000" b="1" dirty="0"/>
              <a:t>Efficient Optimization: </a:t>
            </a:r>
            <a:r>
              <a:rPr lang="en-US" sz="2000" dirty="0"/>
              <a:t>Faster convergence, accurate results with </a:t>
            </a:r>
            <a:r>
              <a:rPr lang="en-US" sz="2000" dirty="0" err="1"/>
              <a:t>Knitro</a:t>
            </a:r>
            <a:r>
              <a:rPr lang="en-US" sz="2000" dirty="0"/>
              <a:t>, BFGS, or default.</a:t>
            </a:r>
          </a:p>
          <a:p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502118"/>
            <a:ext cx="8332194" cy="4165998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000" dirty="0"/>
              <a:t>Models based on 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and related papers have become ‘workhorse’ models in Empirical Industrial Organization, Marketing, Environmental Economics, Economics of Education, ….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What do these models do differently? </a:t>
            </a:r>
          </a:p>
          <a:p>
            <a:pPr lvl="1"/>
            <a:r>
              <a:rPr lang="en-US" sz="2000" dirty="0"/>
              <a:t>Discrete choice models of differentiated product demand</a:t>
            </a:r>
          </a:p>
          <a:p>
            <a:pPr lvl="1"/>
            <a:r>
              <a:rPr lang="en-US" sz="2000" dirty="0"/>
              <a:t>Tackle Price Endogeneity</a:t>
            </a:r>
          </a:p>
          <a:p>
            <a:pPr lvl="1"/>
            <a:r>
              <a:rPr lang="en-US" sz="2000" dirty="0"/>
              <a:t>Can generate realistic substitution patterns by modeling unobserved attributes / quality and allowing for preference heterogeneity</a:t>
            </a:r>
          </a:p>
          <a:p>
            <a:pPr lvl="1"/>
            <a:r>
              <a:rPr lang="en-US" sz="2000" dirty="0"/>
              <a:t>Allow computation of counterfactuals for policy analysis (mergers, tariffs, regulation,…)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FDD84-48CA-250D-F1B6-DE26ECE1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6" y="378670"/>
            <a:ext cx="5760444" cy="142148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What is BLP?</a:t>
            </a:r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dirty="0">
                <a:latin typeface="+mj-lt"/>
              </a:rPr>
              <a:t>Why use a BLP Framework?</a:t>
            </a:r>
          </a:p>
          <a:p>
            <a:pPr lvl="1"/>
            <a:r>
              <a:rPr lang="en-US" dirty="0">
                <a:latin typeface="+mj-lt"/>
              </a:rPr>
              <a:t>What does it solve?</a:t>
            </a:r>
          </a:p>
          <a:p>
            <a:pPr lvl="1"/>
            <a:r>
              <a:rPr lang="en-US" dirty="0">
                <a:latin typeface="+mj-lt"/>
              </a:rPr>
              <a:t>What are the limitations?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PyBLP</a:t>
            </a:r>
            <a:r>
              <a:rPr lang="en-US" dirty="0">
                <a:latin typeface="+mj-lt"/>
              </a:rPr>
              <a:t> to the Rescue</a:t>
            </a:r>
          </a:p>
          <a:p>
            <a:pPr lvl="1"/>
            <a:r>
              <a:rPr lang="en-US" dirty="0">
                <a:latin typeface="+mj-lt"/>
              </a:rPr>
              <a:t>Tutorials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Using </a:t>
            </a:r>
            <a:r>
              <a:rPr lang="en-US" dirty="0" err="1">
                <a:latin typeface="+mj-lt"/>
              </a:rPr>
              <a:t>PyBLP</a:t>
            </a:r>
            <a:r>
              <a:rPr lang="en-US" dirty="0">
                <a:latin typeface="+mj-lt"/>
              </a:rPr>
              <a:t> on KLC</a:t>
            </a:r>
          </a:p>
          <a:p>
            <a:pPr lvl="1"/>
            <a:r>
              <a:rPr lang="en-US" dirty="0">
                <a:latin typeface="+mj-lt"/>
              </a:rPr>
              <a:t>Running Tutorials</a:t>
            </a:r>
          </a:p>
          <a:p>
            <a:pPr lvl="1"/>
            <a:r>
              <a:rPr lang="en-US" dirty="0">
                <a:latin typeface="+mj-lt"/>
              </a:rPr>
              <a:t>Using </a:t>
            </a:r>
            <a:r>
              <a:rPr lang="en-US" dirty="0" err="1">
                <a:latin typeface="+mj-lt"/>
              </a:rPr>
              <a:t>Knitro</a:t>
            </a:r>
            <a:r>
              <a:rPr lang="en-US" dirty="0">
                <a:latin typeface="+mj-lt"/>
              </a:rPr>
              <a:t> as an Optimization Routine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Dataset – Automobile Market 1970-1990</a:t>
            </a:r>
          </a:p>
        </p:txBody>
      </p:sp>
      <p:pic>
        <p:nvPicPr>
          <p:cNvPr id="8" name="Picture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0167CB62-3EFF-84CA-8454-5A51AE3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5" y="1256001"/>
            <a:ext cx="8089911" cy="48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016487"/>
            <a:ext cx="8332194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car sales results of a regular OLS</a:t>
            </a:r>
          </a:p>
          <a:p>
            <a:pPr marL="533400" lvl="1" indent="0">
              <a:buNone/>
            </a:pPr>
            <a:endParaRPr lang="en-US" sz="2000" dirty="0"/>
          </a:p>
          <a:p>
            <a:pPr marL="3776663" indent="0">
              <a:buNone/>
            </a:pPr>
            <a:r>
              <a:rPr lang="en-US" sz="2000" dirty="0"/>
              <a:t>This model predicts that the same price increase for a BMW and Yugo would equally decrease demand. 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5" y="235757"/>
            <a:ext cx="7886700" cy="796517"/>
          </a:xfrm>
        </p:spPr>
        <p:txBody>
          <a:bodyPr/>
          <a:lstStyle/>
          <a:p>
            <a:r>
              <a:rPr lang="en-US" dirty="0"/>
              <a:t>Why BLP?</a:t>
            </a:r>
          </a:p>
        </p:txBody>
      </p:sp>
      <p:pic>
        <p:nvPicPr>
          <p:cNvPr id="5" name="Picture 4" descr="A table of numbers and a list of items&#10;&#10;Description automatically generated with medium confidence">
            <a:extLst>
              <a:ext uri="{FF2B5EF4-FFF2-40B4-BE49-F238E27FC236}">
                <a16:creationId xmlns:a16="http://schemas.microsoft.com/office/drawing/2014/main" id="{4FB86AC4-F9E4-5DDA-4C49-94D5D534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" y="1675515"/>
            <a:ext cx="3689722" cy="4681978"/>
          </a:xfrm>
          <a:prstGeom prst="rect">
            <a:avLst/>
          </a:prstGeom>
        </p:spPr>
      </p:pic>
      <p:pic>
        <p:nvPicPr>
          <p:cNvPr id="8" name="Picture 7" descr="A red car and a white car&#10;&#10;Description automatically generated">
            <a:extLst>
              <a:ext uri="{FF2B5EF4-FFF2-40B4-BE49-F238E27FC236}">
                <a16:creationId xmlns:a16="http://schemas.microsoft.com/office/drawing/2014/main" id="{0226D7D6-CE47-A249-F601-C4D875CB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87" y="3099486"/>
            <a:ext cx="4408463" cy="28831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01DCC9-F1E6-3D82-6F24-CA48F23EAF45}"/>
              </a:ext>
            </a:extLst>
          </p:cNvPr>
          <p:cNvSpPr/>
          <p:nvPr/>
        </p:nvSpPr>
        <p:spPr>
          <a:xfrm>
            <a:off x="183156" y="4884234"/>
            <a:ext cx="2838824" cy="29825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BLP fixes this!</a:t>
            </a:r>
          </a:p>
        </p:txBody>
      </p:sp>
      <p:pic>
        <p:nvPicPr>
          <p:cNvPr id="4" name="Picture 3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D727DD5-D96D-C4C2-7B22-671173C8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94688" y="-1072826"/>
            <a:ext cx="3648687" cy="83020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9D51F-9B9F-5159-FDCC-22795822DB60}"/>
              </a:ext>
            </a:extLst>
          </p:cNvPr>
          <p:cNvSpPr/>
          <p:nvPr/>
        </p:nvSpPr>
        <p:spPr>
          <a:xfrm>
            <a:off x="7426712" y="4081347"/>
            <a:ext cx="1243362" cy="4532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FC3E5-BE71-7333-F1B0-9892C1732B09}"/>
              </a:ext>
            </a:extLst>
          </p:cNvPr>
          <p:cNvSpPr/>
          <p:nvPr/>
        </p:nvSpPr>
        <p:spPr>
          <a:xfrm>
            <a:off x="1066799" y="2471854"/>
            <a:ext cx="1243362" cy="4532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  <a:r>
              <a:rPr lang="en-US" dirty="0" err="1"/>
              <a:t>Nevo</a:t>
            </a:r>
            <a:r>
              <a:rPr lang="en-US" dirty="0"/>
              <a:t> (2000)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82BE-91FA-5D08-A594-D6B1A4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67" y="1547373"/>
            <a:ext cx="6577027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FBC2-46EC-0203-05D1-B8362AE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2077348"/>
            <a:ext cx="7487374" cy="34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B8EBE-E31E-3185-CAB1-FFF695C0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7" y="2016094"/>
            <a:ext cx="8353766" cy="4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418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939</Words>
  <Application>Microsoft Macintosh PowerPoint</Application>
  <PresentationFormat>On-screen Show (4:3)</PresentationFormat>
  <Paragraphs>158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2_Custom Design</vt:lpstr>
      <vt:lpstr>Session 5 – Discrete Choice - PyBLP Data Skills for Research  Kellogg Research Support</vt:lpstr>
      <vt:lpstr>What is BLP?</vt:lpstr>
      <vt:lpstr>Roadmap</vt:lpstr>
      <vt:lpstr>Dataset – Automobile Market 1970-1990</vt:lpstr>
      <vt:lpstr>Why BLP?</vt:lpstr>
      <vt:lpstr>BLP fixes this!</vt:lpstr>
      <vt:lpstr>So what’s the problem? Nevo (2000)</vt:lpstr>
      <vt:lpstr>So what’s the problem? </vt:lpstr>
      <vt:lpstr>So what’s the problem? </vt:lpstr>
      <vt:lpstr>So what’s the problem? K-M 2014 (!) </vt:lpstr>
      <vt:lpstr>PyBLP to the Rescue</vt:lpstr>
      <vt:lpstr>PyBLP Modified Tutorials</vt:lpstr>
      <vt:lpstr>Creating a PyBLP Conda Environment </vt:lpstr>
      <vt:lpstr>Activating a Conda Environment</vt:lpstr>
      <vt:lpstr>Jupyter Notebooks on KLC</vt:lpstr>
      <vt:lpstr>PyBLP with Knitro</vt:lpstr>
      <vt:lpstr>PyBLP Optimization Routine Comparison</vt:lpstr>
      <vt:lpstr>PyBLP Applications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248</cp:revision>
  <dcterms:modified xsi:type="dcterms:W3CDTF">2023-08-16T16:41:24Z</dcterms:modified>
</cp:coreProperties>
</file>