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87" r:id="rId3"/>
    <p:sldId id="286" r:id="rId4"/>
    <p:sldId id="259" r:id="rId5"/>
    <p:sldId id="261" r:id="rId6"/>
    <p:sldId id="280" r:id="rId7"/>
    <p:sldId id="262" r:id="rId8"/>
    <p:sldId id="268" r:id="rId9"/>
    <p:sldId id="269" r:id="rId10"/>
    <p:sldId id="296" r:id="rId11"/>
    <p:sldId id="263" r:id="rId12"/>
    <p:sldId id="264" r:id="rId13"/>
    <p:sldId id="274" r:id="rId14"/>
    <p:sldId id="272" r:id="rId15"/>
    <p:sldId id="284" r:id="rId16"/>
    <p:sldId id="266" r:id="rId17"/>
    <p:sldId id="276" r:id="rId18"/>
    <p:sldId id="302" r:id="rId19"/>
    <p:sldId id="319" r:id="rId20"/>
    <p:sldId id="318" r:id="rId21"/>
    <p:sldId id="285" r:id="rId22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22AA8E1-518A-1D06-9F7F-E8B539A3E746}" v="7" dt="2023-08-07T14:43:58.348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334D0699-4335-8C32-864F-A307B4E30314}" v="197" dt="2023-08-07T14:40:23.289"/>
    <p1510:client id="{408686E2-2733-9AEC-07CB-C4BA5B3B6039}" v="303" dt="2023-01-08T23:53:46.176"/>
    <p1510:client id="{4E74415D-2672-2ACF-778E-A74B637F8DAD}" v="3" dt="2023-07-21T01:00:52.386"/>
    <p1510:client id="{562DAB7D-436C-1602-E72E-908B982172E0}" v="30" dt="2022-06-28T02:29:01.140"/>
    <p1510:client id="{5B461979-0560-DDDF-28AF-DB41A86C378B}" v="170" dt="2023-01-11T17:48:20.138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BB03DFF-59C9-E937-81B1-4259F877535E}" v="17" dt="2023-08-07T16:32:14.70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William Karl Thompson" userId="S::wkt406@ads.northwestern.edu::f4d321be-7ba8-465d-bd39-c91073d7cf0e" providerId="AD" clId="Web-{BBB03DFF-59C9-E937-81B1-4259F877535E}"/>
    <pc:docChg chg="modSld">
      <pc:chgData name="William Karl Thompson" userId="S::wkt406@ads.northwestern.edu::f4d321be-7ba8-465d-bd39-c91073d7cf0e" providerId="AD" clId="Web-{BBB03DFF-59C9-E937-81B1-4259F877535E}" dt="2023-08-07T16:32:12.661" v="15" actId="20577"/>
      <pc:docMkLst>
        <pc:docMk/>
      </pc:docMkLst>
      <pc:sldChg chg="modSp">
        <pc:chgData name="William Karl Thompson" userId="S::wkt406@ads.northwestern.edu::f4d321be-7ba8-465d-bd39-c91073d7cf0e" providerId="AD" clId="Web-{BBB03DFF-59C9-E937-81B1-4259F877535E}" dt="2023-08-07T16:32:12.661" v="15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BBB03DFF-59C9-E937-81B1-4259F877535E}" dt="2023-08-07T16:32:12.661" v="15" actId="20577"/>
          <ac:spMkLst>
            <pc:docMk/>
            <pc:sldMk cId="1335714563" sldId="320"/>
            <ac:spMk id="3" creationId="{7CF0DC16-F44C-1676-75DB-1343A1ECFA0A}"/>
          </ac:spMkLst>
        </pc:spChg>
      </pc:sldChg>
    </pc:docChg>
  </pc:docChgLst>
  <pc:docChgLst>
    <pc:chgData name="William Karl Thompson" userId="S::wkt406@ads.northwestern.edu::f4d321be-7ba8-465d-bd39-c91073d7cf0e" providerId="AD" clId="Web-{334D0699-4335-8C32-864F-A307B4E30314}"/>
    <pc:docChg chg="addSld delSld modSld">
      <pc:chgData name="William Karl Thompson" userId="S::wkt406@ads.northwestern.edu::f4d321be-7ba8-465d-bd39-c91073d7cf0e" providerId="AD" clId="Web-{334D0699-4335-8C32-864F-A307B4E30314}" dt="2023-08-07T14:40:23.289" v="194" actId="20577"/>
      <pc:docMkLst>
        <pc:docMk/>
      </pc:docMkLst>
      <pc:sldChg chg="modSp new">
        <pc:chgData name="William Karl Thompson" userId="S::wkt406@ads.northwestern.edu::f4d321be-7ba8-465d-bd39-c91073d7cf0e" providerId="AD" clId="Web-{334D0699-4335-8C32-864F-A307B4E30314}" dt="2023-08-07T14:40:23.289" v="194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334D0699-4335-8C32-864F-A307B4E30314}" dt="2023-08-07T14:35:19.482" v="19" actId="20577"/>
          <ac:spMkLst>
            <pc:docMk/>
            <pc:sldMk cId="1335714563" sldId="320"/>
            <ac:spMk id="2" creationId="{C4BF0530-28B5-4EC9-E9E0-D1D757CFB9C1}"/>
          </ac:spMkLst>
        </pc:spChg>
        <pc:spChg chg="mod">
          <ac:chgData name="William Karl Thompson" userId="S::wkt406@ads.northwestern.edu::f4d321be-7ba8-465d-bd39-c91073d7cf0e" providerId="AD" clId="Web-{334D0699-4335-8C32-864F-A307B4E30314}" dt="2023-08-07T14:40:23.289" v="194" actId="20577"/>
          <ac:spMkLst>
            <pc:docMk/>
            <pc:sldMk cId="1335714563" sldId="320"/>
            <ac:spMk id="3" creationId="{7CF0DC16-F44C-1676-75DB-1343A1ECFA0A}"/>
          </ac:spMkLst>
        </pc:spChg>
      </pc:sldChg>
      <pc:sldChg chg="modSp new del">
        <pc:chgData name="William Karl Thompson" userId="S::wkt406@ads.northwestern.edu::f4d321be-7ba8-465d-bd39-c91073d7cf0e" providerId="AD" clId="Web-{334D0699-4335-8C32-864F-A307B4E30314}" dt="2023-08-07T14:34:38.324" v="7"/>
        <pc:sldMkLst>
          <pc:docMk/>
          <pc:sldMk cId="3637255295" sldId="320"/>
        </pc:sldMkLst>
        <pc:spChg chg="mod">
          <ac:chgData name="William Karl Thompson" userId="S::wkt406@ads.northwestern.edu::f4d321be-7ba8-465d-bd39-c91073d7cf0e" providerId="AD" clId="Web-{334D0699-4335-8C32-864F-A307B4E30314}" dt="2023-08-07T14:33:28.994" v="6" actId="20577"/>
          <ac:spMkLst>
            <pc:docMk/>
            <pc:sldMk cId="3637255295" sldId="320"/>
            <ac:spMk id="2" creationId="{672749F1-89FE-0A0D-7BCC-6FE1DFB871BC}"/>
          </ac:spMkLst>
        </pc:sp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William Karl Thompson" userId="S::wkt406@ads.northwestern.edu::f4d321be-7ba8-465d-bd39-c91073d7cf0e" providerId="AD" clId="Web-{122AA8E1-518A-1D06-9F7F-E8B539A3E746}"/>
    <pc:docChg chg="modSld">
      <pc:chgData name="William Karl Thompson" userId="S::wkt406@ads.northwestern.edu::f4d321be-7ba8-465d-bd39-c91073d7cf0e" providerId="AD" clId="Web-{122AA8E1-518A-1D06-9F7F-E8B539A3E746}" dt="2023-08-07T14:43:58.348" v="8" actId="20577"/>
      <pc:docMkLst>
        <pc:docMk/>
      </pc:docMkLst>
      <pc:sldChg chg="modSp modNotes">
        <pc:chgData name="William Karl Thompson" userId="S::wkt406@ads.northwestern.edu::f4d321be-7ba8-465d-bd39-c91073d7cf0e" providerId="AD" clId="Web-{122AA8E1-518A-1D06-9F7F-E8B539A3E746}" dt="2023-08-07T14:43:58.348" v="8" actId="20577"/>
        <pc:sldMkLst>
          <pc:docMk/>
          <pc:sldMk cId="1335714563" sldId="320"/>
        </pc:sldMkLst>
        <pc:spChg chg="mod">
          <ac:chgData name="William Karl Thompson" userId="S::wkt406@ads.northwestern.edu::f4d321be-7ba8-465d-bd39-c91073d7cf0e" providerId="AD" clId="Web-{122AA8E1-518A-1D06-9F7F-E8B539A3E746}" dt="2023-08-07T14:43:58.348" v="8" actId="20577"/>
          <ac:spMkLst>
            <pc:docMk/>
            <pc:sldMk cId="1335714563" sldId="320"/>
            <ac:spMk id="3" creationId="{7CF0DC16-F44C-1676-75DB-1343A1ECFA0A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4E74415D-2672-2ACF-778E-A74B637F8DAD}"/>
    <pc:docChg chg="modSld">
      <pc:chgData name="John Patrick Johnson" userId="S::jpj8711@ads.northwestern.edu::fe18dc51-e5c5-41f0-a67f-64543119935e" providerId="AD" clId="Web-{4E74415D-2672-2ACF-778E-A74B637F8DAD}" dt="2023-07-21T01:00:47.933" v="1" actId="20577"/>
      <pc:docMkLst>
        <pc:docMk/>
      </pc:docMkLst>
      <pc:sldChg chg="modSp">
        <pc:chgData name="John Patrick Johnson" userId="S::jpj8711@ads.northwestern.edu::fe18dc51-e5c5-41f0-a67f-64543119935e" providerId="AD" clId="Web-{4E74415D-2672-2ACF-778E-A74B637F8DAD}" dt="2023-07-21T01:00:47.933" v="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4E74415D-2672-2ACF-778E-A74B637F8DAD}" dt="2023-07-21T01:00:47.933" v="1" actId="20577"/>
          <ac:spMkLst>
            <pc:docMk/>
            <pc:sldMk cId="0" sldId="256"/>
            <ac:spMk id="5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4c740e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524c740e24_0_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Tell me, does this situation sound familiar to you? Let’s say you go to a directory containing a project that one of your colleagues spent a lot of time 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just want to find one piece of information, but what you see is confusing to you, and you spend a lot of time opening random files and hoping to get lucky.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an actual directory created by Research Support for a project to monitor and report the usage load on KLC.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Where would you go to find the data showing load by user last week?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&lt;Opportunity for interaction… one of these “history” files?&gt;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answer is surprising to me. It is actually underneath the “renice” subdirectory.</a:t>
            </a:r>
            <a:endParaRPr/>
          </a:p>
        </p:txBody>
      </p:sp>
      <p:sp>
        <p:nvSpPr>
          <p:cNvPr id="111" name="Google Shape;111;g524c740e24_0_8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4f42df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524f42df4b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Ah, but suppose when you go inside that “renice” directory, you see something like this!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is a readme file to explain what you need to know, but I can infer a lot without reading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/>
              <a:t>You have subdirectories that clearly separate inputs, outputs, and the programs that create those outputs. It looks like there is a place containing logs of every time the jobs have run.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those programs are named in a “self documenting” way. I think I know what order the jobs need to be run in, and there appears to be a script that will run the whole sequence for me.</a:t>
            </a:r>
          </a:p>
        </p:txBody>
      </p:sp>
      <p:sp>
        <p:nvSpPr>
          <p:cNvPr id="123" name="Google Shape;123;g524f42df4b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e2de3e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51e2de3ead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“Don’t Repeat Yourself” principle has to do with that second issue: You are better off solving a programming problem once rather than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most easily achieved by designing and writing your code to use and reuse modular pieces.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Depending on your programming language, these modular pieces might be called functions, procedures, macros, and so forth.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might be intimidating to someone who is new to programming, but the concept is very simple: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ever find yourself writing the some chunk of program in two different places to do the same thing… stop, and find a way so you can just write it once and then call it twice.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write the same block of code in two places, you open up the chance for the two blocks to get out of sync with each 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will see these ideas in action in later weeks as we work with text and discuss data validation.</a:t>
            </a:r>
          </a:p>
        </p:txBody>
      </p:sp>
      <p:sp>
        <p:nvSpPr>
          <p:cNvPr id="204" name="Google Shape;204;g51e2de3ead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37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e2de3e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51e2de3ead_0_1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Throughout these workshops, we will expose you to tools that will help you maintain a version history of your assets.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will get a healthy dose of </a:t>
            </a:r>
            <a:r>
              <a:rPr lang="en-US" err="1"/>
              <a:t>github</a:t>
            </a:r>
            <a:r>
              <a:rPr lang="en-US"/>
              <a:t> over the next 7 weeks. I am sure many of you have used it to download source code from others.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you may have even shared some of your own work with the world this way.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want you all to have practice using several aspects of </a:t>
            </a:r>
            <a:r>
              <a:rPr lang="en-US" err="1"/>
              <a:t>Github</a:t>
            </a:r>
            <a:r>
              <a:rPr lang="en-US"/>
              <a:t>, pulling from a repo, committing your changes back to it, and reverting to a prior version.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addition, you will be exposed to some other powerful version control tools.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Most notably, you will see a few instances of </a:t>
            </a:r>
            <a:r>
              <a:rPr lang="en-US" err="1"/>
              <a:t>conda</a:t>
            </a:r>
            <a:r>
              <a:rPr lang="en-US"/>
              <a:t>, which you can use to create a version history of your Python packages.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will help address the challenge I mentioned earlier, of using software that may or may behave the same 4 years from now. (If it is still available then.)</a:t>
            </a:r>
            <a:endParaRPr/>
          </a:p>
        </p:txBody>
      </p:sp>
      <p:sp>
        <p:nvSpPr>
          <p:cNvPr id="145" name="Google Shape;145;g51e2de3ead_0_1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49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Tell me about some things you do to prepare your data for analysis/clean your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Do you program? Know about KLC?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Work with survey data? Observational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7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Tell me about some things you do to prepare your data for analysis/clean your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Do you program? Know about KLC?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Work with survey data? Observational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75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should care about reproducibility because it matters to so many different people.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you publish your work, you will need many other stakeholders to be able to reproduce your results. It will be a problem for you when they cannot.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Speaking of headaches, your collaborators will thank you – or curse you – depending on how easy or difficult it is to follow what you have done and replicate results consistently.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you do not expect to work with others or do not value their feelings, there is one very important collaborator you will always have: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future self. That person will always be responsible for everything your younger self does. Be kind to the future version of you.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4f42df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524f42df4b_0_3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many ways your quantitative research could become difficult to reproduce.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one thing, you will probably try many different model specifications, sampling schemes, and data cleaning techniques as you create different drafts of your paper.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need some way to keep the versions of your data, your code, and your paper in sync.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might also have a very long time interval between when you do your work here and when your manuscript is published. A few years or even longer.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if you can’t rerun your code on the computer it was on? Or if some of the software functions you called have been deprecated?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about all the files you used? Have they been backed up? Are you sure the files in your backups are exactly the same as the ones you originally used?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does some aspect of your work rely on a collaborator to do something that you don’t know how to repeat for yourself in the future?</a:t>
            </a:r>
            <a:endParaRPr/>
          </a:p>
        </p:txBody>
      </p:sp>
      <p:sp>
        <p:nvSpPr>
          <p:cNvPr id="92" name="Google Shape;92;g524f42df4b_0_3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1e69dea5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51e69dea5c_7_4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ponder these situations…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would it take for you to reproduce some non-trivial piece of work you did 4 years ago?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Well, I bet it will take something similar for your future self to be able to reproduce your work today, 4 years from now.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day, you will all move on from Northwestern. That should get you thinking: What will I need to do with all my files and notes when I go somewhere else?</a:t>
            </a:r>
            <a:endParaRPr/>
          </a:p>
        </p:txBody>
      </p:sp>
      <p:sp>
        <p:nvSpPr>
          <p:cNvPr id="285" name="Google Shape;285;g51e69dea5c_7_4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Fortunately for you, this is a management, and we have some commonsense ideas for how to make collaborations – including with your future self – work better.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those concepts that are most relevant to your scientific computing projects include: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Keeping records of what you do that will be easy to use,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Being very economical with your solutions. The #1 easiest way to fail at replicating your results is to present yourself with 2 different ways to solve the same problem.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recognize that humans make mistakes. We forget things. We sometimes make poor decisions. So more generally, give your future self fewer opportunities to make mistakes.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4c740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524c740e24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one last cautionary example about manual work.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real source file with historical information about different interest rates, and it is a messy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Highlighted in yellow is a cell that contains a clerical error. The prime rate in April, 2001, should be 7.8 -- not 0.78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file also has some inconvenient flaws. The header row keeps repeating throughout the data, what you see highlighted in pink.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Also, the source file uses “ND” to indicate null. You probably would want those values in the CSV file to be blank before reading these into Stata.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 dilemma is, you could fix these issues in a few seconds in Excel.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overwrite cell D234. Manually delete the extra headers. Do a global search and replace on “ND.”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your future self had to recreate your analysis from scratch in the year 2025, would you remember to do all those things exactly as you had before?</a:t>
            </a:r>
            <a:endParaRPr/>
          </a:p>
        </p:txBody>
      </p:sp>
      <p:sp>
        <p:nvSpPr>
          <p:cNvPr id="164" name="Google Shape;164;g524c740e24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there were a way to script these actions – and leave a record behind of what actions were taken – that seems much kinder to your future self.</a:t>
            </a:r>
            <a:endParaRPr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e69dea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1e69dea5c_1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Along the same lines, you want to be mindful of work you are doing by clicking your mouse.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Again, this is something we all do. In fact, what you see in front of you came from an actual ArcGIS tutorial we helped to organize a few years ago.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tools, like ArcGIS, certainly make it easy for you to perform complex actions with a sequence of intuitive mouse clicks.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 had to recreate this geospatial project from scratch 4 years from now, would you possibly forget the exact sequence of menu clicks you did?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 maybe, the menus might be very different in a future version of the software?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there were a way to script these actions – and leave a record behind of what actions were taken – that seems much kinder to your future self.</a:t>
            </a:r>
            <a:endParaRPr/>
          </a:p>
        </p:txBody>
      </p:sp>
      <p:sp>
        <p:nvSpPr>
          <p:cNvPr id="174" name="Google Shape;174;g51e69dea5c_1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41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Reproducibility Principles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Automation Opportunities For You?</a:t>
            </a:r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C87846-D2C9-27E3-BCF5-F54BA0E4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36" y="1519050"/>
            <a:ext cx="4453581" cy="1533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EB437C-D31C-B442-1FB8-A6B4E1F0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46" y="1146597"/>
            <a:ext cx="4234355" cy="2975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B7845B-0C43-CEC9-8729-8CA6E51BF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915" y="3647667"/>
            <a:ext cx="4457468" cy="2293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2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Organize Directories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This was a real directory with code &amp; data that Research Support used to monitor traffic load on the Kellogg Linux Cluster.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i="1">
                <a:solidFill>
                  <a:schemeClr val="dk1"/>
                </a:solidFill>
              </a:rPr>
              <a:t>If you wanted to use this data, is it clear where to look</a:t>
            </a:r>
            <a:r>
              <a:rPr lang="en-US" sz="1800">
                <a:solidFill>
                  <a:schemeClr val="dk1"/>
                </a:solidFill>
              </a:rPr>
              <a:t>?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28775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active_netids.txt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active_usernames.txt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daily_email.sh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email_lookup.py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emails_of_active_users.sh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loadavg.gnuplot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loadavg_history.klc01.txt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loadavg_history.klc02.txt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loadavg_history.klc03.txt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68750" y="219352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loadavg.png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monitor_load.sh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netids_of_active_users.sh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renice/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users_history.klc03.txt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03325" y="219352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users_history.klc05.txt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vmstat.gnuplot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vmstat_history.klc01.txt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vmstat_history.klc02.txt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vmstat_history.klc03.txt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vmstat_history.klc04.txt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vmstat_history.klc05.txt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vmstat.png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Organize Directories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57200" y="1220752"/>
            <a:ext cx="82998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en-US" sz="1800" b="1">
                <a:solidFill>
                  <a:schemeClr val="dk1"/>
                </a:solidFill>
              </a:rPr>
              <a:t>Suggestion:</a:t>
            </a:r>
            <a:r>
              <a:rPr lang="en-US" sz="1800">
                <a:solidFill>
                  <a:schemeClr val="dk1"/>
                </a:solidFill>
              </a:rPr>
              <a:t>  Use intuitive directory structures and file naming conventions.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57200" y="2034475"/>
            <a:ext cx="28995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monitoring/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README.txt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outputs/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run_logs</a:t>
            </a: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versions_old</a:t>
            </a:r>
            <a:r>
              <a:rPr lang="en-US">
                <a:solidFill>
                  <a:srgbClr val="00FF0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922350" y="2970575"/>
            <a:ext cx="2811900" cy="22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programs/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1_get_ps.py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2a_sum_users.py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2b_sum_load.py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3_make_graphs.py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4_send_email.py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RUN_ALL_PROGRAMS.sh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218775" y="3028225"/>
            <a:ext cx="2590200" cy="252000"/>
          </a:xfrm>
          <a:prstGeom prst="rightArrow">
            <a:avLst>
              <a:gd name="adj1" fmla="val 50000"/>
              <a:gd name="adj2" fmla="val 786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Document Your Code 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7200" y="1220600"/>
            <a:ext cx="830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</a:rPr>
              <a:t>Document Everything!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>
            <a:off x="531652" y="1517186"/>
            <a:ext cx="28080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6"/>
          <p:cNvCxnSpPr/>
          <p:nvPr/>
        </p:nvCxnSpPr>
        <p:spPr>
          <a:xfrm rot="10800000" flipH="1">
            <a:off x="531652" y="1531361"/>
            <a:ext cx="2836200" cy="479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AFA63D-E288-40A4-93BC-D0412D9563D3}"/>
              </a:ext>
            </a:extLst>
          </p:cNvPr>
          <p:cNvSpPr txBox="1"/>
          <p:nvPr/>
        </p:nvSpPr>
        <p:spPr>
          <a:xfrm>
            <a:off x="457200" y="2929581"/>
            <a:ext cx="8155149" cy="1192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1">
              <a:solidFill>
                <a:schemeClr val="dk1"/>
              </a:solidFill>
            </a:endParaRPr>
          </a:p>
          <a:p>
            <a:pPr marL="1143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</a:rPr>
              <a:t>Suggestion:  </a:t>
            </a:r>
            <a:r>
              <a:rPr lang="en-US" sz="1800">
                <a:solidFill>
                  <a:schemeClr val="dk1"/>
                </a:solidFill>
              </a:rPr>
              <a:t>Only document what you are willing to maintain constantly.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Good Records Don’t Repeat </a:t>
            </a:r>
          </a:p>
        </p:txBody>
      </p:sp>
      <p:sp>
        <p:nvSpPr>
          <p:cNvPr id="207" name="Google Shape;207;p2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0A949-24AC-48CD-B587-1D34E28B4FBC}"/>
              </a:ext>
            </a:extLst>
          </p:cNvPr>
          <p:cNvSpPr txBox="1"/>
          <p:nvPr/>
        </p:nvSpPr>
        <p:spPr>
          <a:xfrm>
            <a:off x="457200" y="1287262"/>
            <a:ext cx="830520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/>
              <a:t>Abstraction</a:t>
            </a:r>
            <a:endParaRPr lang="en-US"/>
          </a:p>
          <a:p>
            <a:r>
              <a:rPr lang="en-US" sz="1800"/>
              <a:t>Build your programs from modular code blocks</a:t>
            </a:r>
            <a:endParaRPr lang="en-US"/>
          </a:p>
          <a:p>
            <a:r>
              <a:rPr lang="en-US" sz="1800"/>
              <a:t>(a.k.a. functions, procedures, macros, subroutines, etc.)</a:t>
            </a:r>
          </a:p>
          <a:p>
            <a:endParaRPr lang="en-US" sz="800"/>
          </a:p>
          <a:p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Produce consistent, repeatable results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Only one place needs testing, debugging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One Way People Repeat Themselves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90525" y="1104900"/>
            <a:ext cx="8020050" cy="365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"/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rawdata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b="1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wages.dta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 clear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keep if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taxyear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==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generate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 ln(wage)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Scatter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tenure, title("ln(wages) versus Tenure,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")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regress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regsave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 using results, 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  table(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OLS_stderr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 order(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regvars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r2))</a:t>
            </a:r>
            <a:endParaRPr lang="en-US"/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replace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results, clear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outsheet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using results_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.txt, replace</a:t>
            </a:r>
          </a:p>
          <a:p>
            <a:pPr marL="114300">
              <a:buSzPts val="1800"/>
            </a:pPr>
            <a:endParaRPr lang="en-US" sz="1800">
              <a:solidFill>
                <a:srgbClr val="14C764"/>
              </a:solidFill>
            </a:endParaRPr>
          </a:p>
          <a:p>
            <a:pPr marL="114300">
              <a:buSzPts val="180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Good Records: Version Control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7200" y="1217982"/>
            <a:ext cx="8163000" cy="516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Your Programs</a:t>
            </a:r>
            <a:endParaRPr lang="en-US" u="sng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dk1"/>
                </a:solidFill>
              </a:rPr>
              <a:t>Manage versions of your code with tools like </a:t>
            </a:r>
            <a:r>
              <a:rPr lang="en-US" sz="1800">
                <a:solidFill>
                  <a:schemeClr val="dk1"/>
                </a:solidFill>
                <a:latin typeface="Courier New"/>
              </a:rPr>
              <a:t>git</a:t>
            </a:r>
            <a:r>
              <a:rPr lang="en-US" sz="1800">
                <a:solidFill>
                  <a:schemeClr val="dk1"/>
                </a:solidFill>
              </a:rPr>
              <a:t> 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b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Open Source Packages</a:t>
            </a:r>
            <a:r>
              <a:rPr lang="en-US" sz="1800" b="1">
                <a:solidFill>
                  <a:schemeClr val="dk1"/>
                </a:solidFill>
              </a:rPr>
              <a:t> 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Tools like </a:t>
            </a:r>
            <a:r>
              <a:rPr lang="en-US" sz="1800" err="1">
                <a:solidFill>
                  <a:schemeClr val="tx1"/>
                </a:solidFill>
                <a:latin typeface="Courier New"/>
              </a:rPr>
              <a:t>conda</a:t>
            </a:r>
            <a:r>
              <a:rPr lang="en-US" sz="1800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-US" sz="1800" i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800" b="1" u="sng">
                <a:solidFill>
                  <a:schemeClr val="dk1"/>
                </a:solidFill>
              </a:rPr>
              <a:t>Computing Environments</a:t>
            </a:r>
          </a:p>
          <a:p>
            <a:pPr>
              <a:lnSpc>
                <a:spcPct val="114999"/>
              </a:lnSpc>
            </a:pPr>
            <a:r>
              <a:rPr lang="en-US" sz="1800">
                <a:solidFill>
                  <a:schemeClr val="tx1"/>
                </a:solidFill>
              </a:rPr>
              <a:t>Tools like Docker and Singularity (for preserving a KLC/Quest environment)</a:t>
            </a:r>
            <a:endParaRPr lang="en-US" sz="1800" b="1" u="sng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sz="1800"/>
          </a:p>
          <a:p>
            <a:pPr>
              <a:lnSpc>
                <a:spcPct val="114999"/>
              </a:lnSpc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229600" cy="4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/>
            <a:r>
              <a:rPr lang="en-US" sz="1800"/>
              <a:t>What you replicate must also be correct!</a:t>
            </a:r>
            <a:endParaRPr lang="en-US"/>
          </a:p>
          <a:p>
            <a:pPr marL="114300"/>
            <a:endParaRPr lang="en-US" sz="1800"/>
          </a:p>
          <a:p>
            <a:pPr marL="114300"/>
            <a:r>
              <a:rPr lang="en-US" sz="1800" b="1"/>
              <a:t>Suggestion: Assume your work has errors; take joy from finding them.</a:t>
            </a:r>
            <a:endParaRPr lang="en-US" sz="1800"/>
          </a:p>
          <a:p>
            <a:pPr marL="114300">
              <a:buSzPts val="1800"/>
            </a:pPr>
            <a:endParaRPr lang="en-US" sz="1800"/>
          </a:p>
          <a:p>
            <a:pPr marL="742950" indent="-285750">
              <a:buChar char="•"/>
            </a:pPr>
            <a:r>
              <a:rPr lang="en-US" sz="1800"/>
              <a:t>Make a list of testable propositions</a:t>
            </a:r>
          </a:p>
          <a:p>
            <a:pPr marL="742950" indent="-285750">
              <a:buChar char="•"/>
            </a:pPr>
            <a:r>
              <a:rPr lang="en-US" sz="1800"/>
              <a:t>Even things that shouldn't ever go wrong, could go wrong</a:t>
            </a:r>
          </a:p>
          <a:p>
            <a:pPr marL="742950" indent="-285750">
              <a:buChar char="•"/>
            </a:pPr>
            <a:r>
              <a:rPr lang="en-US" sz="1800"/>
              <a:t>Be imaginative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/>
          </a:p>
          <a:p>
            <a:pPr marL="457200"/>
            <a:endParaRPr lang="en-US" sz="600"/>
          </a:p>
          <a:p>
            <a:pPr marL="457200"/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800"/>
              <a:t>Incorporate </a:t>
            </a:r>
            <a:r>
              <a:rPr lang="en-US" sz="1800" b="1"/>
              <a:t>programming</a:t>
            </a:r>
            <a:r>
              <a:rPr lang="en-US" sz="1800"/>
              <a:t> into your work for efficiency and self-documentation.</a:t>
            </a:r>
            <a:endParaRPr lang="en-US"/>
          </a:p>
        </p:txBody>
      </p:sp>
      <p:sp>
        <p:nvSpPr>
          <p:cNvPr id="3" name="Google Shape;253;p28">
            <a:extLst>
              <a:ext uri="{FF2B5EF4-FFF2-40B4-BE49-F238E27FC236}">
                <a16:creationId xmlns:a16="http://schemas.microsoft.com/office/drawing/2014/main" id="{1DEA14E2-9B87-2779-9679-1E65D42DA871}"/>
              </a:ext>
            </a:extLst>
          </p:cNvPr>
          <p:cNvSpPr txBox="1"/>
          <p:nvPr/>
        </p:nvSpPr>
        <p:spPr>
          <a:xfrm>
            <a:off x="457200" y="2098784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1800"/>
              <a:t>Design your work as a series of </a:t>
            </a:r>
            <a:r>
              <a:rPr lang="en-US" sz="1800" b="1"/>
              <a:t>modular tasks</a:t>
            </a:r>
            <a:r>
              <a:rPr lang="en-US" sz="1800"/>
              <a:t>.</a:t>
            </a:r>
            <a:endParaRPr lang="en-US"/>
          </a:p>
        </p:txBody>
      </p:sp>
      <p:sp>
        <p:nvSpPr>
          <p:cNvPr id="14" name="Google Shape;253;p28">
            <a:extLst>
              <a:ext uri="{FF2B5EF4-FFF2-40B4-BE49-F238E27FC236}">
                <a16:creationId xmlns:a16="http://schemas.microsoft.com/office/drawing/2014/main" id="{282BD116-EE04-F733-E291-877731083BDD}"/>
              </a:ext>
            </a:extLst>
          </p:cNvPr>
          <p:cNvSpPr txBox="1"/>
          <p:nvPr/>
        </p:nvSpPr>
        <p:spPr>
          <a:xfrm>
            <a:off x="457200" y="4985845"/>
            <a:ext cx="8633591" cy="6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1800" b="1"/>
              <a:t>Test</a:t>
            </a:r>
            <a:r>
              <a:rPr lang="en-US" sz="1800"/>
              <a:t> each modular step in isolation.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79C710-2C97-A327-3641-8BB49E87E742}"/>
              </a:ext>
            </a:extLst>
          </p:cNvPr>
          <p:cNvGrpSpPr/>
          <p:nvPr/>
        </p:nvGrpSpPr>
        <p:grpSpPr>
          <a:xfrm>
            <a:off x="657718" y="2598845"/>
            <a:ext cx="7833491" cy="1886607"/>
            <a:chOff x="657718" y="2598845"/>
            <a:chExt cx="7833491" cy="18866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3D29AA-7E41-CBE7-D357-097401F95E44}"/>
                </a:ext>
              </a:extLst>
            </p:cNvPr>
            <p:cNvSpPr/>
            <p:nvPr/>
          </p:nvSpPr>
          <p:spPr>
            <a:xfrm>
              <a:off x="657718" y="2598847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download data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E0A197-D99C-2713-25F8-AB174B8DD817}"/>
                </a:ext>
              </a:extLst>
            </p:cNvPr>
            <p:cNvSpPr/>
            <p:nvPr/>
          </p:nvSpPr>
          <p:spPr>
            <a:xfrm>
              <a:off x="2322951" y="2598847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examine contents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0E8B59-1BDD-65F6-A73D-482EF1600BBD}"/>
                </a:ext>
              </a:extLst>
            </p:cNvPr>
            <p:cNvSpPr/>
            <p:nvPr/>
          </p:nvSpPr>
          <p:spPr>
            <a:xfrm>
              <a:off x="3899502" y="2598846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filter observations</a:t>
              </a:r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B625D7-70A0-2BB4-7CBA-829AA3845CA8}"/>
                </a:ext>
              </a:extLst>
            </p:cNvPr>
            <p:cNvSpPr/>
            <p:nvPr/>
          </p:nvSpPr>
          <p:spPr>
            <a:xfrm>
              <a:off x="5476053" y="2598846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make new fields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554386-D1D2-2F72-16D6-61CA770BB98A}"/>
                </a:ext>
              </a:extLst>
            </p:cNvPr>
            <p:cNvSpPr/>
            <p:nvPr/>
          </p:nvSpPr>
          <p:spPr>
            <a:xfrm>
              <a:off x="7141286" y="259884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merge w/ existing data</a:t>
              </a:r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A49424-84AB-4327-8F80-BE16279155F2}"/>
                </a:ext>
              </a:extLst>
            </p:cNvPr>
            <p:cNvSpPr/>
            <p:nvPr/>
          </p:nvSpPr>
          <p:spPr>
            <a:xfrm>
              <a:off x="657718" y="327873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calculate results</a:t>
              </a:r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F92021-EFD4-038A-70CF-985B67EFE37F}"/>
                </a:ext>
              </a:extLst>
            </p:cNvPr>
            <p:cNvSpPr/>
            <p:nvPr/>
          </p:nvSpPr>
          <p:spPr>
            <a:xfrm>
              <a:off x="2322951" y="3278735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write results to paper</a:t>
              </a:r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30AA58-0EC1-C399-1D86-BC1B9E77144F}"/>
                </a:ext>
              </a:extLst>
            </p:cNvPr>
            <p:cNvSpPr/>
            <p:nvPr/>
          </p:nvSpPr>
          <p:spPr>
            <a:xfrm>
              <a:off x="657718" y="3958622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log your activities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307562A-249A-2951-57C8-D74E892D69B5}"/>
                </a:ext>
              </a:extLst>
            </p:cNvPr>
            <p:cNvSpPr/>
            <p:nvPr/>
          </p:nvSpPr>
          <p:spPr>
            <a:xfrm>
              <a:off x="3889649" y="3958622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notify collaborators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2A1CAF7-0F28-A78A-4D2F-AA2ACA7D3DD5}"/>
                </a:ext>
              </a:extLst>
            </p:cNvPr>
            <p:cNvSpPr/>
            <p:nvPr/>
          </p:nvSpPr>
          <p:spPr>
            <a:xfrm>
              <a:off x="3894248" y="3283333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repeat last two steps</a:t>
              </a:r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FC4EAA9-A814-8BEC-B2A3-9F467730923C}"/>
                </a:ext>
              </a:extLst>
            </p:cNvPr>
            <p:cNvSpPr/>
            <p:nvPr/>
          </p:nvSpPr>
          <p:spPr>
            <a:xfrm>
              <a:off x="2327549" y="3963220"/>
              <a:ext cx="1349923" cy="522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Arial"/>
                </a:rPr>
                <a:t>update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4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5371"/>
            <a:ext cx="8229600" cy="5352813"/>
          </a:xfrm>
        </p:spPr>
        <p:txBody>
          <a:bodyPr/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u="sng" dirty="0">
                <a:latin typeface="Calibri"/>
                <a:cs typeface="Calibri"/>
              </a:rPr>
              <a:t>Fundamentals</a:t>
            </a:r>
            <a:endParaRPr lang="en-US" u="sng" dirty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Abstraction – Write and test modular code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Automation – Script and test workflows with little intervention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Calibri"/>
              <a:cs typeface="Calibri"/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u="sng" dirty="0">
                <a:latin typeface="Calibri"/>
                <a:cs typeface="Calibri"/>
              </a:rPr>
              <a:t>Applications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WRDS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Demand Estimation Models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Qualtrics</a:t>
            </a: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High Dimensional Models</a:t>
            </a:r>
            <a:endParaRPr lang="en-US" dirty="0"/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Calibri"/>
              <a:cs typeface="Calibri"/>
            </a:endParaRPr>
          </a:p>
          <a:p>
            <a:pPr marL="11430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Calibri"/>
                <a:cs typeface="Calibri"/>
              </a:rPr>
              <a:t>Lots of practice using KLC in batch mode, GitHub, </a:t>
            </a:r>
            <a:r>
              <a:rPr lang="en-US" dirty="0" err="1">
                <a:latin typeface="Calibri"/>
                <a:cs typeface="Calibri"/>
              </a:rPr>
              <a:t>conda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7928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What programming languages do you use?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What do you find difficult about replicating others'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6013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>
                <a:solidFill>
                  <a:schemeClr val="bg1"/>
                </a:solidFill>
              </a:rPr>
              <a:t>Break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4876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Appendix – 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KLC has several text editors available for you to use. The links below provide the basic syntax for other text editors available to you:</a:t>
            </a:r>
            <a:endParaRPr lang="en-US"/>
          </a:p>
          <a:p>
            <a:endParaRPr lang="en-US" sz="1800" b="1"/>
          </a:p>
          <a:p>
            <a:r>
              <a:rPr lang="en-US" sz="1800" b="1"/>
              <a:t>Nano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nano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3"/>
              </a:rPr>
              <a:t>https://www.redhat.com/sysadmin/getting-started-nano</a:t>
            </a:r>
            <a:endParaRPr lang="en-US"/>
          </a:p>
          <a:p>
            <a:endParaRPr lang="en-US" sz="1800"/>
          </a:p>
          <a:p>
            <a:r>
              <a:rPr lang="en-US" sz="1800" b="1"/>
              <a:t>Emacs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emacs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4"/>
              </a:rPr>
              <a:t>https://www.redhat.com/sysadmin/beginners-guide-emacs</a:t>
            </a:r>
            <a:endParaRPr lang="en-US"/>
          </a:p>
          <a:p>
            <a:endParaRPr lang="en-US" sz="1800"/>
          </a:p>
          <a:p>
            <a:r>
              <a:rPr lang="en-US" sz="1800" b="1"/>
              <a:t>Vi</a:t>
            </a:r>
            <a:r>
              <a:rPr lang="en-US" sz="1800"/>
              <a:t>: From any terminal session on KLC, type:</a:t>
            </a:r>
            <a:endParaRPr lang="en-US"/>
          </a:p>
          <a:p>
            <a:r>
              <a:rPr lang="en-US" sz="1800">
                <a:latin typeface="Courier New"/>
              </a:rPr>
              <a:t>vi &lt;</a:t>
            </a:r>
            <a:r>
              <a:rPr lang="en-US" sz="1800" err="1">
                <a:latin typeface="Courier New"/>
              </a:rPr>
              <a:t>file_name</a:t>
            </a:r>
            <a:r>
              <a:rPr lang="en-US" sz="1800">
                <a:latin typeface="Courier New"/>
              </a:rPr>
              <a:t>&gt;</a:t>
            </a:r>
            <a:endParaRPr lang="en-US">
              <a:latin typeface="Courier New"/>
            </a:endParaRPr>
          </a:p>
          <a:p>
            <a:r>
              <a:rPr lang="en-US" sz="1800">
                <a:hlinkClick r:id="rId5"/>
              </a:rPr>
              <a:t>https://www.redhat.com/sysadmin/introduction-vi-editor</a:t>
            </a:r>
            <a:endParaRPr lang="en-US"/>
          </a:p>
          <a:p>
            <a:endParaRPr lang="en-US" sz="1800"/>
          </a:p>
          <a:p>
            <a:endParaRPr lang="en-US" sz="1800"/>
          </a:p>
          <a:p>
            <a:pPr marL="742950" indent="-285750">
              <a:buChar char="•"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A3F7-FC6E-575A-F3F6-82A4948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700" y="-1335"/>
            <a:ext cx="9147399" cy="6514527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sz="4000">
                <a:solidFill>
                  <a:schemeClr val="bg1"/>
                </a:solidFill>
              </a:rPr>
              <a:t>PART I – Replicability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351-75F6-C7A1-4564-32139E3FB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05627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Who Cares About Replicating Results?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713035"/>
            <a:ext cx="3527322" cy="24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Co-authors and RAs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Referees of your paper</a:t>
            </a:r>
          </a:p>
          <a:p>
            <a:r>
              <a:rPr lang="en-US" sz="1800">
                <a:solidFill>
                  <a:schemeClr val="dk1"/>
                </a:solidFill>
              </a:rPr>
              <a:t>Readers of your paper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91D88-C395-4672-BC8D-661A338098A2}"/>
              </a:ext>
            </a:extLst>
          </p:cNvPr>
          <p:cNvSpPr txBox="1"/>
          <p:nvPr/>
        </p:nvSpPr>
        <p:spPr>
          <a:xfrm>
            <a:off x="457200" y="4636225"/>
            <a:ext cx="53636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Journal editors, increasingly</a:t>
            </a:r>
            <a:endParaRPr lang="en-US"/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Maybe most importantly to you, </a:t>
            </a:r>
            <a:r>
              <a:rPr lang="en-US" sz="1800" b="1">
                <a:solidFill>
                  <a:schemeClr val="dk1"/>
                </a:solidFill>
              </a:rPr>
              <a:t>your future self!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Why Are Papers So Hard To Replicate?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57200" y="1220752"/>
            <a:ext cx="8305200" cy="26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Reproduction is difficult for the same reason collaboration can be difficult.</a:t>
            </a: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You and will need to…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… deploy multiple versions of your survey</a:t>
            </a: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… collect multiple waves of survey data and merge them correctly</a:t>
            </a:r>
            <a:endParaRPr lang="en-US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… take steps to "clean" the raw data</a:t>
            </a:r>
            <a:endParaRPr lang="en-US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… try out multiple regression specifications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… re-run models using different inclusion criteria</a:t>
            </a:r>
          </a:p>
          <a:p>
            <a:pPr marL="9144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… transfer the results correctly into your paper</a:t>
            </a: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97;p13">
            <a:extLst>
              <a:ext uri="{FF2B5EF4-FFF2-40B4-BE49-F238E27FC236}">
                <a16:creationId xmlns:a16="http://schemas.microsoft.com/office/drawing/2014/main" id="{38968ADF-FF17-60E6-D348-34F438B576FC}"/>
              </a:ext>
            </a:extLst>
          </p:cNvPr>
          <p:cNvSpPr txBox="1"/>
          <p:nvPr/>
        </p:nvSpPr>
        <p:spPr>
          <a:xfrm>
            <a:off x="457200" y="3999644"/>
            <a:ext cx="8305200" cy="190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Or someone might…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accidentally overwrite a file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intentionally overwrite a file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... quit and take their procedural knowledge with them</a:t>
            </a:r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endParaRPr lang="en-US" sz="1800"/>
          </a:p>
          <a:p>
            <a:pPr marL="914400" indent="-342900">
              <a:buClr>
                <a:schemeClr val="dk1"/>
              </a:buClr>
              <a:buSzPts val="1800"/>
              <a:buFont typeface="Arial,Sans-Serif"/>
              <a:buChar char="●"/>
            </a:pPr>
            <a:r>
              <a:rPr lang="en-US" sz="1800">
                <a:solidFill>
                  <a:schemeClr val="dk1"/>
                </a:solidFill>
              </a:rPr>
              <a:t>… rely on software that your future self will not have</a:t>
            </a:r>
            <a:endParaRPr lang="en-US">
              <a:solidFill>
                <a:schemeClr val="dk1"/>
              </a:solidFill>
            </a:endParaRPr>
          </a:p>
          <a:p>
            <a:pPr marL="571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337351" y="0"/>
            <a:ext cx="880664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Will You Collaborate Well With Yourself?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537882" y="1202823"/>
            <a:ext cx="8305200" cy="11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10 years from now, will you be able to recreate every result from the paper you are currently writing?</a:t>
            </a:r>
            <a:endParaRPr lang="en-US" dirty="0">
              <a:solidFill>
                <a:schemeClr val="dk1"/>
              </a:solidFill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</a:rPr>
              <a:t>        - or a paper where you and a coauthor split the work?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        - or a paper that goes through multiple rounds of R&amp;R?</a:t>
            </a: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pPr marL="457200" lvl="1"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0;p32">
            <a:extLst>
              <a:ext uri="{FF2B5EF4-FFF2-40B4-BE49-F238E27FC236}">
                <a16:creationId xmlns:a16="http://schemas.microsoft.com/office/drawing/2014/main" id="{B64D9B12-D05E-D196-1CEC-9C9E33B9CC0F}"/>
              </a:ext>
            </a:extLst>
          </p:cNvPr>
          <p:cNvSpPr txBox="1"/>
          <p:nvPr/>
        </p:nvSpPr>
        <p:spPr>
          <a:xfrm>
            <a:off x="537881" y="2691654"/>
            <a:ext cx="8305200" cy="9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When you submit a paper to a journal, will you be ready to share your data? 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        - and working code that will verify your results? </a:t>
            </a:r>
          </a:p>
          <a:p>
            <a:r>
              <a:rPr lang="en-US" sz="1800" dirty="0">
                <a:solidFill>
                  <a:schemeClr val="dk1"/>
                </a:solidFill>
              </a:rPr>
              <a:t>        - and documentation that is unambiguous to someone else?</a:t>
            </a: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</p:txBody>
      </p:sp>
      <p:sp>
        <p:nvSpPr>
          <p:cNvPr id="7" name="Google Shape;290;p32">
            <a:extLst>
              <a:ext uri="{FF2B5EF4-FFF2-40B4-BE49-F238E27FC236}">
                <a16:creationId xmlns:a16="http://schemas.microsoft.com/office/drawing/2014/main" id="{B1E2236B-464B-AA49-A124-3E054A3AC455}"/>
              </a:ext>
            </a:extLst>
          </p:cNvPr>
          <p:cNvSpPr txBox="1"/>
          <p:nvPr/>
        </p:nvSpPr>
        <p:spPr>
          <a:xfrm>
            <a:off x="537880" y="3934299"/>
            <a:ext cx="8305200" cy="40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Will you be prepared to replicate you own work after you leave Northwestern?</a:t>
            </a:r>
            <a:endParaRPr lang="en-US">
              <a:solidFill>
                <a:schemeClr val="dk1"/>
              </a:solidFill>
            </a:endParaRPr>
          </a:p>
          <a:p>
            <a:pPr lvl="0"/>
            <a:endParaRPr lang="en-US" sz="1800">
              <a:solidFill>
                <a:schemeClr val="dk1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982F08A-63A5-51F7-67BC-B202A343F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90" y="4544310"/>
            <a:ext cx="2743200" cy="182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3 Simple Principles for Replication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1. Automate Whenever Possible</a:t>
            </a:r>
            <a:endParaRPr lang="en-US">
              <a:solidFill>
                <a:schemeClr val="dk1"/>
              </a:solidFill>
            </a:endParaRPr>
          </a:p>
          <a:p>
            <a:endParaRPr lang="en-US" sz="1800">
              <a:solidFill>
                <a:schemeClr val="dk1"/>
              </a:solidFill>
            </a:endParaRPr>
          </a:p>
          <a:p>
            <a:r>
              <a:rPr lang="en-US" sz="1800">
                <a:solidFill>
                  <a:schemeClr val="dk1"/>
                </a:solidFill>
              </a:rPr>
              <a:t>2. Keep Good Records</a:t>
            </a:r>
            <a:endParaRPr lang="en-US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>
                <a:solidFill>
                  <a:schemeClr val="dk1"/>
                </a:solidFill>
              </a:rPr>
              <a:t>3. Test, Test, Test!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Automation Opportunities</a:t>
            </a:r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" y="1086382"/>
            <a:ext cx="4177001" cy="4035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7529" y="1083004"/>
            <a:ext cx="418564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You need to fix this flawed source data:</a:t>
            </a:r>
          </a:p>
          <a:p>
            <a:endParaRPr lang="en-US" sz="1800"/>
          </a:p>
          <a:p>
            <a:r>
              <a:rPr lang="en-US" sz="1800"/>
              <a:t>* Delete extra </a:t>
            </a:r>
            <a:endParaRPr lang="en-US"/>
          </a:p>
          <a:p>
            <a:endParaRPr lang="en-US"/>
          </a:p>
          <a:p>
            <a:r>
              <a:rPr lang="en-US" sz="1800"/>
              <a:t>* Move the decimal place in </a:t>
            </a:r>
            <a:r>
              <a:rPr lang="en-US" sz="1800">
                <a:highlight>
                  <a:srgbClr val="FFFF00"/>
                </a:highlight>
              </a:rPr>
              <a:t> one cell </a:t>
            </a:r>
          </a:p>
          <a:p>
            <a:endParaRPr lang="en-US" sz="1800"/>
          </a:p>
          <a:p>
            <a:r>
              <a:rPr lang="en-US" sz="1800"/>
              <a:t>* Set </a:t>
            </a:r>
            <a:r>
              <a:rPr lang="en-US" sz="1800">
                <a:highlight>
                  <a:srgbClr val="C0C0C0"/>
                </a:highlight>
              </a:rPr>
              <a:t> ND </a:t>
            </a:r>
            <a:r>
              <a:rPr lang="en-US" sz="1800"/>
              <a:t> to missing values</a:t>
            </a:r>
            <a:endParaRPr lang="en-US" sz="1800">
              <a:highlight>
                <a:srgbClr val="FFFF00"/>
              </a:highlight>
            </a:endParaRPr>
          </a:p>
          <a:p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6CF50-387D-7542-57FA-51B635A52475}"/>
              </a:ext>
            </a:extLst>
          </p:cNvPr>
          <p:cNvSpPr txBox="1"/>
          <p:nvPr/>
        </p:nvSpPr>
        <p:spPr>
          <a:xfrm>
            <a:off x="6472563" y="1625714"/>
            <a:ext cx="1444517" cy="369332"/>
          </a:xfrm>
          <a:prstGeom prst="rect">
            <a:avLst/>
          </a:prstGeom>
          <a:solidFill>
            <a:srgbClr val="ED68A6">
              <a:alpha val="52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header rows</a:t>
            </a:r>
          </a:p>
        </p:txBody>
      </p:sp>
      <p:sp>
        <p:nvSpPr>
          <p:cNvPr id="12" name="Google Shape;179;p21">
            <a:extLst>
              <a:ext uri="{FF2B5EF4-FFF2-40B4-BE49-F238E27FC236}">
                <a16:creationId xmlns:a16="http://schemas.microsoft.com/office/drawing/2014/main" id="{7F77E056-C577-DCD6-E10F-B619C64CA4E0}"/>
              </a:ext>
            </a:extLst>
          </p:cNvPr>
          <p:cNvSpPr txBox="1"/>
          <p:nvPr/>
        </p:nvSpPr>
        <p:spPr>
          <a:xfrm>
            <a:off x="313011" y="5607395"/>
            <a:ext cx="4347375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>
                <a:solidFill>
                  <a:schemeClr val="dk1"/>
                </a:solidFill>
              </a:rPr>
              <a:t>Why not just fix these issues in Excel?</a:t>
            </a:r>
            <a:endParaRPr lang="en-US" sz="1800" b="1" i="1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/>
              <a:t>Automation Opportunities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200" y="5608381"/>
            <a:ext cx="8547900" cy="46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i="1">
                <a:solidFill>
                  <a:schemeClr val="dk1"/>
                </a:solidFill>
              </a:rPr>
              <a:t>Will you or your colleague be able to do this years from now?</a:t>
            </a:r>
            <a:endParaRPr lang="en-US" sz="1800" b="1" i="1">
              <a:solidFill>
                <a:schemeClr val="dk1"/>
              </a:solidFill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143000"/>
            <a:ext cx="6843643" cy="38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3504</Words>
  <Application>Microsoft Macintosh PowerPoint</Application>
  <PresentationFormat>On-screen Show (4:3)</PresentationFormat>
  <Paragraphs>492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Arial,Sans-Serif</vt:lpstr>
      <vt:lpstr>Calibri</vt:lpstr>
      <vt:lpstr>Consolas</vt:lpstr>
      <vt:lpstr>Courier New</vt:lpstr>
      <vt:lpstr>2_Custom Design</vt:lpstr>
      <vt:lpstr>Session 1 – Reproducibility Principles Data Skills for Research  Kellogg Research Support</vt:lpstr>
      <vt:lpstr>Previous Experience</vt:lpstr>
      <vt:lpstr>PowerPoint Presentation</vt:lpstr>
      <vt:lpstr>Who Cares About Replicating Results?</vt:lpstr>
      <vt:lpstr>Why Are Papers So Hard To Replicate?</vt:lpstr>
      <vt:lpstr>Will You Collaborate Well With Yourself?</vt:lpstr>
      <vt:lpstr>3 Simple Principles for Replication</vt:lpstr>
      <vt:lpstr>Automation Opportunities</vt:lpstr>
      <vt:lpstr>Automation Opportunities</vt:lpstr>
      <vt:lpstr>Automation Opportunities For You?</vt:lpstr>
      <vt:lpstr>Good Records: Organize Directories</vt:lpstr>
      <vt:lpstr>Good Records: Organize Directories</vt:lpstr>
      <vt:lpstr>Good Records: Document Your Code </vt:lpstr>
      <vt:lpstr>Good Records Don’t Repeat </vt:lpstr>
      <vt:lpstr>One Way People Repeat Themselves</vt:lpstr>
      <vt:lpstr>Good Records: Version Control</vt:lpstr>
      <vt:lpstr>Testing</vt:lpstr>
      <vt:lpstr>Summary</vt:lpstr>
      <vt:lpstr>What to Expect this Week</vt:lpstr>
      <vt:lpstr>PowerPoint Presentation</vt:lpstr>
      <vt:lpstr>Appendix – Text Editors on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263</cp:revision>
  <dcterms:modified xsi:type="dcterms:W3CDTF">2023-08-13T11:14:51Z</dcterms:modified>
</cp:coreProperties>
</file>