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  <p:sldMasterId id="2147483655" r:id="rId2"/>
  </p:sldMasterIdLst>
  <p:notesMasterIdLst>
    <p:notesMasterId r:id="rId14"/>
  </p:notesMasterIdLst>
  <p:sldIdLst>
    <p:sldId id="256" r:id="rId3"/>
    <p:sldId id="332" r:id="rId4"/>
    <p:sldId id="363" r:id="rId5"/>
    <p:sldId id="364" r:id="rId6"/>
    <p:sldId id="330" r:id="rId7"/>
    <p:sldId id="324" r:id="rId8"/>
    <p:sldId id="341" r:id="rId9"/>
    <p:sldId id="342" r:id="rId10"/>
    <p:sldId id="325" r:id="rId11"/>
    <p:sldId id="323" r:id="rId12"/>
    <p:sldId id="328" r:id="rId13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9E6ED-946C-8550-3B7A-BFCD13048C1F}" v="420" dt="2023-01-06T16:26:07.403"/>
    <p1510:client id="{141099D0-7457-7AFA-9CF7-B723EBA81563}" v="2" dt="2023-01-11T21:22:41.164"/>
    <p1510:client id="{204236F3-465A-C3D8-4F4E-D9E01437853E}" v="2" dt="2023-08-04T15:19:24.695"/>
    <p1510:client id="{2082941D-0433-84DC-1DEA-DD6F7C31F1C7}" v="203" dt="2022-06-10T18:31:19.167"/>
    <p1510:client id="{214CD2D6-61C4-2C24-7F1E-A1F969B61D7D}" v="287" dt="2023-01-12T23:25:11.096"/>
    <p1510:client id="{2AD4187B-B36B-CC54-8E8E-06A9556FE921}" v="999" dt="2023-01-13T01:45:31.624"/>
    <p1510:client id="{375297B7-D84C-0F29-FAD6-EFF1C7D68B9A}" v="292" dt="2023-07-21T17:35:52.587"/>
    <p1510:client id="{408686E2-2733-9AEC-07CB-C4BA5B3B6039}" v="303" dt="2023-01-08T23:53:46.176"/>
    <p1510:client id="{562DAB7D-436C-1602-E72E-908B982172E0}" v="30" dt="2022-06-28T02:29:01.140"/>
    <p1510:client id="{5B461979-0560-DDDF-28AF-DB41A86C378B}" v="170" dt="2023-01-11T17:48:20.138"/>
    <p1510:client id="{6057BBAE-DA95-3207-EA64-15CD0046BBDB}" v="215" dt="2023-08-17T02:56:47.934"/>
    <p1510:client id="{7919E03B-C1AA-0A3D-5C55-889372D1C8AA}" v="42" dt="2023-08-10T14:31:43.295"/>
    <p1510:client id="{7AC93377-18E1-1866-5C11-A99D5AE0897D}" v="14" dt="2023-01-11T20:17:49.298"/>
    <p1510:client id="{7BF889F4-D4B8-7017-D4B4-EF72E124E6BB}" v="832" dt="2023-01-08T01:31:37.742"/>
    <p1510:client id="{818DEF9F-3DAD-F136-DA94-735ADC7EA8A0}" v="7" dt="2023-07-21T18:00:50.148"/>
    <p1510:client id="{8EA24915-3291-CC7C-53BC-DDC6BF0AAE60}" v="1" dt="2023-08-09T18:54:10.284"/>
    <p1510:client id="{946CF19A-3AC4-E5A6-60D6-F039AAF001F9}" v="269" dt="2023-01-10T21:54:37.466"/>
    <p1510:client id="{96A0F23C-EA1A-DFA0-97BA-C0DF366CBE47}" v="8" dt="2023-01-13T15:21:25.480"/>
    <p1510:client id="{98BB133E-2592-D232-A4AF-6EA40E5A7E17}" v="2" dt="2023-01-13T16:12:44.097"/>
    <p1510:client id="{98FCA016-B67A-D48A-07BD-195A9608FD0F}" v="2" dt="2022-07-09T03:17:04.356"/>
    <p1510:client id="{A0BF277A-F909-51ED-3905-702FCCB698DA}" v="303" dt="2023-06-06T02:35:51.438"/>
    <p1510:client id="{A29EF2C3-BCC3-FE84-9E28-8AC5DC878225}" v="268" dt="2023-01-11T21:51:26.734"/>
    <p1510:client id="{A32F9E8B-DABB-46EA-BA82-0D17199FCB6C}" v="204" dt="2019-11-15T02:21:11.744"/>
    <p1510:client id="{ABC40ABF-CC0A-4585-9AB1-0C4661091F47}" v="83" dt="2020-01-17T02:05:53.015"/>
    <p1510:client id="{AE6C6439-0ED1-6924-ACC7-1196F0FEF6C6}" v="62" dt="2023-01-05T18:53:54.867"/>
    <p1510:client id="{B270706C-2E8A-DAE0-AD05-13A0EC2FCBFE}" v="355" dt="2023-01-10T04:12:59.024"/>
    <p1510:client id="{B47E2B0F-F16B-73A3-28E6-F2C241DB97E1}" v="92" dt="2023-01-12T05:49:51.946"/>
    <p1510:client id="{B4F533DF-D0B8-DCF1-6E6D-C8939386C675}" v="119" dt="2023-07-21T17:29:16.022"/>
    <p1510:client id="{BE9658C3-BFBC-4138-7D57-4BE4C3996BB7}" v="1" dt="2023-08-04T19:02:13.945"/>
    <p1510:client id="{C0D6B327-BF2E-1EC4-C4D4-83B34B46966D}" v="2335" dt="2022-06-01T13:21:39.492"/>
    <p1510:client id="{C9AC645A-2305-3B2B-64F4-F9E7C8362FF4}" v="257" dt="2023-07-11T22:21:48.220"/>
    <p1510:client id="{D2C64330-2F63-40DC-3363-A3CA14F59ACD}" v="599" dt="2023-01-12T20:23:04.218"/>
    <p1510:client id="{D7AC109B-9928-06B3-F1A9-53C695CCC547}" v="419" dt="2022-06-14T01:05:44.237"/>
    <p1510:client id="{E3813681-E5CF-C48F-BABE-8D0686498EF9}" v="380" dt="2023-07-21T04:24:23.092"/>
    <p1510:client id="{E56E9AE7-6BFF-978D-732E-10D00211D4EF}" v="532" dt="2023-01-13T02:25:42.652"/>
    <p1510:client id="{E628F8E8-3B2C-D39A-E93B-CEA5452B556E}" v="274" dt="2023-01-11T18:34:44.784"/>
    <p1510:client id="{F084DAC7-4E20-1727-1436-A42609EF1E2D}" v="219" dt="2023-01-08T06:15:43.553"/>
    <p1510:client id="{FF771D47-9CCA-8110-D107-AA7C2FAD79DB}" v="130" dt="2023-07-21T19:32:50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314" y="9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1T21:28:03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11732 7747 16383 0 0,'-1416'3432'0'0'0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1T21:29:03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11267 7726 16383 0 0,'-790'305'0'0'0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1T21:29:03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10954 7789 16383 0 0,'139'703'0'0'0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7:28:56.7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21960 11428 16383 0 0,'863'-14'0'0'0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1T17:29:16.9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24500 11986 16383 0 0,'2566'71'0'0'0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661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/>
              <a:t>Discussion to get started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platforms do you use for deployment?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software do you use for statistical analysis? For data cleaning?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platforms do you use to gather online survey data?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Tell me some things you normally have to do to your raw survey data before it is ready to analyze.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38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5388" y="692150"/>
            <a:ext cx="46196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GINGER</a:t>
            </a:r>
          </a:p>
          <a:p>
            <a:pPr lvl="1" indent="0"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 marL="914400">
              <a:buFont typeface="Arial"/>
              <a:buChar char="•"/>
            </a:pPr>
            <a:r>
              <a:rPr lang="en-US" dirty="0"/>
              <a:t>Journals are starting to implement OS requirements, we are in a time when the requirements are always changing and moving </a:t>
            </a:r>
            <a:r>
              <a:rPr lang="en-US" dirty="0" err="1"/>
              <a:t>twd</a:t>
            </a:r>
            <a:r>
              <a:rPr lang="en-US" dirty="0"/>
              <a:t> more OS</a:t>
            </a:r>
          </a:p>
          <a:p>
            <a:pPr marL="914400">
              <a:buFont typeface="Arial"/>
              <a:buChar char="•"/>
            </a:pPr>
            <a:r>
              <a:rPr lang="en-US" dirty="0"/>
              <a:t>Expect skepticism in reaction to your work, think about how to anticipate this; ppl will try to recalculate what you did, try different inclusion data (investigate how different subsets of data affect the results. For example, they could analyze a dataset with different subsets of participants or exclude certain outliers to understand the impact on the findings)</a:t>
            </a:r>
          </a:p>
          <a:p>
            <a:pPr marL="914400">
              <a:buFont typeface="Arial"/>
              <a:buChar char="•"/>
            </a:pPr>
            <a:r>
              <a:rPr lang="en-US" dirty="0"/>
              <a:t>--&gt; you may have submitted last year, and now they have a new policy you must adhere to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05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968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e69dea5c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51e69dea5c_7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should be obvious to everyone. You should always document your code, and more comments and read-me files is bound to make things easier for your future self. Right?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&lt;pause for effect&gt;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Actually, NO! I maintain that less is more when it comes to documentation.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any event, you ABSOLUTELY MUST maintain your documentation. So if you have got comments running throughout your code, that’s fine,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you will need to update the comments each time you update the code. Otherwise, you run the risk of your code doing one thing and your comments saying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That is a sure fire recipe for confusion when you crack open your Python program for the first time in 24 months to figure out why the numbers are suddenly different.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51e69dea5c_7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8795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Fortunately for you, this is a management, and we have some commonsense ideas for how to make collaborations – including with your future self – work better.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of those concepts that are most relevant to your scientific computing projects include: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Keeping records of what you do that will be easy to use,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Being very economical with your solutions. The #1 easiest way to fail at replicating your results is to present yourself with 2 different ways to solve the same problem.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recognize that humans make mistakes. We forget things. We sometimes make poor decisions. So more generally, give your future self fewer opportunities to make mistakes.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78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These are </a:t>
            </a:r>
            <a:r>
              <a:rPr lang="en-US"/>
              <a:t>some of </a:t>
            </a:r>
            <a:r>
              <a:rPr lang="en-US" dirty="0"/>
              <a:t>the questions </a:t>
            </a:r>
            <a:r>
              <a:rPr lang="en-US"/>
              <a:t>that </a:t>
            </a:r>
            <a:r>
              <a:rPr lang="en-US" dirty="0"/>
              <a:t>we asked in the survey </a:t>
            </a:r>
            <a:r>
              <a:rPr lang="en-US"/>
              <a:t>that </a:t>
            </a:r>
            <a:r>
              <a:rPr lang="en-US" dirty="0"/>
              <a:t>we </a:t>
            </a:r>
            <a:r>
              <a:rPr lang="en-US"/>
              <a:t>will use</a:t>
            </a:r>
            <a:r>
              <a:rPr lang="en-US" dirty="0"/>
              <a:t> in </a:t>
            </a:r>
            <a:r>
              <a:rPr lang="en-US"/>
              <a:t>the </a:t>
            </a:r>
            <a:r>
              <a:rPr lang="en-US" dirty="0"/>
              <a:t>demo</a:t>
            </a:r>
            <a:r>
              <a:rPr lang="en-US"/>
              <a:t>.</a:t>
            </a:r>
            <a:r>
              <a:rPr lang="en-US" dirty="0"/>
              <a:t> They essentially test knowledge of some current events or trivia-type questions</a:t>
            </a:r>
            <a:r>
              <a:rPr lang="en-US"/>
              <a:t>. We </a:t>
            </a:r>
            <a:r>
              <a:rPr lang="en-US" dirty="0"/>
              <a:t>figured while many people will immediately know the answers to some questions, most people would not be able to answer all of them without help</a:t>
            </a:r>
            <a:r>
              <a:rPr lang="en-US"/>
              <a:t>.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Note: we measured response time for all these questions</a:t>
            </a:r>
            <a:r>
              <a:rPr lang="en-US"/>
              <a:t>. </a:t>
            </a:r>
            <a:r>
              <a:rPr lang="en-US" dirty="0"/>
              <a:t>Respondents were asked not to look up answers using outside sources</a:t>
            </a:r>
            <a:r>
              <a:rPr lang="en-US"/>
              <a:t>, </a:t>
            </a:r>
            <a:r>
              <a:rPr lang="en-US" dirty="0"/>
              <a:t>and the response times would </a:t>
            </a:r>
            <a:r>
              <a:rPr lang="en-US"/>
              <a:t>give </a:t>
            </a:r>
            <a:r>
              <a:rPr lang="en-US" dirty="0"/>
              <a:t>us some suggestion of whether they did this or not</a:t>
            </a:r>
            <a:r>
              <a:rPr lang="en-US"/>
              <a:t>.</a:t>
            </a:r>
            <a:r>
              <a:rPr lang="en-US" dirty="0"/>
              <a:t> 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926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 addition, we asked a few other questions to help us understand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403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 addition, we asked a few other questions to help us understand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261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 addition</a:t>
            </a:r>
            <a:r>
              <a:rPr lang="en-US"/>
              <a:t>, we </a:t>
            </a:r>
            <a:r>
              <a:rPr lang="en-US" dirty="0"/>
              <a:t>asked a few other questions </a:t>
            </a:r>
            <a:r>
              <a:rPr lang="en-US"/>
              <a:t>to </a:t>
            </a:r>
            <a:r>
              <a:rPr lang="en-US" dirty="0"/>
              <a:t>help us understand 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468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2pPr>
            <a:lvl3pPr marL="10287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4pPr>
            <a:lvl5pPr marL="17145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1800"/>
            </a:lvl5pPr>
            <a:lvl6pPr marL="2057400" lvl="5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6pPr>
            <a:lvl7pPr marL="2400300" lvl="6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7pPr>
            <a:lvl8pPr marL="2743200" lvl="7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8pPr>
            <a:lvl9pPr marL="3086100" lvl="8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2pPr>
            <a:lvl3pPr marL="10287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4pPr>
            <a:lvl5pPr marL="17145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1800"/>
            </a:lvl5pPr>
            <a:lvl6pPr marL="2057400" lvl="5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6pPr>
            <a:lvl7pPr marL="2400300" lvl="6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7pPr>
            <a:lvl8pPr marL="2743200" lvl="7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8pPr>
            <a:lvl9pPr marL="3086100" lvl="8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3375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15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3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3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4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2pPr>
            <a:lvl3pPr marL="10287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4pPr>
            <a:lvl5pPr marL="17145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1800"/>
            </a:lvl5pPr>
            <a:lvl6pPr marL="2057400" lvl="5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1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2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1800" b="1">
                <a:solidFill>
                  <a:srgbClr val="000000"/>
                </a:solidFill>
              </a:defRPr>
            </a:lvl1pPr>
            <a:lvl2pPr marL="685800" lvl="1" indent="-17145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Using Qualtrics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Using Qualtrics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4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8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Using Qualtrics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60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Using Qualtrics Data</a:t>
            </a:r>
            <a:br>
              <a:rPr lang="en-US" sz="4000" dirty="0"/>
            </a:br>
            <a:r>
              <a:rPr lang="en-US" sz="2400" dirty="0" err="1"/>
              <a:t>Data</a:t>
            </a:r>
            <a:r>
              <a:rPr lang="en-US" sz="2400" dirty="0"/>
              <a:t>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July 11, 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To Use The Demonstration Program (R)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Qualtrics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05660" y="1373802"/>
            <a:ext cx="8297508" cy="473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KLC details: </a:t>
            </a:r>
            <a:endParaRPr lang="en-US">
              <a:solidFill>
                <a:schemeClr val="dk1"/>
              </a:solidFill>
            </a:endParaRPr>
          </a:p>
          <a:p>
            <a:r>
              <a:rPr lang="en-US" sz="1600"/>
              <a:t>https://www.kellogg.northwestern.edu/research-support/computing/kellogg-linux-cluster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>
                <a:solidFill>
                  <a:schemeClr val="dk1"/>
                </a:solidFill>
              </a:rPr>
              <a:t>You will need a Qualtrics account, prior survey activity.</a:t>
            </a:r>
            <a:endParaRPr sz="180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600">
                <a:solidFill>
                  <a:schemeClr val="dk1"/>
                </a:solidFill>
              </a:rPr>
              <a:t>Change program to search for </a:t>
            </a:r>
            <a:r>
              <a:rPr lang="en-US" sz="1600" i="1">
                <a:solidFill>
                  <a:schemeClr val="dk1"/>
                </a:solidFill>
              </a:rPr>
              <a:t>your</a:t>
            </a:r>
            <a:r>
              <a:rPr lang="en-US" sz="1600">
                <a:solidFill>
                  <a:schemeClr val="dk1"/>
                </a:solidFill>
              </a:rPr>
              <a:t> survey title.</a:t>
            </a: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sz="160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>
                <a:solidFill>
                  <a:schemeClr val="dk1"/>
                </a:solidFill>
              </a:rPr>
              <a:t>Run a one-time step to add your Qualtrics credentials to .</a:t>
            </a:r>
            <a:r>
              <a:rPr lang="en-US" sz="1800" err="1">
                <a:solidFill>
                  <a:schemeClr val="dk1"/>
                </a:solidFill>
              </a:rPr>
              <a:t>Renviron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lang="en-US" sz="1600">
              <a:solidFill>
                <a:schemeClr val="dk1"/>
              </a:solidFill>
            </a:endParaRPr>
          </a:p>
          <a:p>
            <a:r>
              <a:rPr lang="en-US" sz="1600">
                <a:solidFill>
                  <a:schemeClr val="dk1"/>
                </a:solidFill>
              </a:rPr>
              <a:t>Found under Account Settings / Qualtrics IDs: API Token, Organization ID, Datacenter ID</a:t>
            </a:r>
            <a:endParaRPr lang="en-US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9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AA3F7-FC6E-575A-F3F6-82A49486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700" y="-1335"/>
            <a:ext cx="9147399" cy="6514527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sz="4000">
                <a:solidFill>
                  <a:schemeClr val="bg1"/>
                </a:solidFill>
              </a:rPr>
              <a:t>Demonstration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F9351-75F6-C7A1-4564-32139E3FB6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Using Qualtrics</a:t>
            </a:r>
          </a:p>
        </p:txBody>
      </p:sp>
    </p:spTree>
    <p:extLst>
      <p:ext uri="{BB962C8B-B14F-4D97-AF65-F5344CB8AC3E}">
        <p14:creationId xmlns:p14="http://schemas.microsoft.com/office/powerpoint/2010/main" val="77595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5853-F924-21C4-C29C-D9916598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Requirements for Publishing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64F96-337C-850E-2799-A7AF4868E3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Using Qualtrics</a:t>
            </a:r>
          </a:p>
        </p:txBody>
      </p:sp>
      <p:pic>
        <p:nvPicPr>
          <p:cNvPr id="6" name="Picture 5" descr="A close-up of a data policy&#10;&#10;Description automatically generated">
            <a:extLst>
              <a:ext uri="{FF2B5EF4-FFF2-40B4-BE49-F238E27FC236}">
                <a16:creationId xmlns:a16="http://schemas.microsoft.com/office/drawing/2014/main" id="{CE183BC5-FBC0-29BE-02D2-E611C681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23" y="879019"/>
            <a:ext cx="4238569" cy="549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2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Using Qualtrics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F80A2-44C3-767C-854B-219907D9C6D6}"/>
              </a:ext>
            </a:extLst>
          </p:cNvPr>
          <p:cNvSpPr txBox="1"/>
          <p:nvPr/>
        </p:nvSpPr>
        <p:spPr>
          <a:xfrm>
            <a:off x="322730" y="1533343"/>
            <a:ext cx="8498539" cy="21852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Automate wherever possible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Keep good records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Break workflows into modular chunks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Test</a:t>
            </a:r>
          </a:p>
          <a:p>
            <a:pPr marL="285750">
              <a:spcAft>
                <a:spcPts val="1200"/>
              </a:spcAft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523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Qualtrics Data Workflow</a:t>
            </a:r>
          </a:p>
        </p:txBody>
      </p:sp>
      <p:sp>
        <p:nvSpPr>
          <p:cNvPr id="225" name="Google Shape;225;p2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WRDS Data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8D5964-2DA9-64BA-0E4C-66EBDED2133E}"/>
              </a:ext>
            </a:extLst>
          </p:cNvPr>
          <p:cNvGrpSpPr/>
          <p:nvPr/>
        </p:nvGrpSpPr>
        <p:grpSpPr>
          <a:xfrm>
            <a:off x="462177" y="2439352"/>
            <a:ext cx="8229508" cy="707886"/>
            <a:chOff x="462177" y="2439352"/>
            <a:chExt cx="8229508" cy="7078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638A63-195A-3924-DAC9-FE8FECFE365A}"/>
                </a:ext>
              </a:extLst>
            </p:cNvPr>
            <p:cNvSpPr txBox="1"/>
            <p:nvPr/>
          </p:nvSpPr>
          <p:spPr>
            <a:xfrm>
              <a:off x="462177" y="2439352"/>
              <a:ext cx="232314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Extract | Collect Raw Data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EA8680-E5C2-379C-9A54-0D2E97A96E03}"/>
                </a:ext>
              </a:extLst>
            </p:cNvPr>
            <p:cNvSpPr txBox="1"/>
            <p:nvPr/>
          </p:nvSpPr>
          <p:spPr>
            <a:xfrm>
              <a:off x="3410186" y="2439352"/>
              <a:ext cx="232314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Prep Data</a:t>
              </a:r>
            </a:p>
            <a:p>
              <a:pPr algn="ctr"/>
              <a:r>
                <a:rPr lang="en-US" sz="2000"/>
                <a:t>for Analysis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C48561-86D0-A828-4067-69B71AC07BF0}"/>
                </a:ext>
              </a:extLst>
            </p:cNvPr>
            <p:cNvSpPr txBox="1"/>
            <p:nvPr/>
          </p:nvSpPr>
          <p:spPr>
            <a:xfrm>
              <a:off x="6368538" y="2439352"/>
              <a:ext cx="232314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Analyze</a:t>
              </a:r>
              <a:endParaRPr lang="en-US"/>
            </a:p>
            <a:p>
              <a:pPr algn="ctr"/>
              <a:r>
                <a:rPr lang="en-US" sz="2000"/>
                <a:t>Data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048140D-92B1-D436-7EFF-1C5CCA1AA0D0}"/>
                </a:ext>
              </a:extLst>
            </p:cNvPr>
            <p:cNvCxnSpPr/>
            <p:nvPr/>
          </p:nvCxnSpPr>
          <p:spPr>
            <a:xfrm flipV="1">
              <a:off x="2789993" y="2788987"/>
              <a:ext cx="6206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FAE8C21-812F-DE84-CC27-2AB4037F3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658" y="2778643"/>
              <a:ext cx="6206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E6497A-20B3-7954-C0C2-6DA35BE5DF83}"/>
              </a:ext>
            </a:extLst>
          </p:cNvPr>
          <p:cNvSpPr txBox="1"/>
          <p:nvPr/>
        </p:nvSpPr>
        <p:spPr>
          <a:xfrm>
            <a:off x="689493" y="1972053"/>
            <a:ext cx="1861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Never overwrite!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21FFA3-67FE-A8A6-133A-1AA8D65510A7}"/>
              </a:ext>
            </a:extLst>
          </p:cNvPr>
          <p:cNvGrpSpPr/>
          <p:nvPr/>
        </p:nvGrpSpPr>
        <p:grpSpPr>
          <a:xfrm>
            <a:off x="458061" y="3494554"/>
            <a:ext cx="8228739" cy="432417"/>
            <a:chOff x="463183" y="3465610"/>
            <a:chExt cx="8228739" cy="4324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EE3F02E-E527-6294-CA3A-41F449838A64}"/>
                </a:ext>
              </a:extLst>
            </p:cNvPr>
            <p:cNvCxnSpPr/>
            <p:nvPr/>
          </p:nvCxnSpPr>
          <p:spPr>
            <a:xfrm flipV="1">
              <a:off x="1257653" y="3895544"/>
              <a:ext cx="6620091" cy="2483"/>
            </a:xfrm>
            <a:prstGeom prst="straightConnector1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08A09C-B650-222C-2E52-A752E5A5AFFA}"/>
                </a:ext>
              </a:extLst>
            </p:cNvPr>
            <p:cNvSpPr txBox="1"/>
            <p:nvPr/>
          </p:nvSpPr>
          <p:spPr>
            <a:xfrm>
              <a:off x="463183" y="3465610"/>
              <a:ext cx="8228739" cy="3796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/>
                <a:t>Logging and testing via programs (version controlled)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DBB5B-12E3-ED67-F310-7496F0F11809}"/>
              </a:ext>
            </a:extLst>
          </p:cNvPr>
          <p:cNvGrpSpPr/>
          <p:nvPr/>
        </p:nvGrpSpPr>
        <p:grpSpPr>
          <a:xfrm>
            <a:off x="271189" y="3405861"/>
            <a:ext cx="4742246" cy="1624498"/>
            <a:chOff x="271189" y="3405861"/>
            <a:chExt cx="4742246" cy="16244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A6DF9F-2920-AF9A-3B7B-00D060EAFAC6}"/>
                </a:ext>
              </a:extLst>
            </p:cNvPr>
            <p:cNvSpPr txBox="1"/>
            <p:nvPr/>
          </p:nvSpPr>
          <p:spPr>
            <a:xfrm>
              <a:off x="271189" y="4722582"/>
              <a:ext cx="4742246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Arial"/>
                </a:rPr>
                <a:t>Source data files can change!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B37ACE1-0938-1952-B829-44BE5C25ACB8}"/>
                    </a:ext>
                  </a:extLst>
                </p14:cNvPr>
                <p14:cNvContentPartPr/>
                <p14:nvPr/>
              </p14:nvContentPartPr>
              <p14:xfrm>
                <a:off x="884954" y="3429000"/>
                <a:ext cx="509702" cy="1235758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B37ACE1-0938-1952-B829-44BE5C25AC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6969" y="3411002"/>
                  <a:ext cx="545313" cy="1271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50091E-C37E-360F-5D32-2A10F74D4F8B}"/>
                    </a:ext>
                  </a:extLst>
                </p14:cNvPr>
                <p14:cNvContentPartPr/>
                <p14:nvPr/>
              </p14:nvContentPartPr>
              <p14:xfrm>
                <a:off x="1110406" y="3410639"/>
                <a:ext cx="284250" cy="109825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50091E-C37E-360F-5D32-2A10F74D4F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2438" y="3392694"/>
                  <a:ext cx="319826" cy="145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B80D64-A3B8-2E8B-06C5-41C504F8678E}"/>
                    </a:ext>
                  </a:extLst>
                </p14:cNvPr>
                <p14:cNvContentPartPr/>
                <p14:nvPr/>
              </p14:nvContentPartPr>
              <p14:xfrm>
                <a:off x="1419679" y="3405861"/>
                <a:ext cx="49962" cy="2528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B80D64-A3B8-2E8B-06C5-41C504F8678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01835" y="3387905"/>
                  <a:ext cx="85292" cy="28837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4478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Beware: Response Editing Feature!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Qualtrics</a:t>
            </a:r>
            <a:endParaRPr/>
          </a:p>
        </p:txBody>
      </p:sp>
      <p:pic>
        <p:nvPicPr>
          <p:cNvPr id="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949856C-80DE-CF63-737A-B58BBFE06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19" y="1714057"/>
            <a:ext cx="8719333" cy="27449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6644FF2-8376-22C7-C15B-7AF1EF0EDE14}"/>
                  </a:ext>
                </a:extLst>
              </p14:cNvPr>
              <p14:cNvContentPartPr/>
              <p14:nvPr/>
            </p14:nvContentPartPr>
            <p14:xfrm>
              <a:off x="4477820" y="3445166"/>
              <a:ext cx="310596" cy="8561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6644FF2-8376-22C7-C15B-7AF1EF0EDE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3897" y="3273946"/>
                <a:ext cx="418082" cy="350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C713C6E-8867-8160-D8E6-D63B2BD01D01}"/>
                  </a:ext>
                </a:extLst>
              </p14:cNvPr>
              <p14:cNvContentPartPr/>
              <p14:nvPr/>
            </p14:nvContentPartPr>
            <p14:xfrm>
              <a:off x="5299752" y="3630202"/>
              <a:ext cx="923738" cy="25758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C713C6E-8867-8160-D8E6-D63B2BD01D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5774" y="3522877"/>
                <a:ext cx="1031334" cy="2400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28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Survey Questions for Demo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Qualtrics</a:t>
            </a:r>
            <a:endParaRPr/>
          </a:p>
        </p:txBody>
      </p:sp>
      <p:pic>
        <p:nvPicPr>
          <p:cNvPr id="2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FA8B0AC3-1E60-CD2F-ECFE-32205FCBBD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6" t="7895" r="4210" b="2871"/>
          <a:stretch/>
        </p:blipFill>
        <p:spPr>
          <a:xfrm>
            <a:off x="451287" y="1415822"/>
            <a:ext cx="2224850" cy="4696818"/>
          </a:xfrm>
          <a:prstGeom prst="rect">
            <a:avLst/>
          </a:prstGeom>
        </p:spPr>
      </p:pic>
      <p:pic>
        <p:nvPicPr>
          <p:cNvPr id="3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3F1879D4-E241-3798-CEFF-7A15819CAE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01" t="15311" r="4124" b="11483"/>
          <a:stretch/>
        </p:blipFill>
        <p:spPr>
          <a:xfrm>
            <a:off x="6408791" y="1467108"/>
            <a:ext cx="2224850" cy="3923783"/>
          </a:xfrm>
          <a:prstGeom prst="rect">
            <a:avLst/>
          </a:prstGeom>
        </p:spPr>
      </p:pic>
      <p:pic>
        <p:nvPicPr>
          <p:cNvPr id="4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94C329F9-9D4E-DDDD-BD8A-45D0418123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41" t="15072" r="6073" b="42105"/>
          <a:stretch/>
        </p:blipFill>
        <p:spPr>
          <a:xfrm>
            <a:off x="3428999" y="3818658"/>
            <a:ext cx="2226930" cy="2293981"/>
          </a:xfrm>
          <a:prstGeom prst="rect">
            <a:avLst/>
          </a:prstGeom>
        </p:spPr>
      </p:pic>
      <p:pic>
        <p:nvPicPr>
          <p:cNvPr id="6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8825EB2-9C91-8643-BE8B-D1A081C4B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010" y="1462563"/>
            <a:ext cx="2205979" cy="19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2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Survey Questions – No Outside Help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Qualtrics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AE767-BCDB-D2A2-BD33-027F1E72A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3519"/>
            <a:ext cx="2981741" cy="215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6D105-797C-87DD-6015-208BF7B06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292" y="1303519"/>
            <a:ext cx="297221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5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Attention and Comprehension Checks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Qualtrics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6C883-740E-E8D7-D1C6-E7C368D6F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11" y="1143000"/>
            <a:ext cx="2962688" cy="1581371"/>
          </a:xfrm>
          <a:prstGeom prst="rect">
            <a:avLst/>
          </a:prstGeom>
        </p:spPr>
      </p:pic>
      <p:pic>
        <p:nvPicPr>
          <p:cNvPr id="10" name="Picture 5" descr="A screenshot of a cellphone&#10;&#10;Description automatically generated">
            <a:extLst>
              <a:ext uri="{FF2B5EF4-FFF2-40B4-BE49-F238E27FC236}">
                <a16:creationId xmlns:a16="http://schemas.microsoft.com/office/drawing/2014/main" id="{3F40DDD0-9B1A-01DD-8F5F-B1655631F6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22736" r="-1878" b="4048"/>
          <a:stretch/>
        </p:blipFill>
        <p:spPr>
          <a:xfrm>
            <a:off x="4818013" y="1143000"/>
            <a:ext cx="2972216" cy="28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5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Respondent Attributes</a:t>
            </a:r>
            <a:endParaRPr lang="en-US"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Qualtrics</a:t>
            </a:r>
            <a:endParaRPr/>
          </a:p>
        </p:txBody>
      </p:sp>
      <p:pic>
        <p:nvPicPr>
          <p:cNvPr id="6" name="Picture 6" descr="A screenshot of a survey&#10;&#10;Description automatically generated">
            <a:extLst>
              <a:ext uri="{FF2B5EF4-FFF2-40B4-BE49-F238E27FC236}">
                <a16:creationId xmlns:a16="http://schemas.microsoft.com/office/drawing/2014/main" id="{ADD46009-C7AA-AA1B-14E6-A67AD38F9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100"/>
          <a:stretch/>
        </p:blipFill>
        <p:spPr>
          <a:xfrm>
            <a:off x="457200" y="1143000"/>
            <a:ext cx="2724199" cy="447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651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908</Words>
  <Application>Microsoft Office PowerPoint</Application>
  <PresentationFormat>On-screen Show (4:3)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2_Custom Design</vt:lpstr>
      <vt:lpstr>2_Custom Design</vt:lpstr>
      <vt:lpstr>Using Qualtrics Data Data Skills for Research  Kellogg Research Support</vt:lpstr>
      <vt:lpstr>Changing Requirements for Publishing</vt:lpstr>
      <vt:lpstr>Replication Principles</vt:lpstr>
      <vt:lpstr>Qualtrics Data Workflow</vt:lpstr>
      <vt:lpstr>Beware: Response Editing Feature!</vt:lpstr>
      <vt:lpstr>Survey Questions for Demo</vt:lpstr>
      <vt:lpstr>Survey Questions – No Outside Help</vt:lpstr>
      <vt:lpstr>Attention and Comprehension Checks</vt:lpstr>
      <vt:lpstr>Respondent Attributes</vt:lpstr>
      <vt:lpstr>To Use The Demonstration Program (R)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John Patrick Johnson</cp:lastModifiedBy>
  <cp:revision>206</cp:revision>
  <dcterms:modified xsi:type="dcterms:W3CDTF">2024-07-10T19:22:43Z</dcterms:modified>
</cp:coreProperties>
</file>