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07" r:id="rId2"/>
    <p:sldMasterId id="2147483714" r:id="rId3"/>
    <p:sldMasterId id="2147483654" r:id="rId4"/>
  </p:sldMasterIdLst>
  <p:notesMasterIdLst>
    <p:notesMasterId r:id="rId12"/>
  </p:notesMasterIdLst>
  <p:sldIdLst>
    <p:sldId id="340" r:id="rId5"/>
    <p:sldId id="363" r:id="rId6"/>
    <p:sldId id="324" r:id="rId7"/>
    <p:sldId id="360" r:id="rId8"/>
    <p:sldId id="359" r:id="rId9"/>
    <p:sldId id="362" r:id="rId10"/>
    <p:sldId id="3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A84"/>
    <a:srgbClr val="D3CEDD"/>
    <a:srgbClr val="007DA4"/>
    <a:srgbClr val="64529A"/>
    <a:srgbClr val="5B6CA5"/>
    <a:srgbClr val="4F95B7"/>
    <a:srgbClr val="664996"/>
    <a:srgbClr val="5680AE"/>
    <a:srgbClr val="4E9FBC"/>
    <a:srgbClr val="518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B336E-5927-CC83-7276-46039AF7DF04}" v="2" dt="2024-07-08T21:41:30.974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86" y="84"/>
      </p:cViewPr>
      <p:guideLst>
        <p:guide orient="horz" pos="2160"/>
        <p:guide pos="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1T21:28:03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11732 7747 16383 0 0,'-1416'3432'0'0'0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1T21:29:03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11267 7726 16383 0 0,'-790'305'0'0'0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1T21:29:03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10954 7789 16383 0 0,'139'703'0'0'0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D435E-483B-8344-AD0B-AE138FC4193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A365-551D-534D-A2BC-2962718A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WRDS is useful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Where to find info you want</a:t>
            </a:r>
            <a:endParaRPr lang="en-US" dirty="0"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Beware of info you don’t want (their connection information isn’t good) – it doesn’t allow for replication, </a:t>
            </a:r>
            <a:r>
              <a:rPr lang="en-US" dirty="0" err="1"/>
              <a:t>etc</a:t>
            </a:r>
            <a:r>
              <a:rPr lang="en-US" dirty="0"/>
              <a:t>). </a:t>
            </a:r>
            <a:endParaRPr lang="en-US" dirty="0"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Here is our recommendation</a:t>
            </a: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9687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e69dea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1e69dea5c_7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should be obvious to everyone. You should always document your code, and more comments and read-me files is bound to make things easier for your future self. Right?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&lt;pause for effect&gt;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Actually, NO! I maintain that less is more when it comes to documentation.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any event, you ABSOLUTELY MUST maintain your documentation. So if you have got comments running throughout your code, that’s fine,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you will need to update the comments each time you update the code. Otherwise, you run the risk of your code doing one thing and your comments saying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That is a sure fire recipe for confusion when you crack open your Python program for the first time in 24 months to figure out why the numbers are suddenly different.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51e69dea5c_7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879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1e69dea5c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51e69dea5c_7_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51e69dea5c_7_4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78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704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5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0309402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4pPr>
            <a:lvl5pPr marL="17145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1800"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4pPr>
            <a:lvl5pPr marL="17145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1800"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07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822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0846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49492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4065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60793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638238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799828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99627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6144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947999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4316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80942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023460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3375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1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3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3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836522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4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4pPr>
            <a:lvl5pPr marL="17145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1800"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049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1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2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1800" b="1">
                <a:solidFill>
                  <a:srgbClr val="000000"/>
                </a:solidFill>
              </a:defRPr>
            </a:lvl1pPr>
            <a:lvl2pPr marL="685800" lvl="1" indent="-17145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WRDS Data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6361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Using WRDS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5327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4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Using WRDS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9897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Using WRDS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4867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Using WRDS Data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3 – Using WRDS Data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July 9, 2024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39D75D-FFE1-F4BE-9059-7687D273F3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Using WRDS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53266"/>
            <a:ext cx="8229600" cy="238840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Using WRDS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F80A2-44C3-767C-854B-219907D9C6D6}"/>
              </a:ext>
            </a:extLst>
          </p:cNvPr>
          <p:cNvSpPr txBox="1"/>
          <p:nvPr/>
        </p:nvSpPr>
        <p:spPr>
          <a:xfrm>
            <a:off x="322730" y="1533343"/>
            <a:ext cx="8498539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Automate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Keep Good Records</a:t>
            </a:r>
            <a:endParaRPr lang="en-US" b="1" dirty="0">
              <a:cs typeface="Arial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Abstraction (modular workflows)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Test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DD9C1-3FCD-8CF4-776F-07D638034DD9}"/>
              </a:ext>
            </a:extLst>
          </p:cNvPr>
          <p:cNvSpPr txBox="1"/>
          <p:nvPr/>
        </p:nvSpPr>
        <p:spPr>
          <a:xfrm>
            <a:off x="457200" y="4399005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journals now require you to specify data provenance details </a:t>
            </a:r>
          </a:p>
          <a:p>
            <a:r>
              <a:rPr lang="en-US" dirty="0"/>
              <a:t>(date downloaded, by whom, etc.)</a:t>
            </a:r>
          </a:p>
        </p:txBody>
      </p:sp>
    </p:spTree>
    <p:extLst>
      <p:ext uri="{BB962C8B-B14F-4D97-AF65-F5344CB8AC3E}">
        <p14:creationId xmlns:p14="http://schemas.microsoft.com/office/powerpoint/2010/main" val="234523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WRDS Data Workflow</a:t>
            </a:r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WRDS Data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8D5964-2DA9-64BA-0E4C-66EBDED2133E}"/>
              </a:ext>
            </a:extLst>
          </p:cNvPr>
          <p:cNvGrpSpPr/>
          <p:nvPr/>
        </p:nvGrpSpPr>
        <p:grpSpPr>
          <a:xfrm>
            <a:off x="462177" y="2439352"/>
            <a:ext cx="8229508" cy="707886"/>
            <a:chOff x="462177" y="2439352"/>
            <a:chExt cx="8229508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638A63-195A-3924-DAC9-FE8FECFE365A}"/>
                </a:ext>
              </a:extLst>
            </p:cNvPr>
            <p:cNvSpPr txBox="1"/>
            <p:nvPr/>
          </p:nvSpPr>
          <p:spPr>
            <a:xfrm>
              <a:off x="462177" y="2439352"/>
              <a:ext cx="232314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Extract | Collect Raw Data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EA8680-E5C2-379C-9A54-0D2E97A96E03}"/>
                </a:ext>
              </a:extLst>
            </p:cNvPr>
            <p:cNvSpPr txBox="1"/>
            <p:nvPr/>
          </p:nvSpPr>
          <p:spPr>
            <a:xfrm>
              <a:off x="3410186" y="2439352"/>
              <a:ext cx="232314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Prep Data</a:t>
              </a:r>
            </a:p>
            <a:p>
              <a:pPr algn="ctr"/>
              <a:r>
                <a:rPr lang="en-US" sz="2000"/>
                <a:t>for Analysis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C48561-86D0-A828-4067-69B71AC07BF0}"/>
                </a:ext>
              </a:extLst>
            </p:cNvPr>
            <p:cNvSpPr txBox="1"/>
            <p:nvPr/>
          </p:nvSpPr>
          <p:spPr>
            <a:xfrm>
              <a:off x="6368538" y="2439352"/>
              <a:ext cx="232314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Analyze</a:t>
              </a:r>
              <a:endParaRPr lang="en-US"/>
            </a:p>
            <a:p>
              <a:pPr algn="ctr"/>
              <a:r>
                <a:rPr lang="en-US" sz="2000"/>
                <a:t>Data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048140D-92B1-D436-7EFF-1C5CCA1AA0D0}"/>
                </a:ext>
              </a:extLst>
            </p:cNvPr>
            <p:cNvCxnSpPr/>
            <p:nvPr/>
          </p:nvCxnSpPr>
          <p:spPr>
            <a:xfrm flipV="1">
              <a:off x="2789993" y="2788987"/>
              <a:ext cx="6206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FAE8C21-812F-DE84-CC27-2AB4037F3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658" y="2778643"/>
              <a:ext cx="6206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E6497A-20B3-7954-C0C2-6DA35BE5DF83}"/>
              </a:ext>
            </a:extLst>
          </p:cNvPr>
          <p:cNvSpPr txBox="1"/>
          <p:nvPr/>
        </p:nvSpPr>
        <p:spPr>
          <a:xfrm>
            <a:off x="689493" y="1972053"/>
            <a:ext cx="1861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Never overwrite!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21FFA3-67FE-A8A6-133A-1AA8D65510A7}"/>
              </a:ext>
            </a:extLst>
          </p:cNvPr>
          <p:cNvGrpSpPr/>
          <p:nvPr/>
        </p:nvGrpSpPr>
        <p:grpSpPr>
          <a:xfrm>
            <a:off x="458061" y="3494554"/>
            <a:ext cx="8228739" cy="432417"/>
            <a:chOff x="463183" y="3465610"/>
            <a:chExt cx="8228739" cy="4324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EE3F02E-E527-6294-CA3A-41F449838A64}"/>
                </a:ext>
              </a:extLst>
            </p:cNvPr>
            <p:cNvCxnSpPr/>
            <p:nvPr/>
          </p:nvCxnSpPr>
          <p:spPr>
            <a:xfrm flipV="1">
              <a:off x="1257653" y="3895544"/>
              <a:ext cx="6620091" cy="2483"/>
            </a:xfrm>
            <a:prstGeom prst="straightConnector1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08A09C-B650-222C-2E52-A752E5A5AFFA}"/>
                </a:ext>
              </a:extLst>
            </p:cNvPr>
            <p:cNvSpPr txBox="1"/>
            <p:nvPr/>
          </p:nvSpPr>
          <p:spPr>
            <a:xfrm>
              <a:off x="463183" y="3465610"/>
              <a:ext cx="8228739" cy="3796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/>
                <a:t>Logging and testing via programs (version controlled)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DBB5B-12E3-ED67-F310-7496F0F11809}"/>
              </a:ext>
            </a:extLst>
          </p:cNvPr>
          <p:cNvGrpSpPr/>
          <p:nvPr/>
        </p:nvGrpSpPr>
        <p:grpSpPr>
          <a:xfrm>
            <a:off x="271189" y="3405861"/>
            <a:ext cx="4742246" cy="1963052"/>
            <a:chOff x="271189" y="3405861"/>
            <a:chExt cx="4742246" cy="196305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A6DF9F-2920-AF9A-3B7B-00D060EAFAC6}"/>
                </a:ext>
              </a:extLst>
            </p:cNvPr>
            <p:cNvSpPr txBox="1"/>
            <p:nvPr/>
          </p:nvSpPr>
          <p:spPr>
            <a:xfrm>
              <a:off x="271189" y="4722582"/>
              <a:ext cx="474224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Arial"/>
                </a:rPr>
                <a:t>Source data files can change!</a:t>
              </a:r>
            </a:p>
            <a:p>
              <a:r>
                <a:rPr lang="en-US" dirty="0">
                  <a:solidFill>
                    <a:srgbClr val="FF0000"/>
                  </a:solidFill>
                  <a:cs typeface="Arial"/>
                </a:rPr>
                <a:t>Replicator might have different license rights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37ACE1-0938-1952-B829-44BE5C25ACB8}"/>
                    </a:ext>
                  </a:extLst>
                </p14:cNvPr>
                <p14:cNvContentPartPr/>
                <p14:nvPr/>
              </p14:nvContentPartPr>
              <p14:xfrm>
                <a:off x="884954" y="3429000"/>
                <a:ext cx="509702" cy="1235758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37ACE1-0938-1952-B829-44BE5C25AC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6969" y="3411002"/>
                  <a:ext cx="545313" cy="1271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50091E-C37E-360F-5D32-2A10F74D4F8B}"/>
                    </a:ext>
                  </a:extLst>
                </p14:cNvPr>
                <p14:cNvContentPartPr/>
                <p14:nvPr/>
              </p14:nvContentPartPr>
              <p14:xfrm>
                <a:off x="1110406" y="3410639"/>
                <a:ext cx="284250" cy="109825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50091E-C37E-360F-5D32-2A10F74D4F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2438" y="3392694"/>
                  <a:ext cx="319826" cy="145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B80D64-A3B8-2E8B-06C5-41C504F8678E}"/>
                    </a:ext>
                  </a:extLst>
                </p14:cNvPr>
                <p14:cNvContentPartPr/>
                <p14:nvPr/>
              </p14:nvContentPartPr>
              <p14:xfrm>
                <a:off x="1419679" y="3405861"/>
                <a:ext cx="49962" cy="2528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B80D64-A3B8-2E8B-06C5-41C504F8678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1835" y="3387905"/>
                  <a:ext cx="85292" cy="28837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478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37351" y="0"/>
            <a:ext cx="880664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How WRDS Recommends You Connect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Using WRDS Data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95546E-0BCC-6D4E-80FD-A7C73E6F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69716"/>
              </p:ext>
            </p:extLst>
          </p:nvPr>
        </p:nvGraphicFramePr>
        <p:xfrm>
          <a:off x="466215" y="1194601"/>
          <a:ext cx="8112438" cy="256539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951408">
                  <a:extLst>
                    <a:ext uri="{9D8B030D-6E8A-4147-A177-3AD203B41FA5}">
                      <a16:colId xmlns:a16="http://schemas.microsoft.com/office/drawing/2014/main" val="3484761098"/>
                    </a:ext>
                  </a:extLst>
                </a:gridCol>
                <a:gridCol w="5161030">
                  <a:extLst>
                    <a:ext uri="{9D8B030D-6E8A-4147-A177-3AD203B41FA5}">
                      <a16:colId xmlns:a16="http://schemas.microsoft.com/office/drawing/2014/main" val="122609671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4389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Web query form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to find and use... 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5749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Interactive Dev Environs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(</a:t>
                      </a:r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notebook, SAS Studio, ...)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run code and give you visual feedback...</a:t>
                      </a:r>
                    </a:p>
                    <a:p>
                      <a:pPr lvl="0">
                        <a:buNone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068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WRDS Cloud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run batch processes in a queue...</a:t>
                      </a:r>
                    </a:p>
                    <a:p>
                      <a:pPr lvl="0">
                        <a:buNone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014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9AAA1C-34EC-9BF2-14D3-9DD110D0050C}"/>
              </a:ext>
            </a:extLst>
          </p:cNvPr>
          <p:cNvSpPr txBox="1"/>
          <p:nvPr/>
        </p:nvSpPr>
        <p:spPr>
          <a:xfrm>
            <a:off x="3430360" y="1794626"/>
            <a:ext cx="42040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Arial"/>
              </a:rPr>
              <a:t>but not automated or self-documenting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0D14-F11E-D92B-B623-B2BA570574C6}"/>
              </a:ext>
            </a:extLst>
          </p:cNvPr>
          <p:cNvSpPr txBox="1"/>
          <p:nvPr/>
        </p:nvSpPr>
        <p:spPr>
          <a:xfrm>
            <a:off x="3396068" y="2555117"/>
            <a:ext cx="427268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baseline="0" dirty="0">
                <a:latin typeface="Arial"/>
              </a:rPr>
              <a:t>but </a:t>
            </a:r>
            <a:r>
              <a:rPr lang="en-US" sz="1400" b="1" dirty="0">
                <a:latin typeface="Arial"/>
              </a:rPr>
              <a:t>requires mouse work and your attention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B5222-DFA7-E4FA-FB10-048D62CA662D}"/>
              </a:ext>
            </a:extLst>
          </p:cNvPr>
          <p:cNvSpPr txBox="1"/>
          <p:nvPr/>
        </p:nvSpPr>
        <p:spPr>
          <a:xfrm>
            <a:off x="3396068" y="3273462"/>
            <a:ext cx="427268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baseline="0" dirty="0">
                <a:latin typeface="Arial"/>
              </a:rPr>
              <a:t>but </a:t>
            </a:r>
            <a:r>
              <a:rPr lang="en-US" sz="1400" b="1" dirty="0">
                <a:latin typeface="Arial"/>
              </a:rPr>
              <a:t>with very limited storage!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83841-714F-770B-3BD5-9514983C5B06}"/>
              </a:ext>
            </a:extLst>
          </p:cNvPr>
          <p:cNvSpPr txBox="1"/>
          <p:nvPr/>
        </p:nvSpPr>
        <p:spPr>
          <a:xfrm>
            <a:off x="466215" y="4213654"/>
            <a:ext cx="811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way: Make a remote connection to WRDS databases from KLC!</a:t>
            </a:r>
          </a:p>
        </p:txBody>
      </p:sp>
    </p:spTree>
    <p:extLst>
      <p:ext uri="{BB962C8B-B14F-4D97-AF65-F5344CB8AC3E}">
        <p14:creationId xmlns:p14="http://schemas.microsoft.com/office/powerpoint/2010/main" val="263960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KLC – How You Should 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Using WRDS Data</a:t>
            </a:r>
          </a:p>
        </p:txBody>
      </p:sp>
      <p:pic>
        <p:nvPicPr>
          <p:cNvPr id="10" name="Picture 10" descr="A penguin with a letter k&#10;&#10;Description automatically generated">
            <a:extLst>
              <a:ext uri="{FF2B5EF4-FFF2-40B4-BE49-F238E27FC236}">
                <a16:creationId xmlns:a16="http://schemas.microsoft.com/office/drawing/2014/main" id="{7291C18E-4C8F-718F-E05C-EA6BD0554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4" y="1617319"/>
            <a:ext cx="2743200" cy="33228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EFAD35-6BEC-7D33-5231-19D7818A5637}"/>
              </a:ext>
            </a:extLst>
          </p:cNvPr>
          <p:cNvSpPr txBox="1"/>
          <p:nvPr/>
        </p:nvSpPr>
        <p:spPr>
          <a:xfrm>
            <a:off x="3689260" y="1491803"/>
            <a:ext cx="4751766" cy="718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en-US">
                <a:cs typeface="Arial"/>
              </a:rPr>
              <a:t>80 GB home directory, 2 TB+ project space</a:t>
            </a:r>
          </a:p>
          <a:p>
            <a:r>
              <a:rPr lang="en-US" sz="1600" i="1">
                <a:cs typeface="Arial"/>
              </a:rPr>
              <a:t>versus 10 GB home, 500 GB scratch at WRDS</a:t>
            </a:r>
            <a:endParaRPr lang="en-US" sz="1600"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261D1-5B7F-8DB2-7A35-D27B96B6B599}"/>
              </a:ext>
            </a:extLst>
          </p:cNvPr>
          <p:cNvSpPr txBox="1"/>
          <p:nvPr/>
        </p:nvSpPr>
        <p:spPr>
          <a:xfrm>
            <a:off x="3935564" y="2545739"/>
            <a:ext cx="4751766" cy="718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cs typeface="Arial"/>
              </a:rPr>
              <a:t>All Quest scientific software and versions</a:t>
            </a:r>
          </a:p>
          <a:p>
            <a:pPr>
              <a:spcAft>
                <a:spcPts val="800"/>
              </a:spcAft>
            </a:pPr>
            <a:r>
              <a:rPr lang="en-US" sz="1600" i="1" dirty="0">
                <a:cs typeface="Arial"/>
              </a:rPr>
              <a:t>plus </a:t>
            </a:r>
            <a:r>
              <a:rPr lang="en-US" sz="1600" i="1" dirty="0" err="1">
                <a:cs typeface="Arial"/>
              </a:rPr>
              <a:t>conda</a:t>
            </a:r>
            <a:r>
              <a:rPr lang="en-US" sz="1600" i="1" dirty="0">
                <a:cs typeface="Arial"/>
              </a:rPr>
              <a:t>, git, </a:t>
            </a:r>
            <a:r>
              <a:rPr lang="en-US" sz="1600" i="1" dirty="0" err="1">
                <a:cs typeface="Arial"/>
              </a:rPr>
              <a:t>cron</a:t>
            </a:r>
            <a:endParaRPr lang="en-US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8A1E57-B034-7A91-B04A-CD21DBCE6104}"/>
              </a:ext>
            </a:extLst>
          </p:cNvPr>
          <p:cNvSpPr txBox="1"/>
          <p:nvPr/>
        </p:nvSpPr>
        <p:spPr>
          <a:xfrm>
            <a:off x="4158126" y="3745682"/>
            <a:ext cx="4751766" cy="718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cs typeface="Arial"/>
              </a:rPr>
              <a:t>Easy collaboration with Northwestern people</a:t>
            </a:r>
          </a:p>
          <a:p>
            <a:pPr>
              <a:spcAft>
                <a:spcPts val="800"/>
              </a:spcAft>
            </a:pPr>
            <a:r>
              <a:rPr lang="en-US" sz="1600" i="1" dirty="0">
                <a:cs typeface="Arial"/>
              </a:rPr>
              <a:t>including Research Support</a:t>
            </a: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FE5E86F-72C9-2492-3DB1-F23604782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AA3F7-FC6E-575A-F3F6-82A49486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700" y="-1335"/>
            <a:ext cx="9147399" cy="6514527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sz="4000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F9351-75F6-C7A1-4564-32139E3FB6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kern="0">
                <a:solidFill>
                  <a:srgbClr val="FFFFFF"/>
                </a:solidFill>
              </a:rPr>
              <a:t>Using WRDS Data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02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Using WRDS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F80A2-44C3-767C-854B-219907D9C6D6}"/>
              </a:ext>
            </a:extLst>
          </p:cNvPr>
          <p:cNvSpPr txBox="1"/>
          <p:nvPr/>
        </p:nvSpPr>
        <p:spPr>
          <a:xfrm>
            <a:off x="457198" y="2343329"/>
            <a:ext cx="8498539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Keep snapshots of raw data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Gather large data pulls in modular chunks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DO NOT EVER OVERWRITE RAW DATA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EE6A9-DC5D-98FA-FAF8-03F6002B6D15}"/>
              </a:ext>
            </a:extLst>
          </p:cNvPr>
          <p:cNvSpPr txBox="1"/>
          <p:nvPr/>
        </p:nvSpPr>
        <p:spPr>
          <a:xfrm>
            <a:off x="457200" y="1143000"/>
            <a:ext cx="8498539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Web interface, SAS Studio good for exploring, but not for research work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Use KLC to gather, store, process the data you need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EC7D5-E936-78C4-0673-96CB7DDF5CEB}"/>
              </a:ext>
            </a:extLst>
          </p:cNvPr>
          <p:cNvSpPr txBox="1"/>
          <p:nvPr/>
        </p:nvSpPr>
        <p:spPr>
          <a:xfrm>
            <a:off x="457198" y="4083784"/>
            <a:ext cx="8498539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You can ask us for help</a:t>
            </a:r>
            <a:endParaRPr lang="en-US" dirty="0">
              <a:cs typeface="Arial"/>
            </a:endParaRPr>
          </a:p>
          <a:p>
            <a:pPr marL="285750">
              <a:spcAft>
                <a:spcPts val="1200"/>
              </a:spcAft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63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</TotalTime>
  <Words>473</Words>
  <Application>Microsoft Office PowerPoint</Application>
  <PresentationFormat>On-screen Show (4:3)</PresentationFormat>
  <Paragraphs>82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3_Custom Design</vt:lpstr>
      <vt:lpstr>2_Custom Design</vt:lpstr>
      <vt:lpstr>4_Custom Design</vt:lpstr>
      <vt:lpstr>2_Custom Design</vt:lpstr>
      <vt:lpstr>Session 3 – Using WRDS Data Data Skills for Research  Kellogg Research Support</vt:lpstr>
      <vt:lpstr>Replication Principles</vt:lpstr>
      <vt:lpstr>WRDS Data Workflow</vt:lpstr>
      <vt:lpstr>How WRDS Recommends You Connect</vt:lpstr>
      <vt:lpstr>KLC – How You Should Connect</vt:lpstr>
      <vt:lpstr>PowerPoint Presentation</vt:lpstr>
      <vt:lpstr>Some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John Patrick Johnson</cp:lastModifiedBy>
  <cp:revision>224</cp:revision>
  <dcterms:created xsi:type="dcterms:W3CDTF">2016-11-02T20:14:12Z</dcterms:created>
  <dcterms:modified xsi:type="dcterms:W3CDTF">2024-10-03T19:02:41Z</dcterms:modified>
</cp:coreProperties>
</file>