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97" r:id="rId2"/>
    <p:sldId id="292" r:id="rId3"/>
    <p:sldId id="300" r:id="rId4"/>
    <p:sldId id="299" r:id="rId5"/>
  </p:sldIdLst>
  <p:sldSz cx="9144000" cy="6858000" type="screen4x3"/>
  <p:notesSz cx="7010400" cy="9236075"/>
  <p:embeddedFontLst>
    <p:embeddedFont>
      <p:font typeface="Consolas" panose="020B0609020204030204" pitchFamily="49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25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0" roundtripDataSignature="AMtx7mgJb/dxg8SBACTioISI2Z3PoJo6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87"/>
    <p:restoredTop sz="94663"/>
  </p:normalViewPr>
  <p:slideViewPr>
    <p:cSldViewPr snapToGrid="0">
      <p:cViewPr varScale="1">
        <p:scale>
          <a:sx n="121" d="100"/>
          <a:sy n="121" d="100"/>
        </p:scale>
        <p:origin x="1230" y="96"/>
      </p:cViewPr>
      <p:guideLst>
        <p:guide orient="horz" pos="425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920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3" Type="http://schemas.openxmlformats.org/officeDocument/2006/relationships/slide" Target="slides/slide2.xml"/><Relationship Id="rId42" Type="http://schemas.openxmlformats.org/officeDocument/2006/relationships/viewProps" Target="viewProps.xml"/><Relationship Id="rId7" Type="http://schemas.openxmlformats.org/officeDocument/2006/relationships/font" Target="fonts/font1.fntdata"/><Relationship Id="rId2" Type="http://schemas.openxmlformats.org/officeDocument/2006/relationships/slide" Target="slides/slide1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40" Type="http://customschemas.google.com/relationships/presentationmetadata" Target="metadata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6d407e7a1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e6d407e7a1_0_85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8" name="Google Shape;128;ge6d407e7a1_0_85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0414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6d407e7a1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e6d407e7a1_0_85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8" name="Google Shape;128;ge6d407e7a1_0_85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320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6d407e7a1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e6d407e7a1_0_85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8" name="Google Shape;128;ge6d407e7a1_0_85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021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9"/>
          <p:cNvSpPr txBox="1">
            <a:spLocks noGrp="1"/>
          </p:cNvSpPr>
          <p:nvPr>
            <p:ph type="body" idx="1"/>
          </p:nvPr>
        </p:nvSpPr>
        <p:spPr>
          <a:xfrm>
            <a:off x="457200" y="148583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0"/>
          <p:cNvSpPr txBox="1">
            <a:spLocks noGrp="1"/>
          </p:cNvSpPr>
          <p:nvPr>
            <p:ph type="title"/>
          </p:nvPr>
        </p:nvSpPr>
        <p:spPr>
          <a:xfrm>
            <a:off x="722313" y="3821909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  <a:defRPr sz="32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0"/>
          <p:cNvSpPr txBox="1">
            <a:spLocks noGrp="1"/>
          </p:cNvSpPr>
          <p:nvPr>
            <p:ph type="body" idx="1"/>
          </p:nvPr>
        </p:nvSpPr>
        <p:spPr>
          <a:xfrm>
            <a:off x="722313" y="2161644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 b="1">
                <a:solidFill>
                  <a:srgbClr val="000000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20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1"/>
          <p:cNvSpPr txBox="1">
            <a:spLocks noGrp="1"/>
          </p:cNvSpPr>
          <p:nvPr>
            <p:ph type="body" idx="1"/>
          </p:nvPr>
        </p:nvSpPr>
        <p:spPr>
          <a:xfrm>
            <a:off x="457200" y="138308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21"/>
          <p:cNvSpPr txBox="1">
            <a:spLocks noGrp="1"/>
          </p:cNvSpPr>
          <p:nvPr>
            <p:ph type="body" idx="2"/>
          </p:nvPr>
        </p:nvSpPr>
        <p:spPr>
          <a:xfrm>
            <a:off x="4648200" y="138308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1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2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3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3D146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body" idx="1"/>
          </p:nvPr>
        </p:nvSpPr>
        <p:spPr>
          <a:xfrm>
            <a:off x="457200" y="148583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s-kellogg/2024_phd_worksho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A9A2C-F016-9F7E-FBF4-AD32DF3E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-2719"/>
            <a:ext cx="9144000" cy="6524883"/>
          </a:xfrm>
          <a:solidFill>
            <a:srgbClr val="7030A0"/>
          </a:solidFill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430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Remote Connections to WRDS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11BF0-AAA1-2EE9-F80C-6B809FC36E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 lang="en-US"/>
          </a:p>
        </p:txBody>
      </p:sp>
      <p:sp>
        <p:nvSpPr>
          <p:cNvPr id="4" name="Google Shape;94;ge58bbe3d21_0_49">
            <a:extLst>
              <a:ext uri="{FF2B5EF4-FFF2-40B4-BE49-F238E27FC236}">
                <a16:creationId xmlns:a16="http://schemas.microsoft.com/office/drawing/2014/main" id="{4769E9BC-E82E-3D5B-0CD8-C8A1336D4396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WRDS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7218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6d407e7a1_0_8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/>
              <a:t>.</a:t>
            </a:r>
            <a:r>
              <a:rPr lang="en-US" dirty="0" err="1"/>
              <a:t>pgpass</a:t>
            </a:r>
            <a:r>
              <a:rPr lang="en-US" dirty="0"/>
              <a:t> file</a:t>
            </a:r>
            <a:endParaRPr dirty="0"/>
          </a:p>
        </p:txBody>
      </p:sp>
      <p:sp>
        <p:nvSpPr>
          <p:cNvPr id="132" name="Google Shape;132;ge6d407e7a1_0_85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33" name="Google Shape;133;ge6d407e7a1_0_85"/>
          <p:cNvSpPr txBox="1"/>
          <p:nvPr/>
        </p:nvSpPr>
        <p:spPr>
          <a:xfrm>
            <a:off x="554324" y="873125"/>
            <a:ext cx="8386475" cy="4955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1800" dirty="0"/>
              <a:t>For your KLC programs to connect to WRDS, you need to create a (hidden) file called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pgpass</a:t>
            </a:r>
            <a:r>
              <a:rPr lang="en-US" sz="1800" dirty="0"/>
              <a:t>, which contains just this one line of code:</a:t>
            </a:r>
          </a:p>
          <a:p>
            <a:pPr>
              <a:buClr>
                <a:schemeClr val="dk1"/>
              </a:buClr>
              <a:buSzPts val="1100"/>
            </a:pPr>
            <a:endParaRPr lang="en-US" sz="1800" dirty="0"/>
          </a:p>
          <a:p>
            <a:pPr>
              <a:buClr>
                <a:schemeClr val="dk1"/>
              </a:buClr>
              <a:buSzPts val="1100"/>
            </a:pPr>
            <a:endParaRPr sz="1700" dirty="0"/>
          </a:p>
          <a:p>
            <a:endParaRPr lang="en-US" sz="1700" dirty="0"/>
          </a:p>
          <a:p>
            <a:endParaRPr lang="en-US" sz="1700" dirty="0"/>
          </a:p>
          <a:p>
            <a:r>
              <a:rPr lang="en-US" sz="1700" dirty="0"/>
              <a:t>You will also need to set permissions on 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pgpass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/>
              <a:t>in the following way from the Linux command line:</a:t>
            </a:r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r>
              <a:rPr lang="en-US" sz="1700" dirty="0"/>
              <a:t>	</a:t>
            </a:r>
            <a:endParaRPr lang="en-US" sz="300" dirty="0">
              <a:solidFill>
                <a:schemeClr val="dk1"/>
              </a:solidFill>
              <a:highlight>
                <a:srgbClr val="C0C0C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" name="Google Shape;94;ge58bbe3d21_0_49">
            <a:extLst>
              <a:ext uri="{FF2B5EF4-FFF2-40B4-BE49-F238E27FC236}">
                <a16:creationId xmlns:a16="http://schemas.microsoft.com/office/drawing/2014/main" id="{9133911F-4802-28FD-084F-F3BF4019CC04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WRDS</a:t>
            </a:r>
            <a:endParaRPr dirty="0"/>
          </a:p>
        </p:txBody>
      </p:sp>
      <p:sp>
        <p:nvSpPr>
          <p:cNvPr id="4" name="Google Shape;120;ge6d407e7a1_0_27">
            <a:extLst>
              <a:ext uri="{FF2B5EF4-FFF2-40B4-BE49-F238E27FC236}">
                <a16:creationId xmlns:a16="http://schemas.microsoft.com/office/drawing/2014/main" id="{E91FEBE2-45B1-882D-045B-297420AC379B}"/>
              </a:ext>
            </a:extLst>
          </p:cNvPr>
          <p:cNvSpPr/>
          <p:nvPr/>
        </p:nvSpPr>
        <p:spPr>
          <a:xfrm>
            <a:off x="554324" y="1803789"/>
            <a:ext cx="7509738" cy="624102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2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wrds-pgdata.wharton.upenn.edu:9737:wrds: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password</a:t>
            </a:r>
            <a:endParaRPr dirty="0"/>
          </a:p>
        </p:txBody>
      </p:sp>
      <p:sp>
        <p:nvSpPr>
          <p:cNvPr id="2" name="Google Shape;120;ge6d407e7a1_0_27">
            <a:extLst>
              <a:ext uri="{FF2B5EF4-FFF2-40B4-BE49-F238E27FC236}">
                <a16:creationId xmlns:a16="http://schemas.microsoft.com/office/drawing/2014/main" id="{DE16D5AE-BCF1-12F1-81E2-AF6ECDDB8A82}"/>
              </a:ext>
            </a:extLst>
          </p:cNvPr>
          <p:cNvSpPr/>
          <p:nvPr/>
        </p:nvSpPr>
        <p:spPr>
          <a:xfrm>
            <a:off x="554324" y="3208245"/>
            <a:ext cx="3316110" cy="624102"/>
          </a:xfrm>
          <a:prstGeom prst="flowChartAlternateProcess">
            <a:avLst/>
          </a:prstGeom>
          <a:solidFill>
            <a:schemeClr val="tx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2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600 ~/.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pgpass</a:t>
            </a:r>
            <a:endParaRPr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496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6d407e7a1_0_8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/>
              <a:t>Creating a </a:t>
            </a:r>
            <a:r>
              <a:rPr lang="en-US" dirty="0" err="1"/>
              <a:t>Conda</a:t>
            </a:r>
            <a:r>
              <a:rPr lang="en-US" dirty="0"/>
              <a:t> Environment (</a:t>
            </a:r>
            <a:r>
              <a:rPr lang="en-US" dirty="0" err="1"/>
              <a:t>yaml</a:t>
            </a:r>
            <a:r>
              <a:rPr lang="en-US" dirty="0"/>
              <a:t> file)</a:t>
            </a:r>
            <a:endParaRPr dirty="0"/>
          </a:p>
        </p:txBody>
      </p:sp>
      <p:sp>
        <p:nvSpPr>
          <p:cNvPr id="132" name="Google Shape;132;ge6d407e7a1_0_85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33" name="Google Shape;133;ge6d407e7a1_0_85"/>
          <p:cNvSpPr txBox="1"/>
          <p:nvPr/>
        </p:nvSpPr>
        <p:spPr>
          <a:xfrm>
            <a:off x="554324" y="873125"/>
            <a:ext cx="8386475" cy="4616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1800" dirty="0"/>
              <a:t>To follow along with what we are doing today, you can create a new </a:t>
            </a:r>
            <a:r>
              <a:rPr lang="en-US" sz="1800" dirty="0" err="1"/>
              <a:t>conda</a:t>
            </a:r>
            <a:r>
              <a:rPr lang="en-US" sz="1800" dirty="0"/>
              <a:t> environment in your home directory with the following:</a:t>
            </a:r>
          </a:p>
          <a:p>
            <a:pPr>
              <a:buClr>
                <a:schemeClr val="dk1"/>
              </a:buClr>
              <a:buSzPts val="1100"/>
            </a:pPr>
            <a:endParaRPr lang="en-US" sz="1800" dirty="0"/>
          </a:p>
          <a:p>
            <a:pPr marL="920750" lvl="4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cs typeface="Consolas"/>
              </a:rPr>
              <a:t>git clone 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cs typeface="Consolas"/>
                <a:hlinkClick r:id="rId3"/>
              </a:rPr>
              <a:t>https://github.com/rs-kellogg/2024_phd_workshop</a:t>
            </a:r>
            <a:endParaRPr lang="en-US" sz="1800" dirty="0">
              <a:solidFill>
                <a:schemeClr val="dk1"/>
              </a:solidFill>
              <a:highlight>
                <a:srgbClr val="C0C0C0"/>
              </a:highlight>
              <a:latin typeface="Consolas"/>
              <a:cs typeface="Consolas"/>
            </a:endParaRPr>
          </a:p>
          <a:p>
            <a:pPr marL="920750" lvl="4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cs typeface="Consolas"/>
              </a:rPr>
              <a:t>cd </a:t>
            </a: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cs typeface="Consolas"/>
              </a:rPr>
              <a:t>wrds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cs typeface="Consolas"/>
              </a:rPr>
              <a:t> </a:t>
            </a:r>
            <a:endParaRPr lang="en-US" sz="1800" dirty="0"/>
          </a:p>
          <a:p>
            <a:pPr marL="920750" lvl="4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cs typeface="Consolas"/>
              </a:rPr>
              <a:t>module load </a:t>
            </a: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cs typeface="Consolas"/>
              </a:rPr>
              <a:t>micromamba</a:t>
            </a:r>
            <a:endParaRPr lang="en-US" sz="1800" dirty="0">
              <a:solidFill>
                <a:schemeClr val="dk1"/>
              </a:solidFill>
              <a:highlight>
                <a:srgbClr val="C0C0C0"/>
              </a:highlight>
              <a:latin typeface="Consolas"/>
              <a:cs typeface="Consolas"/>
            </a:endParaRPr>
          </a:p>
          <a:p>
            <a:pPr lvl="4" indent="920750">
              <a:buClr>
                <a:schemeClr val="dk1"/>
              </a:buClr>
              <a:buSzPts val="1100"/>
            </a:pP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cs typeface="Consolas"/>
                <a:sym typeface="Consolas"/>
              </a:rPr>
              <a:t>micromamba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 env create -f wrds2_env.yml</a:t>
            </a:r>
          </a:p>
          <a:p>
            <a:pPr lvl="4" indent="920750">
              <a:buClr>
                <a:schemeClr val="dk1"/>
              </a:buClr>
              <a:buSzPts val="1100"/>
            </a:pP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micromamba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 activate wrds2_env</a:t>
            </a:r>
          </a:p>
          <a:p>
            <a:pPr lvl="4" indent="92075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mamba install </a:t>
            </a: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rstudio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-desktop</a:t>
            </a:r>
          </a:p>
          <a:p>
            <a:pPr lvl="4" indent="920750">
              <a:buClr>
                <a:schemeClr val="dk1"/>
              </a:buClr>
              <a:buSzPts val="1100"/>
            </a:pPr>
            <a:endParaRPr lang="en-US" sz="1800" dirty="0">
              <a:solidFill>
                <a:schemeClr val="dk1"/>
              </a:solidFill>
              <a:highlight>
                <a:srgbClr val="C0C0C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1700" dirty="0"/>
              <a:t>This will take a while for everything to run.  To immediately follow along with us today, you can also call the shared </a:t>
            </a:r>
            <a:r>
              <a:rPr lang="en-US" sz="1700" dirty="0" err="1"/>
              <a:t>conda</a:t>
            </a:r>
            <a:r>
              <a:rPr lang="en-US" sz="1700" dirty="0"/>
              <a:t> environment we created on KLC for you to use: </a:t>
            </a:r>
          </a:p>
          <a:p>
            <a:endParaRPr lang="en-US" sz="18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endParaRPr lang="en-US" sz="200" dirty="0">
              <a:solidFill>
                <a:schemeClr val="dk1"/>
              </a:solidFill>
              <a:highlight>
                <a:srgbClr val="C0C0C0"/>
              </a:highlight>
            </a:endParaRPr>
          </a:p>
          <a:p>
            <a:pPr marL="920750" lvl="4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cs typeface="Consolas"/>
              </a:rPr>
              <a:t>module load </a:t>
            </a: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cs typeface="Consolas"/>
              </a:rPr>
              <a:t>micromamba</a:t>
            </a:r>
            <a:endParaRPr lang="en-US" sz="1800" dirty="0">
              <a:solidFill>
                <a:schemeClr val="dk1"/>
              </a:solidFill>
              <a:highlight>
                <a:srgbClr val="C0C0C0"/>
              </a:highlight>
              <a:latin typeface="Consolas"/>
              <a:cs typeface="Consolas"/>
            </a:endParaRPr>
          </a:p>
          <a:p>
            <a:pPr marL="920750" lvl="4">
              <a:buClr>
                <a:schemeClr val="dk1"/>
              </a:buClr>
              <a:buSzPts val="1100"/>
            </a:pP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cs typeface="Consolas"/>
                <a:sym typeface="Consolas"/>
              </a:rPr>
              <a:t>micromamba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cs typeface="Consolas"/>
                <a:sym typeface="Consolas"/>
              </a:rPr>
              <a:t> activate /</a:t>
            </a: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cs typeface="Consolas"/>
                <a:sym typeface="Consolas"/>
              </a:rPr>
              <a:t>kellogg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cs typeface="Consolas"/>
                <a:sym typeface="Consolas"/>
              </a:rPr>
              <a:t>/software/</a:t>
            </a: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cs typeface="Consolas"/>
                <a:sym typeface="Consolas"/>
              </a:rPr>
              <a:t>envs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cs typeface="Consolas"/>
                <a:sym typeface="Consolas"/>
              </a:rPr>
              <a:t>/wrds2_env</a:t>
            </a:r>
          </a:p>
          <a:p>
            <a:pPr>
              <a:buClr>
                <a:schemeClr val="dk1"/>
              </a:buClr>
              <a:buSzPts val="1100"/>
            </a:pP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" name="Google Shape;94;ge58bbe3d21_0_49">
            <a:extLst>
              <a:ext uri="{FF2B5EF4-FFF2-40B4-BE49-F238E27FC236}">
                <a16:creationId xmlns:a16="http://schemas.microsoft.com/office/drawing/2014/main" id="{9133911F-4802-28FD-084F-F3BF4019CC04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WRDS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3231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6d407e7a1_0_8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/>
              <a:t>Basic Commands</a:t>
            </a:r>
            <a:endParaRPr dirty="0"/>
          </a:p>
        </p:txBody>
      </p:sp>
      <p:sp>
        <p:nvSpPr>
          <p:cNvPr id="132" name="Google Shape;132;ge6d407e7a1_0_85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33" name="Google Shape;133;ge6d407e7a1_0_85"/>
          <p:cNvSpPr txBox="1"/>
          <p:nvPr/>
        </p:nvSpPr>
        <p:spPr>
          <a:xfrm>
            <a:off x="554325" y="873125"/>
            <a:ext cx="8132400" cy="4616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To activate the environment in the future, either load mamba: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lvl="0" indent="920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cs typeface="Consolas"/>
              </a:rPr>
              <a:t>   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cs typeface="Consolas"/>
              </a:rPr>
              <a:t>module load </a:t>
            </a: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cs typeface="Consolas"/>
              </a:rPr>
              <a:t>micromamba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cs typeface="Consolas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</a:rPr>
              <a:t>Then run this line to activate the local R environment you created: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lvl="0" indent="920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micromamba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 activate wrds2_env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To leave the environment: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lvl="0" indent="920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800" dirty="0" err="1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micromamba</a:t>
            </a: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 deactivate wrds2_env</a:t>
            </a: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To output the </a:t>
            </a:r>
            <a:r>
              <a:rPr lang="en-US" sz="1800" dirty="0" err="1">
                <a:solidFill>
                  <a:schemeClr val="dk1"/>
                </a:solidFill>
              </a:rPr>
              <a:t>yaml</a:t>
            </a:r>
            <a:r>
              <a:rPr lang="en-US" sz="1800" dirty="0">
                <a:solidFill>
                  <a:schemeClr val="dk1"/>
                </a:solidFill>
              </a:rPr>
              <a:t> file so you can share your environment with others: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lvl="0" indent="920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ea typeface="Consolas"/>
              </a:rPr>
              <a:t>      </a:t>
            </a:r>
            <a:r>
              <a:rPr lang="en-US" sz="1800" dirty="0" err="1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conda</a:t>
            </a: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 env export &gt; wrds2_env.yml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cs typeface="Consolas"/>
              <a:sym typeface="Consolas"/>
            </a:endParaRPr>
          </a:p>
        </p:txBody>
      </p:sp>
      <p:sp>
        <p:nvSpPr>
          <p:cNvPr id="3" name="Google Shape;94;ge58bbe3d21_0_49">
            <a:extLst>
              <a:ext uri="{FF2B5EF4-FFF2-40B4-BE49-F238E27FC236}">
                <a16:creationId xmlns:a16="http://schemas.microsoft.com/office/drawing/2014/main" id="{9133911F-4802-28FD-084F-F3BF4019CC04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WRDS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1469167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2135</TotalTime>
  <Words>284</Words>
  <Application>Microsoft Office PowerPoint</Application>
  <PresentationFormat>On-screen Show (4:3)</PresentationFormat>
  <Paragraphs>61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Consolas</vt:lpstr>
      <vt:lpstr>Courier New</vt:lpstr>
      <vt:lpstr>Arial</vt:lpstr>
      <vt:lpstr>2_Custom Design</vt:lpstr>
      <vt:lpstr>PowerPoint Presentation</vt:lpstr>
      <vt:lpstr>.pgpass file</vt:lpstr>
      <vt:lpstr>Creating a Conda Environment (yaml file)</vt:lpstr>
      <vt:lpstr>Basic Commands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Git and Github on KLC Fellows Workshop</dc:title>
  <cp:lastModifiedBy>John Patrick Johnson</cp:lastModifiedBy>
  <cp:revision>38</cp:revision>
  <dcterms:modified xsi:type="dcterms:W3CDTF">2024-07-08T20:51:15Z</dcterms:modified>
</cp:coreProperties>
</file>