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74" r:id="rId3"/>
    <p:sldId id="321" r:id="rId4"/>
    <p:sldId id="322" r:id="rId5"/>
    <p:sldId id="323" r:id="rId6"/>
    <p:sldId id="324" r:id="rId7"/>
    <p:sldId id="326" r:id="rId8"/>
    <p:sldId id="325" r:id="rId9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87195-D754-E1EF-0040-636E8A48D853}" v="392" dt="2024-07-03T21:06:57.171"/>
    <p1510:client id="{85E95A14-25AD-CCAE-B3DE-39503E373A71}" v="8" dt="2024-07-05T19:04:45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25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you are about to hear next is about the closest you will get to a lecture in this workshop series. Most of the rest of this will be pretty interactive.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will be discussions and you follow along with a demonstration, and maybe try to solve a few problems yourself.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before we get into demonstrations of tools and how to apply them to your research work, I want to talk a bit about the reproducibility of that work you are about to start.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is a very important topic, and I believe there are a few general principles that, if kept in mind, can help you quite a lot when you go to reproduce your work in the future.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e69dea5c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51e69dea5c_7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should be obvious to everyone. You should always document your code, and more comments and read-me files is bound to make things easier for your future self. Right?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&lt;pause for effect&gt;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Actually, NO! I maintain that less is more when it comes to documentation.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any event, you ABSOLUTELY MUST maintain your documentation. So if you have got comments running throughout your code, that’s fine,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you will need to update the comments each time you update the code. Otherwise, you run the risk of your code doing one thing and your comments saying another.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That is a sure fire recipe for confusion when you crack open your Python program for the first time in 24 months to figure out why the numbers are suddenly different.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51e69dea5c_7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e69dea5c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51e69dea5c_7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should be obvious to everyone. You should always document your code, and more comments and read-me files is bound to make things easier for your future self. Right?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&lt;pause for effect&gt;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Actually, NO! I maintain that less is more when it comes to documentation.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any event, you ABSOLUTELY MUST maintain your documentation. So if you have got comments running throughout your code, that’s fine,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you will need to update the comments each time you update the code. Otherwise, you run the risk of your code doing one thing and your comments saying another.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That is a sure fire recipe for confusion when you crack open your Python program for the first time in 24 months to figure out why the numbers are suddenly different.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51e69dea5c_7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60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e69dea5c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51e69dea5c_7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should be obvious to everyone. You should always document your code, and more comments and read-me files is bound to make things easier for your future self. Right?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&lt;pause for effect&gt;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Actually, NO! I maintain that less is more when it comes to documentation.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any event, you ABSOLUTELY MUST maintain your documentation. So if you have got comments running throughout your code, that’s fine,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you will need to update the comments each time you update the code. Otherwise, you run the risk of your code doing one thing and your comments saying another.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That is a sure fire recipe for confusion when you crack open your Python program for the first time in 24 months to figure out why the numbers are suddenly different.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51e69dea5c_7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522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e69dea5c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51e69dea5c_7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should be obvious to everyone. You should always document your code, and more comments and read-me files is bound to make things easier for your future self. Right?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&lt;pause for effect&gt;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Actually, NO! I maintain that less is more when it comes to documentation.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any event, you ABSOLUTELY MUST maintain your documentation. So if you have got comments running throughout your code, that’s fine,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you will need to update the comments each time you update the code. Otherwise, you run the risk of your code doing one thing and your comments saying another.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That is a sure fire recipe for confusion when you crack open your Python program for the first time in 24 months to figure out why the numbers are suddenly different.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51e69dea5c_7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8114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e69dea5c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51e69dea5c_7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should be obvious to everyone. You should always document your code, and more comments and read-me files is bound to make things easier for your future self. Right?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&lt;pause for effect&gt;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Actually, NO! I maintain that less is more when it comes to documentation.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any event, you ABSOLUTELY MUST maintain your documentation. So if you have got comments running throughout your code, that’s fine,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you will need to update the comments each time you update the code. Otherwise, you run the risk of your code doing one thing and your comments saying another.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That is a sure fire recipe for confusion when you crack open your Python program for the first time in 24 months to figure out why the numbers are suddenly different.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51e69dea5c_7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8795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e69dea5c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51e69dea5c_7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should be obvious to everyone. You should always document your code, and more comments and read-me files is bound to make things easier for your future self. Right?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&lt;pause for effect&gt;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Actually, NO! I maintain that less is more when it comes to documentation.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any event, you ABSOLUTELY MUST maintain your documentation. So if you have got comments running throughout your code, that’s fine,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you will need to update the comments each time you update the code. Otherwise, you run the risk of your code doing one thing and your comments saying another.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That is a sure fire recipe for confusion when you crack open your Python program for the first time in 24 months to figure out why the numbers are suddenly different.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51e69dea5c_7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946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Session 1 - KLC Fundamentals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Session 1 - KLC Fundamentals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Session 1 - KLC Fundamentals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Session 1 - KLC Fundamentals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Session 1 - KLC Fundamentals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Session 1 - KLC Fundamentals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Session 1 - KLC Fundamentals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/>
              <a:t>Session 1 – KLC Fundamentals</a:t>
            </a:r>
            <a:br>
              <a:rPr lang="en-US" sz="4000"/>
            </a:br>
            <a:r>
              <a:rPr lang="en-US" sz="2400"/>
              <a:t>Data Skills for Research </a:t>
            </a:r>
            <a:br>
              <a:rPr lang="en-US" sz="2400"/>
            </a:br>
            <a:r>
              <a:rPr lang="en-US" sz="2400"/>
              <a:t>Kellogg Research Support</a:t>
            </a:r>
            <a:endParaRPr lang="en-US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July 8, 2024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Session 1 - KLC Fundamentals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4 Principles for Easier Replication</a:t>
            </a:r>
          </a:p>
        </p:txBody>
      </p:sp>
      <p:sp>
        <p:nvSpPr>
          <p:cNvPr id="225" name="Google Shape;225;p2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1 - KLC Fundamentals</a:t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457200" y="1220600"/>
            <a:ext cx="830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>
                <a:solidFill>
                  <a:schemeClr val="dk1"/>
                </a:solidFill>
              </a:rPr>
              <a:t>Document Everything!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	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	</a:t>
            </a:r>
            <a:endParaRPr sz="18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768E3D-2F83-9072-30AE-8BCEA9971BE9}"/>
              </a:ext>
            </a:extLst>
          </p:cNvPr>
          <p:cNvGrpSpPr/>
          <p:nvPr/>
        </p:nvGrpSpPr>
        <p:grpSpPr>
          <a:xfrm>
            <a:off x="508919" y="1517186"/>
            <a:ext cx="7855176" cy="1907889"/>
            <a:chOff x="508919" y="1517186"/>
            <a:chExt cx="7855176" cy="1907889"/>
          </a:xfrm>
        </p:grpSpPr>
        <p:cxnSp>
          <p:nvCxnSpPr>
            <p:cNvPr id="228" name="Google Shape;228;p26"/>
            <p:cNvCxnSpPr/>
            <p:nvPr/>
          </p:nvCxnSpPr>
          <p:spPr>
            <a:xfrm>
              <a:off x="531652" y="1517186"/>
              <a:ext cx="2808000" cy="479700"/>
            </a:xfrm>
            <a:prstGeom prst="straightConnector1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26"/>
            <p:cNvCxnSpPr/>
            <p:nvPr/>
          </p:nvCxnSpPr>
          <p:spPr>
            <a:xfrm rot="10800000" flipH="1">
              <a:off x="531652" y="1531361"/>
              <a:ext cx="2836200" cy="479700"/>
            </a:xfrm>
            <a:prstGeom prst="straightConnector1">
              <a:avLst/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AFA63D-E288-40A4-93BC-D0412D9563D3}"/>
                </a:ext>
              </a:extLst>
            </p:cNvPr>
            <p:cNvSpPr txBox="1"/>
            <p:nvPr/>
          </p:nvSpPr>
          <p:spPr>
            <a:xfrm>
              <a:off x="508919" y="2722703"/>
              <a:ext cx="7855176" cy="70237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14300">
                <a:lnSpc>
                  <a:spcPct val="115000"/>
                </a:lnSpc>
                <a:buClr>
                  <a:schemeClr val="dk1"/>
                </a:buClr>
                <a:buSzPts val="1800"/>
              </a:pPr>
              <a:r>
                <a:rPr lang="en-US" sz="1800">
                  <a:solidFill>
                    <a:schemeClr val="dk1"/>
                  </a:solidFill>
                </a:rPr>
                <a:t>Document what you are willing to keep updating</a:t>
              </a:r>
            </a:p>
            <a:p>
              <a:pPr marL="114300">
                <a:lnSpc>
                  <a:spcPct val="114999"/>
                </a:lnSpc>
                <a:buSzPts val="1800"/>
              </a:pPr>
              <a:r>
                <a:rPr lang="en-US" sz="1800">
                  <a:solidFill>
                    <a:schemeClr val="dk1"/>
                  </a:solidFill>
                </a:rPr>
                <a:t>Definitely document your environment and use version control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4 Principles for Easier Replication</a:t>
            </a:r>
          </a:p>
        </p:txBody>
      </p:sp>
      <p:sp>
        <p:nvSpPr>
          <p:cNvPr id="225" name="Google Shape;225;p2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1 - KLC Fundamentals</a:t>
            </a:r>
            <a:endParaRPr/>
          </a:p>
        </p:txBody>
      </p:sp>
      <p:pic>
        <p:nvPicPr>
          <p:cNvPr id="4" name="Picture 3" descr="A screenshot of a spreadsheet&#10;&#10;Description automatically generated">
            <a:extLst>
              <a:ext uri="{FF2B5EF4-FFF2-40B4-BE49-F238E27FC236}">
                <a16:creationId xmlns:a16="http://schemas.microsoft.com/office/drawing/2014/main" id="{DDEDE167-C7F2-C26E-533E-14CEA871F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" t="1276" r="5842" b="15088"/>
          <a:stretch/>
        </p:blipFill>
        <p:spPr>
          <a:xfrm>
            <a:off x="458075" y="1048769"/>
            <a:ext cx="3029945" cy="2656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A4E7DD-1A1C-0CB8-8A33-B41682024E61}"/>
              </a:ext>
            </a:extLst>
          </p:cNvPr>
          <p:cNvSpPr txBox="1"/>
          <p:nvPr/>
        </p:nvSpPr>
        <p:spPr>
          <a:xfrm>
            <a:off x="4086858" y="2378820"/>
            <a:ext cx="4595138" cy="4809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143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sz="2400" b="1" dirty="0">
                <a:solidFill>
                  <a:schemeClr val="dk1"/>
                </a:solidFill>
              </a:rPr>
              <a:t>Automate whenever possible</a:t>
            </a:r>
          </a:p>
        </p:txBody>
      </p:sp>
      <p:pic>
        <p:nvPicPr>
          <p:cNvPr id="2" name="Google Shape;180;p21">
            <a:extLst>
              <a:ext uri="{FF2B5EF4-FFF2-40B4-BE49-F238E27FC236}">
                <a16:creationId xmlns:a16="http://schemas.microsoft.com/office/drawing/2014/main" id="{CF6C2E2A-156B-9CBD-3BEA-DF5E077CFE0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206" y="3708000"/>
            <a:ext cx="4386643" cy="2706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11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4 Principles for Easier Replication</a:t>
            </a:r>
          </a:p>
        </p:txBody>
      </p:sp>
      <p:sp>
        <p:nvSpPr>
          <p:cNvPr id="225" name="Google Shape;225;p2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1 - KLC Fundamentals</a:t>
            </a:r>
            <a:endParaRPr/>
          </a:p>
        </p:txBody>
      </p:sp>
      <p:sp>
        <p:nvSpPr>
          <p:cNvPr id="10" name="Google Shape;253;p28">
            <a:extLst>
              <a:ext uri="{FF2B5EF4-FFF2-40B4-BE49-F238E27FC236}">
                <a16:creationId xmlns:a16="http://schemas.microsoft.com/office/drawing/2014/main" id="{3506841E-B45F-D0E1-EDAF-7EDB3E34B130}"/>
              </a:ext>
            </a:extLst>
          </p:cNvPr>
          <p:cNvSpPr txBox="1"/>
          <p:nvPr/>
        </p:nvSpPr>
        <p:spPr>
          <a:xfrm>
            <a:off x="452589" y="1218683"/>
            <a:ext cx="7275290" cy="365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use "/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rawdata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/</a:t>
            </a:r>
            <a:r>
              <a:rPr lang="en-US" sz="1600" b="1">
                <a:solidFill>
                  <a:srgbClr val="FFFF00"/>
                </a:solidFill>
                <a:latin typeface="Consolas"/>
              </a:rPr>
              <a:t>2018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/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wages.dta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, clear</a:t>
            </a: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keep if 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taxyear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== </a:t>
            </a:r>
            <a:r>
              <a:rPr lang="en-US" sz="1600">
                <a:solidFill>
                  <a:srgbClr val="FFFF00"/>
                </a:solidFill>
                <a:latin typeface="Consolas"/>
              </a:rPr>
              <a:t>2018</a:t>
            </a: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generate 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lnwage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= ln(wage)</a:t>
            </a:r>
          </a:p>
          <a:p>
            <a:pPr marL="114300">
              <a:buSzPts val="1800"/>
            </a:pPr>
            <a:endParaRPr lang="en-US" sz="1600">
              <a:solidFill>
                <a:srgbClr val="14C764"/>
              </a:solidFill>
              <a:latin typeface="Consolas"/>
            </a:endParaRP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Scatter 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lnwage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tenure, title("ln(wages) versus Tenure, </a:t>
            </a:r>
            <a:r>
              <a:rPr lang="en-US" sz="1600">
                <a:solidFill>
                  <a:srgbClr val="FFFF00"/>
                </a:solidFill>
                <a:latin typeface="Consolas"/>
              </a:rPr>
              <a:t>2018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")</a:t>
            </a:r>
          </a:p>
          <a:p>
            <a:pPr marL="114300">
              <a:buSzPts val="1800"/>
            </a:pPr>
            <a:endParaRPr lang="en-US" sz="1600">
              <a:solidFill>
                <a:srgbClr val="14C764"/>
              </a:solidFill>
              <a:latin typeface="Consolas"/>
            </a:endParaRP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regress 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lnwage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educ gender tenure</a:t>
            </a:r>
          </a:p>
          <a:p>
            <a:pPr marL="114300">
              <a:buSzPts val="1800"/>
            </a:pPr>
            <a:r>
              <a:rPr lang="en-US" sz="1600" err="1">
                <a:solidFill>
                  <a:srgbClr val="14C764"/>
                </a:solidFill>
                <a:latin typeface="Consolas"/>
              </a:rPr>
              <a:t>regsave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educ gender tenure using results, </a:t>
            </a: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  table(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OLS_stderr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, order(</a:t>
            </a:r>
            <a:r>
              <a:rPr lang="en-US" sz="1600" err="1">
                <a:solidFill>
                  <a:srgbClr val="14C764"/>
                </a:solidFill>
                <a:latin typeface="Consolas"/>
              </a:rPr>
              <a:t>regvars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r2))</a:t>
            </a:r>
            <a:endParaRPr lang="en-US"/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replace</a:t>
            </a:r>
          </a:p>
          <a:p>
            <a:pPr marL="114300">
              <a:buSzPts val="1800"/>
            </a:pPr>
            <a:r>
              <a:rPr lang="en-US" sz="1600">
                <a:solidFill>
                  <a:srgbClr val="14C764"/>
                </a:solidFill>
                <a:latin typeface="Consolas"/>
              </a:rPr>
              <a:t>use results, clear</a:t>
            </a:r>
          </a:p>
          <a:p>
            <a:pPr marL="114300">
              <a:buSzPts val="1800"/>
            </a:pPr>
            <a:r>
              <a:rPr lang="en-US" sz="1600" err="1">
                <a:solidFill>
                  <a:srgbClr val="14C764"/>
                </a:solidFill>
                <a:latin typeface="Consolas"/>
              </a:rPr>
              <a:t>outsheet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 using results_</a:t>
            </a:r>
            <a:r>
              <a:rPr lang="en-US" sz="1600">
                <a:solidFill>
                  <a:srgbClr val="FFFF00"/>
                </a:solidFill>
                <a:latin typeface="Consolas"/>
              </a:rPr>
              <a:t>2018</a:t>
            </a:r>
            <a:r>
              <a:rPr lang="en-US" sz="1600">
                <a:solidFill>
                  <a:srgbClr val="14C764"/>
                </a:solidFill>
                <a:latin typeface="Consolas"/>
              </a:rPr>
              <a:t>.txt, replace</a:t>
            </a:r>
          </a:p>
          <a:p>
            <a:pPr marL="114300">
              <a:buSzPts val="1800"/>
            </a:pPr>
            <a:endParaRPr lang="en-US" sz="1800">
              <a:solidFill>
                <a:srgbClr val="14C764"/>
              </a:solidFill>
            </a:endParaRPr>
          </a:p>
          <a:p>
            <a:pPr marL="114300">
              <a:buSzPts val="1800"/>
            </a:pP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51A666-EE2C-7FD3-6EBC-3C972D0EF77F}"/>
              </a:ext>
            </a:extLst>
          </p:cNvPr>
          <p:cNvSpPr txBox="1"/>
          <p:nvPr/>
        </p:nvSpPr>
        <p:spPr>
          <a:xfrm>
            <a:off x="454440" y="5254199"/>
            <a:ext cx="3655556" cy="3941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14300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US" sz="1800">
                <a:solidFill>
                  <a:schemeClr val="dk1"/>
                </a:solidFill>
              </a:rPr>
              <a:t>Don't repeat yourself, abstract</a:t>
            </a:r>
          </a:p>
        </p:txBody>
      </p:sp>
    </p:spTree>
    <p:extLst>
      <p:ext uri="{BB962C8B-B14F-4D97-AF65-F5344CB8AC3E}">
        <p14:creationId xmlns:p14="http://schemas.microsoft.com/office/powerpoint/2010/main" val="310183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4 Principles for Easier Replication</a:t>
            </a:r>
          </a:p>
        </p:txBody>
      </p:sp>
      <p:sp>
        <p:nvSpPr>
          <p:cNvPr id="225" name="Google Shape;225;p2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1 - KLC Fundamentals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38A63-195A-3924-DAC9-FE8FECFE365A}"/>
              </a:ext>
            </a:extLst>
          </p:cNvPr>
          <p:cNvSpPr txBox="1"/>
          <p:nvPr/>
        </p:nvSpPr>
        <p:spPr>
          <a:xfrm>
            <a:off x="596648" y="1415307"/>
            <a:ext cx="778472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/>
              <a:t>TEST</a:t>
            </a:r>
          </a:p>
          <a:p>
            <a:endParaRPr lang="en-US"/>
          </a:p>
          <a:p>
            <a:r>
              <a:rPr lang="en-US" sz="1800"/>
              <a:t>...every assumption about behavior of your data, code, and collaborators</a:t>
            </a:r>
          </a:p>
        </p:txBody>
      </p:sp>
    </p:spTree>
    <p:extLst>
      <p:ext uri="{BB962C8B-B14F-4D97-AF65-F5344CB8AC3E}">
        <p14:creationId xmlns:p14="http://schemas.microsoft.com/office/powerpoint/2010/main" val="30650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All-Purpose Data Workflow</a:t>
            </a:r>
          </a:p>
        </p:txBody>
      </p:sp>
      <p:sp>
        <p:nvSpPr>
          <p:cNvPr id="225" name="Google Shape;225;p2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1 - KLC Fundamentals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8D5964-2DA9-64BA-0E4C-66EBDED2133E}"/>
              </a:ext>
            </a:extLst>
          </p:cNvPr>
          <p:cNvGrpSpPr/>
          <p:nvPr/>
        </p:nvGrpSpPr>
        <p:grpSpPr>
          <a:xfrm>
            <a:off x="462177" y="2439352"/>
            <a:ext cx="8229508" cy="707886"/>
            <a:chOff x="462177" y="2439352"/>
            <a:chExt cx="8229508" cy="7078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638A63-195A-3924-DAC9-FE8FECFE365A}"/>
                </a:ext>
              </a:extLst>
            </p:cNvPr>
            <p:cNvSpPr txBox="1"/>
            <p:nvPr/>
          </p:nvSpPr>
          <p:spPr>
            <a:xfrm>
              <a:off x="462177" y="2439352"/>
              <a:ext cx="232314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Extract | Collect Raw Data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EA8680-E5C2-379C-9A54-0D2E97A96E03}"/>
                </a:ext>
              </a:extLst>
            </p:cNvPr>
            <p:cNvSpPr txBox="1"/>
            <p:nvPr/>
          </p:nvSpPr>
          <p:spPr>
            <a:xfrm>
              <a:off x="3410186" y="2439352"/>
              <a:ext cx="232314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Prep Data</a:t>
              </a:r>
            </a:p>
            <a:p>
              <a:pPr algn="ctr"/>
              <a:r>
                <a:rPr lang="en-US" sz="2000"/>
                <a:t>for Analysis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C48561-86D0-A828-4067-69B71AC07BF0}"/>
                </a:ext>
              </a:extLst>
            </p:cNvPr>
            <p:cNvSpPr txBox="1"/>
            <p:nvPr/>
          </p:nvSpPr>
          <p:spPr>
            <a:xfrm>
              <a:off x="6368538" y="2439352"/>
              <a:ext cx="232314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Analyze</a:t>
              </a:r>
              <a:endParaRPr lang="en-US"/>
            </a:p>
            <a:p>
              <a:pPr algn="ctr"/>
              <a:r>
                <a:rPr lang="en-US" sz="2000"/>
                <a:t>Data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048140D-92B1-D436-7EFF-1C5CCA1AA0D0}"/>
                </a:ext>
              </a:extLst>
            </p:cNvPr>
            <p:cNvCxnSpPr/>
            <p:nvPr/>
          </p:nvCxnSpPr>
          <p:spPr>
            <a:xfrm flipV="1">
              <a:off x="2789993" y="2788987"/>
              <a:ext cx="62063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FAE8C21-812F-DE84-CC27-2AB4037F3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658" y="2778643"/>
              <a:ext cx="62063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E6497A-20B3-7954-C0C2-6DA35BE5DF83}"/>
              </a:ext>
            </a:extLst>
          </p:cNvPr>
          <p:cNvSpPr txBox="1"/>
          <p:nvPr/>
        </p:nvSpPr>
        <p:spPr>
          <a:xfrm>
            <a:off x="689493" y="1972053"/>
            <a:ext cx="18610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Never overwrite!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21FFA3-67FE-A8A6-133A-1AA8D65510A7}"/>
              </a:ext>
            </a:extLst>
          </p:cNvPr>
          <p:cNvGrpSpPr/>
          <p:nvPr/>
        </p:nvGrpSpPr>
        <p:grpSpPr>
          <a:xfrm>
            <a:off x="463183" y="3465610"/>
            <a:ext cx="8228739" cy="432417"/>
            <a:chOff x="463183" y="3465610"/>
            <a:chExt cx="8228739" cy="4324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EE3F02E-E527-6294-CA3A-41F449838A64}"/>
                </a:ext>
              </a:extLst>
            </p:cNvPr>
            <p:cNvCxnSpPr/>
            <p:nvPr/>
          </p:nvCxnSpPr>
          <p:spPr>
            <a:xfrm flipV="1">
              <a:off x="1257653" y="3895544"/>
              <a:ext cx="6620091" cy="2483"/>
            </a:xfrm>
            <a:prstGeom prst="straightConnector1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08A09C-B650-222C-2E52-A752E5A5AFFA}"/>
                </a:ext>
              </a:extLst>
            </p:cNvPr>
            <p:cNvSpPr txBox="1"/>
            <p:nvPr/>
          </p:nvSpPr>
          <p:spPr>
            <a:xfrm>
              <a:off x="463183" y="3465610"/>
              <a:ext cx="8228739" cy="3796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dirty="0"/>
                <a:t>Logging and testing via programs (version controlled)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478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2A5B9B-74AF-30A1-9DE5-EBA3BC150E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Session 1 - KLC Fundamentals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81405A-A7F4-AF20-0C15-E16DF66C0F81}"/>
              </a:ext>
            </a:extLst>
          </p:cNvPr>
          <p:cNvSpPr txBox="1"/>
          <p:nvPr/>
        </p:nvSpPr>
        <p:spPr>
          <a:xfrm>
            <a:off x="2376000" y="3006000"/>
            <a:ext cx="45810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KLC Demonstration</a:t>
            </a:r>
          </a:p>
        </p:txBody>
      </p:sp>
    </p:spTree>
    <p:extLst>
      <p:ext uri="{BB962C8B-B14F-4D97-AF65-F5344CB8AC3E}">
        <p14:creationId xmlns:p14="http://schemas.microsoft.com/office/powerpoint/2010/main" val="87383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457200" y="77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225" name="Google Shape;225;p2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1 - KLC Fundamentals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38A63-195A-3924-DAC9-FE8FECFE365A}"/>
              </a:ext>
            </a:extLst>
          </p:cNvPr>
          <p:cNvSpPr txBox="1"/>
          <p:nvPr/>
        </p:nvSpPr>
        <p:spPr>
          <a:xfrm>
            <a:off x="596648" y="1415307"/>
            <a:ext cx="77847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 Programs can automate manual processes, including documentation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6AAAD-6EED-0B15-C615-91CD376F9AC6}"/>
              </a:ext>
            </a:extLst>
          </p:cNvPr>
          <p:cNvSpPr txBox="1"/>
          <p:nvPr/>
        </p:nvSpPr>
        <p:spPr>
          <a:xfrm>
            <a:off x="596048" y="1918707"/>
            <a:ext cx="77847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2.   Abstraction and testing are important program elements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4D529-83A9-151C-51A0-E4434CA8D26F}"/>
              </a:ext>
            </a:extLst>
          </p:cNvPr>
          <p:cNvSpPr txBox="1"/>
          <p:nvPr/>
        </p:nvSpPr>
        <p:spPr>
          <a:xfrm>
            <a:off x="595448" y="2422107"/>
            <a:ext cx="77847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3.   Use version control and package managers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64725-2E21-E9A1-BAD9-5008A2852046}"/>
              </a:ext>
            </a:extLst>
          </p:cNvPr>
          <p:cNvSpPr txBox="1"/>
          <p:nvPr/>
        </p:nvSpPr>
        <p:spPr>
          <a:xfrm>
            <a:off x="595448" y="3430107"/>
            <a:ext cx="77847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5.   Never overwrite your original data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AACCF-6AE7-1268-9B66-2C4CE9692979}"/>
              </a:ext>
            </a:extLst>
          </p:cNvPr>
          <p:cNvSpPr txBox="1"/>
          <p:nvPr/>
        </p:nvSpPr>
        <p:spPr>
          <a:xfrm>
            <a:off x="594848" y="2925507"/>
            <a:ext cx="77847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4.   Use KLC instead of your 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9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2_Custom Design</vt:lpstr>
      <vt:lpstr>Session 1 – KLC Fundamentals Data Skills for Research  Kellogg Research Support</vt:lpstr>
      <vt:lpstr>4 Principles for Easier Replication</vt:lpstr>
      <vt:lpstr>4 Principles for Easier Replication</vt:lpstr>
      <vt:lpstr>4 Principles for Easier Replication</vt:lpstr>
      <vt:lpstr>4 Principles for Easier Replication</vt:lpstr>
      <vt:lpstr>All-Purpose Data Workflow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revision>93</cp:revision>
  <dcterms:modified xsi:type="dcterms:W3CDTF">2024-10-03T19:03:11Z</dcterms:modified>
</cp:coreProperties>
</file>