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374" r:id="rId3"/>
    <p:sldId id="375" r:id="rId4"/>
    <p:sldId id="366" r:id="rId5"/>
    <p:sldId id="367" r:id="rId6"/>
    <p:sldId id="369" r:id="rId7"/>
    <p:sldId id="377" r:id="rId8"/>
    <p:sldId id="370" r:id="rId9"/>
    <p:sldId id="376" r:id="rId10"/>
    <p:sldId id="371" r:id="rId11"/>
    <p:sldId id="378" r:id="rId12"/>
    <p:sldId id="379" r:id="rId13"/>
    <p:sldId id="372" r:id="rId14"/>
    <p:sldId id="373" r:id="rId15"/>
    <p:sldId id="380" r:id="rId16"/>
    <p:sldId id="261" r:id="rId17"/>
    <p:sldId id="262" r:id="rId18"/>
    <p:sldId id="263" r:id="rId19"/>
    <p:sldId id="264" r:id="rId20"/>
    <p:sldId id="266" r:id="rId21"/>
    <p:sldId id="267" r:id="rId22"/>
    <p:sldId id="268" r:id="rId23"/>
    <p:sldId id="270" r:id="rId24"/>
    <p:sldId id="271" r:id="rId25"/>
    <p:sldId id="272" r:id="rId26"/>
    <p:sldId id="381" r:id="rId27"/>
    <p:sldId id="383" r:id="rId28"/>
    <p:sldId id="276" r:id="rId29"/>
  </p:sldIdLst>
  <p:sldSz cx="9144000" cy="6858000" type="screen4x3"/>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WZnnB70PlahanboM0VoHIs3OE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51" autoAdjust="0"/>
  </p:normalViewPr>
  <p:slideViewPr>
    <p:cSldViewPr snapToGrid="0">
      <p:cViewPr varScale="1">
        <p:scale>
          <a:sx n="92" d="100"/>
          <a:sy n="92" d="100"/>
        </p:scale>
        <p:origin x="1182" y="78"/>
      </p:cViewPr>
      <p:guideLst>
        <p:guide orient="horz" pos="425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BF06115-9D7E-486A-8837-BB9DAE042609}"/>
    <pc:docChg chg="addSld delSld modSld">
      <pc:chgData name="" userId="" providerId="" clId="Web-{ABF06115-9D7E-486A-8837-BB9DAE042609}" dt="2019-06-19T17:29:32.102" v="1270" actId="20577"/>
      <pc:docMkLst>
        <pc:docMk/>
      </pc:docMkLst>
      <pc:sldChg chg="del">
        <pc:chgData name="" userId="" providerId="" clId="Web-{ABF06115-9D7E-486A-8837-BB9DAE042609}" dt="2019-06-19T17:10:41.352" v="651"/>
        <pc:sldMkLst>
          <pc:docMk/>
          <pc:sldMk cId="0" sldId="257"/>
        </pc:sldMkLst>
      </pc:sldChg>
      <pc:sldChg chg="del">
        <pc:chgData name="" userId="" providerId="" clId="Web-{ABF06115-9D7E-486A-8837-BB9DAE042609}" dt="2019-06-19T17:25:30.508" v="1209"/>
        <pc:sldMkLst>
          <pc:docMk/>
          <pc:sldMk cId="0" sldId="259"/>
        </pc:sldMkLst>
      </pc:sldChg>
      <pc:sldChg chg="addSp delSp modSp">
        <pc:chgData name="" userId="" providerId="" clId="Web-{ABF06115-9D7E-486A-8837-BB9DAE042609}" dt="2019-06-19T17:03:34.961" v="10" actId="1076"/>
        <pc:sldMkLst>
          <pc:docMk/>
          <pc:sldMk cId="2975719520" sldId="369"/>
        </pc:sldMkLst>
        <pc:spChg chg="del">
          <ac:chgData name="" userId="" providerId="" clId="Web-{ABF06115-9D7E-486A-8837-BB9DAE042609}" dt="2019-06-19T17:02:22.836" v="1"/>
          <ac:spMkLst>
            <pc:docMk/>
            <pc:sldMk cId="2975719520" sldId="369"/>
            <ac:spMk id="2" creationId="{5572D819-7906-4EFB-8075-37397332ACDD}"/>
          </ac:spMkLst>
        </pc:spChg>
        <pc:picChg chg="add mod">
          <ac:chgData name="" userId="" providerId="" clId="Web-{ABF06115-9D7E-486A-8837-BB9DAE042609}" dt="2019-06-19T17:03:34.961" v="10" actId="1076"/>
          <ac:picMkLst>
            <pc:docMk/>
            <pc:sldMk cId="2975719520" sldId="369"/>
            <ac:picMk id="3" creationId="{F9BCA478-6EE7-4663-B515-12072E10E5EF}"/>
          </ac:picMkLst>
        </pc:picChg>
      </pc:sldChg>
      <pc:sldChg chg="addSp delSp modSp">
        <pc:chgData name="" userId="" providerId="" clId="Web-{ABF06115-9D7E-486A-8837-BB9DAE042609}" dt="2019-06-19T17:16:54.524" v="954" actId="20577"/>
        <pc:sldMkLst>
          <pc:docMk/>
          <pc:sldMk cId="2272175363" sldId="371"/>
        </pc:sldMkLst>
        <pc:spChg chg="mod">
          <ac:chgData name="" userId="" providerId="" clId="Web-{ABF06115-9D7E-486A-8837-BB9DAE042609}" dt="2019-06-19T17:16:54.524" v="954" actId="20577"/>
          <ac:spMkLst>
            <pc:docMk/>
            <pc:sldMk cId="2272175363" sldId="371"/>
            <ac:spMk id="2" creationId="{5572D819-7906-4EFB-8075-37397332ACDD}"/>
          </ac:spMkLst>
        </pc:spChg>
        <pc:spChg chg="add mod">
          <ac:chgData name="" userId="" providerId="" clId="Web-{ABF06115-9D7E-486A-8837-BB9DAE042609}" dt="2019-06-19T17:16:26.742" v="892" actId="1076"/>
          <ac:spMkLst>
            <pc:docMk/>
            <pc:sldMk cId="2272175363" sldId="371"/>
            <ac:spMk id="3" creationId="{49498A12-0A7E-4B09-90CD-685260D2BD1F}"/>
          </ac:spMkLst>
        </pc:spChg>
        <pc:spChg chg="add del mod">
          <ac:chgData name="" userId="" providerId="" clId="Web-{ABF06115-9D7E-486A-8837-BB9DAE042609}" dt="2019-06-19T17:14:52.821" v="855"/>
          <ac:spMkLst>
            <pc:docMk/>
            <pc:sldMk cId="2272175363" sldId="371"/>
            <ac:spMk id="6" creationId="{3588110D-5502-4EF4-A3C2-8754F98664F4}"/>
          </ac:spMkLst>
        </pc:spChg>
        <pc:spChg chg="mod">
          <ac:chgData name="" userId="" providerId="" clId="Web-{ABF06115-9D7E-486A-8837-BB9DAE042609}" dt="2019-06-19T17:11:54.961" v="688" actId="20577"/>
          <ac:spMkLst>
            <pc:docMk/>
            <pc:sldMk cId="2272175363" sldId="371"/>
            <ac:spMk id="66" creationId="{00000000-0000-0000-0000-000000000000}"/>
          </ac:spMkLst>
        </pc:spChg>
      </pc:sldChg>
      <pc:sldChg chg="modSp add replId">
        <pc:chgData name="" userId="" providerId="" clId="Web-{ABF06115-9D7E-486A-8837-BB9DAE042609}" dt="2019-06-19T17:29:32.086" v="1269" actId="20577"/>
        <pc:sldMkLst>
          <pc:docMk/>
          <pc:sldMk cId="1014652152" sldId="377"/>
        </pc:sldMkLst>
        <pc:spChg chg="mod">
          <ac:chgData name="" userId="" providerId="" clId="Web-{ABF06115-9D7E-486A-8837-BB9DAE042609}" dt="2019-06-19T17:29:32.086" v="1269" actId="20577"/>
          <ac:spMkLst>
            <pc:docMk/>
            <pc:sldMk cId="1014652152" sldId="377"/>
            <ac:spMk id="2" creationId="{5572D819-7906-4EFB-8075-37397332ACDD}"/>
          </ac:spMkLst>
        </pc:spChg>
      </pc:sldChg>
      <pc:sldChg chg="addSp delSp modSp add replId">
        <pc:chgData name="" userId="" providerId="" clId="Web-{ABF06115-9D7E-486A-8837-BB9DAE042609}" dt="2019-06-19T17:26:17.305" v="1216" actId="1076"/>
        <pc:sldMkLst>
          <pc:docMk/>
          <pc:sldMk cId="860975042" sldId="378"/>
        </pc:sldMkLst>
        <pc:spChg chg="del mod">
          <ac:chgData name="" userId="" providerId="" clId="Web-{ABF06115-9D7E-486A-8837-BB9DAE042609}" dt="2019-06-19T17:25:51.446" v="1211"/>
          <ac:spMkLst>
            <pc:docMk/>
            <pc:sldMk cId="860975042" sldId="378"/>
            <ac:spMk id="2" creationId="{5572D819-7906-4EFB-8075-37397332ACDD}"/>
          </ac:spMkLst>
        </pc:spChg>
        <pc:picChg chg="add mod">
          <ac:chgData name="" userId="" providerId="" clId="Web-{ABF06115-9D7E-486A-8837-BB9DAE042609}" dt="2019-06-19T17:26:17.305" v="1216" actId="1076"/>
          <ac:picMkLst>
            <pc:docMk/>
            <pc:sldMk cId="860975042" sldId="378"/>
            <ac:picMk id="3" creationId="{5D4D3834-2E11-4577-9B0C-312486A71C91}"/>
          </ac:picMkLst>
        </pc:picChg>
      </pc:sldChg>
      <pc:sldChg chg="modSp add replId">
        <pc:chgData name="" userId="" providerId="" clId="Web-{ABF06115-9D7E-486A-8837-BB9DAE042609}" dt="2019-06-19T17:27:04.899" v="1234" actId="20577"/>
        <pc:sldMkLst>
          <pc:docMk/>
          <pc:sldMk cId="2823594412" sldId="379"/>
        </pc:sldMkLst>
        <pc:spChg chg="mod">
          <ac:chgData name="" userId="" providerId="" clId="Web-{ABF06115-9D7E-486A-8837-BB9DAE042609}" dt="2019-06-19T17:27:04.899" v="1234" actId="20577"/>
          <ac:spMkLst>
            <pc:docMk/>
            <pc:sldMk cId="2823594412" sldId="379"/>
            <ac:spMk id="2" creationId="{5572D819-7906-4EFB-8075-37397332AC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80130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653373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605431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4247958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4f42df4b_0_2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g524f42df4b_0_2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a:t>
            </a:r>
            <a:endParaRPr/>
          </a:p>
        </p:txBody>
      </p:sp>
      <p:sp>
        <p:nvSpPr>
          <p:cNvPr id="72" name="Google Shape;72;g524f42df4b_0_2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4f42df4b_0_2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g524f42df4b_0_2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a:t>
            </a:r>
            <a:endParaRPr/>
          </a:p>
        </p:txBody>
      </p:sp>
      <p:sp>
        <p:nvSpPr>
          <p:cNvPr id="72" name="Google Shape;72;g524f42df4b_0_2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008497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24f42df4b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g524f42df4b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 Return to this theme of collaboration. Coordinating the actions of people is an inherently complicated problem. This is true in many lines of work, and it’s also true outside of work. If collaboration were easy, schools like Kellogg would not exist, and most of you would not have dissertation topics. Thankfully, many of the same principles about managing teams can help you think about managing code or data.</a:t>
            </a:r>
            <a:endParaRPr/>
          </a:p>
        </p:txBody>
      </p:sp>
      <p:sp>
        <p:nvSpPr>
          <p:cNvPr id="92" name="Google Shape;92;g524f42df4b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 Thankfully, this building is full of people with ideas for why some collaborations work, others fail. We can use that knowledge to apply to our problem of research collaboration.</a:t>
            </a: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24c740e24_0_8: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524c740e24_0_8: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a:t>
            </a:r>
            <a:endParaRPr/>
          </a:p>
        </p:txBody>
      </p:sp>
      <p:sp>
        <p:nvSpPr>
          <p:cNvPr id="111" name="Google Shape;111;g524c740e24_0_8: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4f42df4b_0_57: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524f42df4b_0_57: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 Conventions reduce cognitive load. </a:t>
            </a:r>
            <a:endParaRPr/>
          </a:p>
        </p:txBody>
      </p:sp>
      <p:sp>
        <p:nvSpPr>
          <p:cNvPr id="123" name="Google Shape;123;g524f42df4b_0_57: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2374818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1e2de3ead_0_17: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51e2de3ead_0_17: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	</a:t>
            </a:r>
            <a:endParaRPr dirty="0"/>
          </a:p>
          <a:p>
            <a:pPr marL="0" lvl="0" indent="0" algn="l" rtl="0">
              <a:lnSpc>
                <a:spcPct val="100000"/>
              </a:lnSpc>
              <a:spcBef>
                <a:spcPts val="0"/>
              </a:spcBef>
              <a:spcAft>
                <a:spcPts val="0"/>
              </a:spcAft>
              <a:buSzPts val="1400"/>
              <a:buNone/>
            </a:pPr>
            <a:endParaRPr dirty="0"/>
          </a:p>
        </p:txBody>
      </p:sp>
      <p:sp>
        <p:nvSpPr>
          <p:cNvPr id="145" name="Google Shape;145;g51e2de3ead_0_17: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1e69dea5c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51e69dea5c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55" name="Google Shape;155;g51e69dea5c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24c740e24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524c740e24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(John)</a:t>
            </a:r>
            <a:endParaRPr/>
          </a:p>
          <a:p>
            <a:pPr marL="0" lvl="0" indent="0" algn="l" rtl="0">
              <a:lnSpc>
                <a:spcPct val="100000"/>
              </a:lnSpc>
              <a:spcBef>
                <a:spcPts val="0"/>
              </a:spcBef>
              <a:spcAft>
                <a:spcPts val="0"/>
              </a:spcAft>
              <a:buSzPts val="1400"/>
              <a:buNone/>
            </a:pPr>
            <a:endParaRPr/>
          </a:p>
        </p:txBody>
      </p:sp>
      <p:sp>
        <p:nvSpPr>
          <p:cNvPr id="164" name="Google Shape;164;g524c740e24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1e69dea5c_0_13: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51e69dea5c_0_13: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SHOW ME HOW</a:t>
            </a:r>
            <a:endParaRPr/>
          </a:p>
        </p:txBody>
      </p:sp>
      <p:sp>
        <p:nvSpPr>
          <p:cNvPr id="184" name="Google Shape;184;g51e69dea5c_0_13: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1e69dea5c_7_8: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51e69dea5c_7_8: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SHOW ME HOW</a:t>
            </a:r>
            <a:endParaRPr/>
          </a:p>
        </p:txBody>
      </p:sp>
      <p:sp>
        <p:nvSpPr>
          <p:cNvPr id="193" name="Google Shape;193;g51e69dea5c_7_8: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1e2de3ead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51e2de3ead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richard</a:t>
            </a:r>
            <a:endParaRPr/>
          </a:p>
        </p:txBody>
      </p:sp>
      <p:sp>
        <p:nvSpPr>
          <p:cNvPr id="204" name="Google Shape;204;g51e2de3ead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1e2de3ead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51e2de3ead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richard</a:t>
            </a:r>
            <a:endParaRPr/>
          </a:p>
        </p:txBody>
      </p:sp>
      <p:sp>
        <p:nvSpPr>
          <p:cNvPr id="204" name="Google Shape;204;g51e2de3ead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745653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1e2de3ead_0_34: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51e2de3ead_0_34: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richard</a:t>
            </a:r>
            <a:endParaRPr/>
          </a:p>
        </p:txBody>
      </p:sp>
      <p:sp>
        <p:nvSpPr>
          <p:cNvPr id="204" name="Google Shape;204;g51e2de3ead_0_34: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1497988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1d0359061_0_16: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51d0359061_0_16: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Ambreen</a:t>
            </a:r>
            <a:endParaRPr/>
          </a:p>
        </p:txBody>
      </p:sp>
      <p:sp>
        <p:nvSpPr>
          <p:cNvPr id="248" name="Google Shape;248;g51d0359061_0_16: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320626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you might hear some colleagues tell you about KAP02 or share data with you there.</a:t>
            </a:r>
          </a:p>
          <a:p>
            <a:r>
              <a:rPr lang="en-US" dirty="0"/>
              <a:t>That is now our oldest system and less powerful than KLC.</a:t>
            </a:r>
          </a:p>
          <a:p>
            <a:r>
              <a:rPr lang="en-US" dirty="0"/>
              <a:t>Probably not a wise place to be your primary work platform.</a:t>
            </a:r>
          </a:p>
          <a:p>
            <a:r>
              <a:rPr lang="en-US" dirty="0"/>
              <a:t>Good for special</a:t>
            </a:r>
            <a:r>
              <a:rPr lang="en-US" baseline="0" dirty="0"/>
              <a:t> uses, such as when you need Windows software or when you need to use the secure storage volume.</a:t>
            </a:r>
            <a:endParaRPr lang="en-US" dirty="0"/>
          </a:p>
        </p:txBody>
      </p:sp>
      <p:sp>
        <p:nvSpPr>
          <p:cNvPr id="4" name="Slide Number Placeholder 3"/>
          <p:cNvSpPr>
            <a:spLocks noGrp="1"/>
          </p:cNvSpPr>
          <p:nvPr>
            <p:ph type="sldNum" sz="quarter" idx="10"/>
          </p:nvPr>
        </p:nvSpPr>
        <p:spPr/>
        <p:txBody>
          <a:bodyPr/>
          <a:lstStyle/>
          <a:p>
            <a:fld id="{0B12512D-C01A-2C43-9C14-21676EB11D17}" type="slidenum">
              <a:rPr lang="en-US" smtClean="0"/>
              <a:t>4</a:t>
            </a:fld>
            <a:endParaRPr lang="en-US"/>
          </a:p>
        </p:txBody>
      </p:sp>
    </p:spTree>
    <p:extLst>
      <p:ext uri="{BB962C8B-B14F-4D97-AF65-F5344CB8AC3E}">
        <p14:creationId xmlns:p14="http://schemas.microsoft.com/office/powerpoint/2010/main" val="111223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you might hear some colleagues tell you about KAP02 or share data with you there.</a:t>
            </a:r>
          </a:p>
          <a:p>
            <a:r>
              <a:rPr lang="en-US" dirty="0"/>
              <a:t>That is now our oldest system and less powerful than KLC.</a:t>
            </a:r>
          </a:p>
          <a:p>
            <a:r>
              <a:rPr lang="en-US" dirty="0"/>
              <a:t>Probably not a wise place to be your primary work platform.</a:t>
            </a:r>
          </a:p>
          <a:p>
            <a:r>
              <a:rPr lang="en-US" dirty="0"/>
              <a:t>Good for special</a:t>
            </a:r>
            <a:r>
              <a:rPr lang="en-US" baseline="0" dirty="0"/>
              <a:t> uses, such as when you need Windows software or when you need to use the secure storage volume.</a:t>
            </a:r>
            <a:endParaRPr lang="en-US" dirty="0"/>
          </a:p>
        </p:txBody>
      </p:sp>
      <p:sp>
        <p:nvSpPr>
          <p:cNvPr id="4" name="Slide Number Placeholder 3"/>
          <p:cNvSpPr>
            <a:spLocks noGrp="1"/>
          </p:cNvSpPr>
          <p:nvPr>
            <p:ph type="sldNum" sz="quarter" idx="10"/>
          </p:nvPr>
        </p:nvSpPr>
        <p:spPr/>
        <p:txBody>
          <a:bodyPr/>
          <a:lstStyle/>
          <a:p>
            <a:fld id="{0B12512D-C01A-2C43-9C14-21676EB11D17}" type="slidenum">
              <a:rPr lang="en-US" smtClean="0"/>
              <a:t>5</a:t>
            </a:fld>
            <a:endParaRPr lang="en-US"/>
          </a:p>
        </p:txBody>
      </p:sp>
    </p:spTree>
    <p:extLst>
      <p:ext uri="{BB962C8B-B14F-4D97-AF65-F5344CB8AC3E}">
        <p14:creationId xmlns:p14="http://schemas.microsoft.com/office/powerpoint/2010/main" val="297064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277092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48349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p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590803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12512D-C01A-2C43-9C14-21676EB11D17}" type="slidenum">
              <a:rPr lang="en-US" smtClean="0"/>
              <a:t>9</a:t>
            </a:fld>
            <a:endParaRPr lang="en-US"/>
          </a:p>
        </p:txBody>
      </p:sp>
    </p:spTree>
    <p:extLst>
      <p:ext uri="{BB962C8B-B14F-4D97-AF65-F5344CB8AC3E}">
        <p14:creationId xmlns:p14="http://schemas.microsoft.com/office/powerpoint/2010/main" val="3015584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9"/>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9"/>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9"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9"/>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0"/>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11"/>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1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12"/>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1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8"/>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hanacademy.org/computing/computer-programming/sq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virtualenv.pypa.io/" TargetMode="External"/><Relationship Id="rId7" Type="http://schemas.openxmlformats.org/officeDocument/2006/relationships/hyperlink" Target="https://www.docker.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kb.northwestern.edu/using-singularity-on-quest" TargetMode="External"/><Relationship Id="rId5" Type="http://schemas.openxmlformats.org/officeDocument/2006/relationships/hyperlink" Target="https://www.sylabs.io/" TargetMode="External"/><Relationship Id="rId4" Type="http://schemas.openxmlformats.org/officeDocument/2006/relationships/hyperlink" Target="https://rstudio.github.io/packra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D146F"/>
              </a:buClr>
              <a:buSzPts val="4500"/>
              <a:buFont typeface="Arial"/>
              <a:buNone/>
            </a:pPr>
            <a:r>
              <a:rPr lang="en-US" dirty="0"/>
              <a:t>Research Computing Orientation</a:t>
            </a:r>
            <a:br>
              <a:rPr lang="en-US" dirty="0"/>
            </a:br>
            <a:r>
              <a:rPr lang="en-US" sz="2400" dirty="0"/>
              <a:t>Introduction for Research Fellows</a:t>
            </a:r>
            <a:endParaRPr dirty="0"/>
          </a:p>
        </p:txBody>
      </p:sp>
      <p:sp>
        <p:nvSpPr>
          <p:cNvPr id="50" name="Google Shape;50;p1"/>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a:p>
            <a:pPr marL="0" lvl="0" indent="0" algn="l" rtl="0">
              <a:lnSpc>
                <a:spcPct val="100000"/>
              </a:lnSpc>
              <a:spcBef>
                <a:spcPts val="400"/>
              </a:spcBef>
              <a:spcAft>
                <a:spcPts val="0"/>
              </a:spcAft>
              <a:buClr>
                <a:schemeClr val="dk1"/>
              </a:buClr>
              <a:buSzPts val="2000"/>
              <a:buNone/>
            </a:pPr>
            <a:r>
              <a:rPr lang="en-US"/>
              <a:t>June 20, 2019</a:t>
            </a:r>
            <a:endParaRPr/>
          </a:p>
        </p:txBody>
      </p:sp>
      <p:sp>
        <p:nvSpPr>
          <p:cNvPr id="51" name="Google Shape;51;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495000" y="0"/>
            <a:ext cx="8229600" cy="1143000"/>
          </a:xfrm>
          <a:prstGeom prst="rect">
            <a:avLst/>
          </a:prstGeom>
          <a:noFill/>
          <a:ln>
            <a:noFill/>
          </a:ln>
        </p:spPr>
        <p:txBody>
          <a:bodyPr spcFirstLastPara="1" wrap="square" lIns="91425" tIns="45700" rIns="91425" bIns="45700" anchor="ctr" anchorCtr="0">
            <a:noAutofit/>
          </a:bodyPr>
          <a:lstStyle/>
          <a:p>
            <a:pPr>
              <a:buSzPts val="3200"/>
            </a:pPr>
            <a:r>
              <a:rPr lang="en-US" dirty="0"/>
              <a:t>During the Break.....</a:t>
            </a:r>
            <a:endParaRPr dirty="0"/>
          </a:p>
        </p:txBody>
      </p:sp>
      <p:sp>
        <p:nvSpPr>
          <p:cNvPr id="67" name="Google Shape;67;p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Research Fellows Orientation</a:t>
            </a:r>
            <a:endParaRPr/>
          </a:p>
        </p:txBody>
      </p:sp>
      <p:sp>
        <p:nvSpPr>
          <p:cNvPr id="68" name="Google Shape;68;p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
        <p:nvSpPr>
          <p:cNvPr id="2" name="TextBox 1">
            <a:extLst>
              <a:ext uri="{FF2B5EF4-FFF2-40B4-BE49-F238E27FC236}">
                <a16:creationId xmlns:a16="http://schemas.microsoft.com/office/drawing/2014/main" id="{5572D819-7906-4EFB-8075-37397332ACDD}"/>
              </a:ext>
            </a:extLst>
          </p:cNvPr>
          <p:cNvSpPr txBox="1"/>
          <p:nvPr/>
        </p:nvSpPr>
        <p:spPr>
          <a:xfrm>
            <a:off x="594804" y="1242874"/>
            <a:ext cx="7812349" cy="3785652"/>
          </a:xfrm>
          <a:prstGeom prst="rect">
            <a:avLst/>
          </a:prstGeom>
          <a:noFill/>
        </p:spPr>
        <p:txBody>
          <a:bodyPr wrap="square" rtlCol="0" anchor="t">
            <a:spAutoFit/>
          </a:bodyPr>
          <a:lstStyle/>
          <a:p>
            <a:r>
              <a:rPr lang="en-US" sz="2000" dirty="0"/>
              <a:t>Please install a </a:t>
            </a:r>
            <a:r>
              <a:rPr lang="en-US" sz="2000" dirty="0" err="1"/>
              <a:t>FreeTDS</a:t>
            </a:r>
            <a:r>
              <a:rPr lang="en-US" sz="2000" dirty="0"/>
              <a:t> Driver.  </a:t>
            </a:r>
            <a:endParaRPr lang="en-US"/>
          </a:p>
          <a:p>
            <a:endParaRPr lang="en-US" sz="2000" dirty="0"/>
          </a:p>
          <a:p>
            <a:r>
              <a:rPr lang="en-US" sz="2000" dirty="0"/>
              <a:t>To do so, open a Terminal Window on KLC and type:</a:t>
            </a:r>
            <a:endParaRPr lang="en-US"/>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a:t>
            </a:r>
          </a:p>
          <a:p>
            <a:r>
              <a:rPr lang="en-US" sz="2000" dirty="0"/>
              <a:t>                                                Thanks!</a:t>
            </a:r>
            <a:endParaRPr lang="en-US" dirty="0"/>
          </a:p>
        </p:txBody>
      </p:sp>
      <p:sp>
        <p:nvSpPr>
          <p:cNvPr id="3" name="TextBox 2">
            <a:extLst>
              <a:ext uri="{FF2B5EF4-FFF2-40B4-BE49-F238E27FC236}">
                <a16:creationId xmlns:a16="http://schemas.microsoft.com/office/drawing/2014/main" id="{49498A12-0A7E-4B09-90CD-685260D2BD1F}"/>
              </a:ext>
            </a:extLst>
          </p:cNvPr>
          <p:cNvSpPr txBox="1"/>
          <p:nvPr/>
        </p:nvSpPr>
        <p:spPr>
          <a:xfrm>
            <a:off x="826958" y="2925581"/>
            <a:ext cx="7327691" cy="58477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7030A0"/>
                </a:solidFill>
                <a:latin typeface="Courier New"/>
              </a:rPr>
              <a:t>. /</a:t>
            </a:r>
            <a:r>
              <a:rPr lang="en-US" sz="3200" b="1" dirty="0" err="1">
                <a:solidFill>
                  <a:srgbClr val="7030A0"/>
                </a:solidFill>
                <a:latin typeface="Courier New"/>
              </a:rPr>
              <a:t>kellogg</a:t>
            </a:r>
            <a:r>
              <a:rPr lang="en-US" sz="3200" b="1" dirty="0">
                <a:solidFill>
                  <a:srgbClr val="7030A0"/>
                </a:solidFill>
                <a:latin typeface="Courier New"/>
              </a:rPr>
              <a:t>/bin/</a:t>
            </a:r>
            <a:r>
              <a:rPr lang="en-US" sz="3200" b="1" dirty="0" err="1">
                <a:solidFill>
                  <a:srgbClr val="7030A0"/>
                </a:solidFill>
                <a:latin typeface="Courier New"/>
              </a:rPr>
              <a:t>freetds_config</a:t>
            </a:r>
            <a:endParaRPr lang="en-US" sz="3200" dirty="0" err="1">
              <a:latin typeface="Courier New"/>
            </a:endParaRPr>
          </a:p>
        </p:txBody>
      </p:sp>
    </p:spTree>
    <p:extLst>
      <p:ext uri="{BB962C8B-B14F-4D97-AF65-F5344CB8AC3E}">
        <p14:creationId xmlns:p14="http://schemas.microsoft.com/office/powerpoint/2010/main" val="227217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4950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Part III – KDC</a:t>
            </a:r>
            <a:endParaRPr dirty="0"/>
          </a:p>
        </p:txBody>
      </p:sp>
      <p:sp>
        <p:nvSpPr>
          <p:cNvPr id="67" name="Google Shape;67;p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Research Fellows Orientation</a:t>
            </a:r>
            <a:endParaRPr/>
          </a:p>
        </p:txBody>
      </p:sp>
      <p:sp>
        <p:nvSpPr>
          <p:cNvPr id="68" name="Google Shape;68;p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pic>
        <p:nvPicPr>
          <p:cNvPr id="3" name="Picture 3">
            <a:extLst>
              <a:ext uri="{FF2B5EF4-FFF2-40B4-BE49-F238E27FC236}">
                <a16:creationId xmlns:a16="http://schemas.microsoft.com/office/drawing/2014/main" id="{5D4D3834-2E11-4577-9B0C-312486A71C91}"/>
              </a:ext>
            </a:extLst>
          </p:cNvPr>
          <p:cNvPicPr>
            <a:picLocks noChangeAspect="1"/>
          </p:cNvPicPr>
          <p:nvPr/>
        </p:nvPicPr>
        <p:blipFill>
          <a:blip r:embed="rId3"/>
          <a:stretch>
            <a:fillRect/>
          </a:stretch>
        </p:blipFill>
        <p:spPr>
          <a:xfrm>
            <a:off x="2013679" y="933139"/>
            <a:ext cx="5066674" cy="5054182"/>
          </a:xfrm>
          <a:prstGeom prst="rect">
            <a:avLst/>
          </a:prstGeom>
        </p:spPr>
      </p:pic>
    </p:spTree>
    <p:extLst>
      <p:ext uri="{BB962C8B-B14F-4D97-AF65-F5344CB8AC3E}">
        <p14:creationId xmlns:p14="http://schemas.microsoft.com/office/powerpoint/2010/main" val="86097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4950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Part III – KDC</a:t>
            </a:r>
            <a:endParaRPr dirty="0"/>
          </a:p>
        </p:txBody>
      </p:sp>
      <p:sp>
        <p:nvSpPr>
          <p:cNvPr id="67" name="Google Shape;67;p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Research Fellows Orientation</a:t>
            </a:r>
            <a:endParaRPr/>
          </a:p>
        </p:txBody>
      </p:sp>
      <p:sp>
        <p:nvSpPr>
          <p:cNvPr id="68" name="Google Shape;68;p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2" name="TextBox 1">
            <a:extLst>
              <a:ext uri="{FF2B5EF4-FFF2-40B4-BE49-F238E27FC236}">
                <a16:creationId xmlns:a16="http://schemas.microsoft.com/office/drawing/2014/main" id="{5572D819-7906-4EFB-8075-37397332ACDD}"/>
              </a:ext>
            </a:extLst>
          </p:cNvPr>
          <p:cNvSpPr txBox="1"/>
          <p:nvPr/>
        </p:nvSpPr>
        <p:spPr>
          <a:xfrm>
            <a:off x="594804" y="1242874"/>
            <a:ext cx="7812349" cy="4093428"/>
          </a:xfrm>
          <a:prstGeom prst="rect">
            <a:avLst/>
          </a:prstGeom>
          <a:noFill/>
        </p:spPr>
        <p:txBody>
          <a:bodyPr wrap="square" rtlCol="0" anchor="t">
            <a:spAutoFit/>
          </a:bodyPr>
          <a:lstStyle/>
          <a:p>
            <a:r>
              <a:rPr lang="en-US" sz="2000" b="1" dirty="0"/>
              <a:t>Goals</a:t>
            </a:r>
          </a:p>
          <a:p>
            <a:endParaRPr lang="en-US" sz="2000" dirty="0"/>
          </a:p>
          <a:p>
            <a:pPr marL="457200" indent="-457200">
              <a:buAutoNum type="arabicPeriod"/>
            </a:pPr>
            <a:r>
              <a:rPr lang="en-US" sz="2000" dirty="0"/>
              <a:t>Find information about databases on KDC</a:t>
            </a:r>
          </a:p>
          <a:p>
            <a:pPr marL="457200" indent="-457200">
              <a:buAutoNum type="arabicPeriod"/>
            </a:pPr>
            <a:r>
              <a:rPr lang="en-US" sz="2000" dirty="0"/>
              <a:t>Query KDC databases from KLC (R, python)</a:t>
            </a:r>
          </a:p>
          <a:p>
            <a:pPr marL="457200" indent="-457200">
              <a:buAutoNum type="arabicPeriod"/>
            </a:pPr>
            <a:r>
              <a:rPr lang="en-US" sz="2000" dirty="0"/>
              <a:t>Integrate query results with downstream KLC work</a:t>
            </a:r>
          </a:p>
          <a:p>
            <a:pPr marL="457200" indent="-457200">
              <a:buAutoNum type="arabicPeriod"/>
            </a:pPr>
            <a:endParaRPr lang="en-US" sz="2000" dirty="0"/>
          </a:p>
          <a:p>
            <a:pPr marL="457200" indent="-457200">
              <a:buAutoNum type="arabicPeriod"/>
            </a:pPr>
            <a:endParaRPr lang="en-US" sz="2000" dirty="0"/>
          </a:p>
          <a:p>
            <a:r>
              <a:rPr lang="en-US" sz="2000" dirty="0"/>
              <a:t>If you need a SQL Primer:</a:t>
            </a:r>
          </a:p>
          <a:p>
            <a:endParaRPr lang="en-US" sz="2000" dirty="0"/>
          </a:p>
          <a:p>
            <a:pPr marL="742950" lvl="1" indent="-285750">
              <a:buFont typeface="Arial,Sans-Serif"/>
              <a:buChar char="•"/>
            </a:pPr>
            <a:r>
              <a:rPr lang="en-US" sz="2000" dirty="0"/>
              <a:t>SQL Review File on our </a:t>
            </a:r>
            <a:r>
              <a:rPr lang="en-US" sz="2000" dirty="0" err="1"/>
              <a:t>github</a:t>
            </a:r>
            <a:r>
              <a:rPr lang="en-US" sz="2000" dirty="0"/>
              <a:t>: </a:t>
            </a:r>
            <a:r>
              <a:rPr lang="en-US" sz="2000" b="1" dirty="0" err="1"/>
              <a:t>taxi.sql</a:t>
            </a:r>
            <a:endParaRPr lang="en-US" sz="2000" dirty="0" err="1"/>
          </a:p>
          <a:p>
            <a:pPr marL="742950" lvl="1" indent="-285750">
              <a:buFont typeface="Arial,Sans-Serif"/>
              <a:buChar char="•"/>
            </a:pPr>
            <a:r>
              <a:rPr lang="en-US" sz="2000" dirty="0"/>
              <a:t>Khan Academy: </a:t>
            </a:r>
            <a:r>
              <a:rPr lang="en-US" sz="2000" dirty="0">
                <a:hlinkClick r:id="rId3"/>
              </a:rPr>
              <a:t>https://www.khanacademy.org/computing/computer-programming/sql</a:t>
            </a:r>
            <a:r>
              <a:rPr lang="en-US" sz="2000" dirty="0"/>
              <a:t> </a:t>
            </a:r>
            <a:endParaRPr lang="en-US"/>
          </a:p>
        </p:txBody>
      </p:sp>
    </p:spTree>
    <p:extLst>
      <p:ext uri="{BB962C8B-B14F-4D97-AF65-F5344CB8AC3E}">
        <p14:creationId xmlns:p14="http://schemas.microsoft.com/office/powerpoint/2010/main" val="282359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4950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Part IV – Reproducibility Matters</a:t>
            </a:r>
            <a:endParaRPr dirty="0"/>
          </a:p>
        </p:txBody>
      </p:sp>
      <p:sp>
        <p:nvSpPr>
          <p:cNvPr id="67" name="Google Shape;67;p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Research Fellows Orientation</a:t>
            </a:r>
            <a:endParaRPr/>
          </a:p>
        </p:txBody>
      </p:sp>
      <p:sp>
        <p:nvSpPr>
          <p:cNvPr id="68" name="Google Shape;68;p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Tree>
    <p:extLst>
      <p:ext uri="{BB962C8B-B14F-4D97-AF65-F5344CB8AC3E}">
        <p14:creationId xmlns:p14="http://schemas.microsoft.com/office/powerpoint/2010/main" val="239651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Reproducibility Matters to...</a:t>
            </a:r>
            <a:endParaRPr dirty="0"/>
          </a:p>
        </p:txBody>
      </p:sp>
      <p:sp>
        <p:nvSpPr>
          <p:cNvPr id="75" name="Google Shape;75;p11"/>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76" name="Google Shape;76;p11"/>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77" name="Google Shape;77;p11"/>
          <p:cNvSpPr txBox="1"/>
          <p:nvPr/>
        </p:nvSpPr>
        <p:spPr>
          <a:xfrm>
            <a:off x="457200" y="1683475"/>
            <a:ext cx="2748900" cy="443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journals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referees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readers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your co-authors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your RAs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your ORI</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all scientists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Reproducibility Matters to...</a:t>
            </a:r>
            <a:endParaRPr dirty="0"/>
          </a:p>
        </p:txBody>
      </p:sp>
      <p:sp>
        <p:nvSpPr>
          <p:cNvPr id="75" name="Google Shape;75;p11"/>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76" name="Google Shape;76;p11"/>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77" name="Google Shape;77;p11"/>
          <p:cNvSpPr txBox="1"/>
          <p:nvPr/>
        </p:nvSpPr>
        <p:spPr>
          <a:xfrm>
            <a:off x="457200" y="1683475"/>
            <a:ext cx="2748900" cy="443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journals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referees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readers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your co-authors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your RAs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your ORI</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all scientists</a:t>
            </a: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 and </a:t>
            </a:r>
            <a:r>
              <a:rPr lang="en-US" sz="1800" b="1" dirty="0">
                <a:solidFill>
                  <a:schemeClr val="dk1"/>
                </a:solidFill>
              </a:rPr>
              <a:t>your future self!</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78" name="Google Shape;78;p11"/>
          <p:cNvPicPr preferRelativeResize="0"/>
          <p:nvPr/>
        </p:nvPicPr>
        <p:blipFill>
          <a:blip r:embed="rId3">
            <a:alphaModFix/>
          </a:blip>
          <a:stretch>
            <a:fillRect/>
          </a:stretch>
        </p:blipFill>
        <p:spPr>
          <a:xfrm>
            <a:off x="4000500" y="1683475"/>
            <a:ext cx="4686300" cy="2952750"/>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9984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Reproducible Research Challenges</a:t>
            </a:r>
            <a:endParaRPr/>
          </a:p>
        </p:txBody>
      </p:sp>
      <p:sp>
        <p:nvSpPr>
          <p:cNvPr id="95" name="Google Shape;95;p13"/>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96" name="Google Shape;96;p13"/>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97" name="Google Shape;97;p13"/>
          <p:cNvSpPr txBox="1"/>
          <p:nvPr/>
        </p:nvSpPr>
        <p:spPr>
          <a:xfrm>
            <a:off x="457200" y="1220752"/>
            <a:ext cx="8305200" cy="528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dirty="0" smtClean="0">
                <a:solidFill>
                  <a:schemeClr val="dk1"/>
                </a:solidFill>
              </a:rPr>
              <a:t>Collaboration is messy.</a:t>
            </a:r>
            <a:endParaRPr sz="1800" dirty="0" smtClean="0">
              <a:solidFill>
                <a:schemeClr val="dk1"/>
              </a:solidFill>
            </a:endParaRPr>
          </a:p>
          <a:p>
            <a:pPr marL="0" marR="0" lvl="0" indent="0" algn="l" rtl="0">
              <a:lnSpc>
                <a:spcPct val="100000"/>
              </a:lnSpc>
              <a:spcBef>
                <a:spcPts val="0"/>
              </a:spcBef>
              <a:spcAft>
                <a:spcPts val="0"/>
              </a:spcAft>
              <a:buNone/>
            </a:pPr>
            <a:endParaRPr sz="1800" dirty="0" smtClean="0">
              <a:solidFill>
                <a:schemeClr val="dk1"/>
              </a:solidFill>
            </a:endParaRPr>
          </a:p>
          <a:p>
            <a:pPr marL="0" marR="0" lvl="0" indent="0" algn="l" rtl="0">
              <a:lnSpc>
                <a:spcPct val="100000"/>
              </a:lnSpc>
              <a:spcBef>
                <a:spcPts val="0"/>
              </a:spcBef>
              <a:spcAft>
                <a:spcPts val="0"/>
              </a:spcAft>
              <a:buNone/>
            </a:pPr>
            <a:r>
              <a:rPr lang="en-US" sz="1800" dirty="0" smtClean="0">
                <a:solidFill>
                  <a:schemeClr val="dk1"/>
                </a:solidFill>
              </a:rPr>
              <a:t>Did your colleague…</a:t>
            </a:r>
            <a:endParaRPr sz="1800" dirty="0" smtClean="0">
              <a:solidFill>
                <a:schemeClr val="dk1"/>
              </a:solidFill>
            </a:endParaRPr>
          </a:p>
          <a:p>
            <a:pPr marL="0" marR="0" lvl="0" indent="0" algn="l" rtl="0">
              <a:lnSpc>
                <a:spcPct val="100000"/>
              </a:lnSpc>
              <a:spcBef>
                <a:spcPts val="0"/>
              </a:spcBef>
              <a:spcAft>
                <a:spcPts val="0"/>
              </a:spcAft>
              <a:buNone/>
            </a:pPr>
            <a:endParaRPr sz="600" dirty="0" smtClean="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smtClean="0">
                <a:solidFill>
                  <a:schemeClr val="dk1"/>
                </a:solidFill>
              </a:rPr>
              <a:t>...change the model specification from what your paper says?</a:t>
            </a:r>
          </a:p>
          <a:p>
            <a:pPr marL="571500" marR="0" lvl="0" algn="l" rtl="0">
              <a:lnSpc>
                <a:spcPct val="100000"/>
              </a:lnSpc>
              <a:spcBef>
                <a:spcPts val="0"/>
              </a:spcBef>
              <a:spcAft>
                <a:spcPts val="0"/>
              </a:spcAft>
              <a:buClr>
                <a:schemeClr val="dk1"/>
              </a:buClr>
              <a:buSzPts val="1800"/>
            </a:pPr>
            <a:endParaRPr lang="en-US" sz="800" dirty="0" smtClean="0">
              <a:solidFill>
                <a:schemeClr val="dk1"/>
              </a:solidFill>
            </a:endParaRPr>
          </a:p>
          <a:p>
            <a:pPr marL="914400" indent="-342900">
              <a:buClr>
                <a:schemeClr val="dk1"/>
              </a:buClr>
              <a:buSzPts val="1800"/>
              <a:buFont typeface="Arial"/>
              <a:buChar char="●"/>
            </a:pPr>
            <a:r>
              <a:rPr lang="en-US" sz="1800" dirty="0" smtClean="0">
                <a:solidFill>
                  <a:schemeClr val="dk1"/>
                </a:solidFill>
              </a:rPr>
              <a:t>...</a:t>
            </a:r>
            <a:r>
              <a:rPr lang="en-US" sz="1800" dirty="0">
                <a:solidFill>
                  <a:schemeClr val="dk1"/>
                </a:solidFill>
              </a:rPr>
              <a:t>put the correct Table 4a. in your draft</a:t>
            </a:r>
            <a:r>
              <a:rPr lang="en-US" sz="1800" dirty="0" smtClean="0">
                <a:solidFill>
                  <a:schemeClr val="dk1"/>
                </a:solidFill>
              </a:rPr>
              <a:t>?</a:t>
            </a:r>
          </a:p>
          <a:p>
            <a:pPr marL="571500">
              <a:buClr>
                <a:schemeClr val="dk1"/>
              </a:buClr>
              <a:buSzPts val="1800"/>
            </a:pPr>
            <a:endParaRPr sz="800" dirty="0" smtClean="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smtClean="0">
                <a:solidFill>
                  <a:schemeClr val="dk1"/>
                </a:solidFill>
              </a:rPr>
              <a:t>...accidentally overwrite a file?</a:t>
            </a:r>
          </a:p>
          <a:p>
            <a:pPr marL="571500" marR="0" lvl="0" algn="l" rtl="0">
              <a:lnSpc>
                <a:spcPct val="100000"/>
              </a:lnSpc>
              <a:spcBef>
                <a:spcPts val="0"/>
              </a:spcBef>
              <a:spcAft>
                <a:spcPts val="0"/>
              </a:spcAft>
              <a:buClr>
                <a:schemeClr val="dk1"/>
              </a:buClr>
              <a:buSzPts val="1800"/>
            </a:pPr>
            <a:endParaRPr sz="800" dirty="0" smtClean="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smtClean="0">
                <a:solidFill>
                  <a:schemeClr val="dk1"/>
                </a:solidFill>
              </a:rPr>
              <a:t>...intentionally overwrite a file?</a:t>
            </a:r>
          </a:p>
          <a:p>
            <a:pPr marL="571500" marR="0" lvl="0" algn="l" rtl="0">
              <a:lnSpc>
                <a:spcPct val="100000"/>
              </a:lnSpc>
              <a:spcBef>
                <a:spcPts val="0"/>
              </a:spcBef>
              <a:spcAft>
                <a:spcPts val="0"/>
              </a:spcAft>
              <a:buClr>
                <a:schemeClr val="dk1"/>
              </a:buClr>
              <a:buSzPts val="1800"/>
            </a:pPr>
            <a:endParaRPr sz="800" dirty="0" smtClean="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smtClean="0">
                <a:solidFill>
                  <a:schemeClr val="dk1"/>
                </a:solidFill>
              </a:rPr>
              <a:t>...quit the project?</a:t>
            </a:r>
          </a:p>
          <a:p>
            <a:pPr marL="571500" marR="0" lvl="0" algn="l" rtl="0">
              <a:lnSpc>
                <a:spcPct val="100000"/>
              </a:lnSpc>
              <a:spcBef>
                <a:spcPts val="0"/>
              </a:spcBef>
              <a:spcAft>
                <a:spcPts val="0"/>
              </a:spcAft>
              <a:buClr>
                <a:schemeClr val="dk1"/>
              </a:buClr>
              <a:buSzPts val="1800"/>
            </a:pPr>
            <a:endParaRPr sz="800" dirty="0" smtClean="0">
              <a:solidFill>
                <a:schemeClr val="dk1"/>
              </a:solidFill>
            </a:endParaRPr>
          </a:p>
          <a:p>
            <a:pPr marL="914400" marR="0" lvl="0" indent="-342900" algn="l" rtl="0">
              <a:lnSpc>
                <a:spcPct val="100000"/>
              </a:lnSpc>
              <a:spcBef>
                <a:spcPts val="0"/>
              </a:spcBef>
              <a:spcAft>
                <a:spcPts val="0"/>
              </a:spcAft>
              <a:buClr>
                <a:schemeClr val="dk1"/>
              </a:buClr>
              <a:buSzPts val="1800"/>
              <a:buChar char="●"/>
            </a:pPr>
            <a:r>
              <a:rPr lang="en-US" sz="1800" dirty="0" smtClean="0">
                <a:solidFill>
                  <a:schemeClr val="dk1"/>
                </a:solidFill>
              </a:rPr>
              <a:t>...</a:t>
            </a:r>
            <a:endParaRPr sz="1800" dirty="0" smtClean="0">
              <a:solidFill>
                <a:schemeClr val="dk1"/>
              </a:solidFill>
            </a:endParaRPr>
          </a:p>
          <a:p>
            <a:pPr marL="0" marR="0" lvl="0" indent="0" algn="l" rtl="0">
              <a:lnSpc>
                <a:spcPct val="100000"/>
              </a:lnSpc>
              <a:spcBef>
                <a:spcPts val="0"/>
              </a:spcBef>
              <a:spcAft>
                <a:spcPts val="0"/>
              </a:spcAft>
              <a:buNone/>
            </a:pPr>
            <a:endParaRPr sz="1800" dirty="0" smtClean="0">
              <a:solidFill>
                <a:schemeClr val="dk1"/>
              </a:solidFill>
            </a:endParaRPr>
          </a:p>
          <a:p>
            <a:pPr marL="0" marR="0" lvl="0" indent="0" algn="l" rtl="0">
              <a:lnSpc>
                <a:spcPct val="100000"/>
              </a:lnSpc>
              <a:spcBef>
                <a:spcPts val="0"/>
              </a:spcBef>
              <a:spcAft>
                <a:spcPts val="0"/>
              </a:spcAft>
              <a:buNone/>
            </a:pPr>
            <a:endParaRPr lang="en-US" sz="1800" dirty="0" smtClean="0">
              <a:solidFill>
                <a:schemeClr val="dk1"/>
              </a:solidFill>
            </a:endParaRPr>
          </a:p>
          <a:p>
            <a:pPr marL="0" marR="0" lvl="0" indent="0" algn="l" rtl="0">
              <a:lnSpc>
                <a:spcPct val="100000"/>
              </a:lnSpc>
              <a:spcBef>
                <a:spcPts val="0"/>
              </a:spcBef>
              <a:spcAft>
                <a:spcPts val="0"/>
              </a:spcAft>
              <a:buNone/>
            </a:pPr>
            <a:endParaRPr sz="1800" dirty="0" smtClean="0">
              <a:solidFill>
                <a:schemeClr val="dk1"/>
              </a:solidFill>
            </a:endParaRPr>
          </a:p>
          <a:p>
            <a:pPr marL="0" marR="0" lvl="0" indent="0" algn="l" rtl="0">
              <a:lnSpc>
                <a:spcPct val="100000"/>
              </a:lnSpc>
              <a:spcBef>
                <a:spcPts val="0"/>
              </a:spcBef>
              <a:spcAft>
                <a:spcPts val="0"/>
              </a:spcAft>
              <a:buNone/>
            </a:pPr>
            <a:r>
              <a:rPr lang="en-US" sz="1800" dirty="0" smtClean="0">
                <a:solidFill>
                  <a:schemeClr val="dk1"/>
                </a:solidFill>
              </a:rPr>
              <a:t>(These kinds of problems happen outside research too.)</a:t>
            </a:r>
            <a:endParaRPr sz="1800" dirty="0" smtClean="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smtClean="0"/>
              <a:t>Collaborate Well</a:t>
            </a:r>
            <a:endParaRPr dirty="0"/>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105" name="Google Shape;105;p14"/>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106" name="Google Shape;106;p14"/>
          <p:cNvSpPr txBox="1"/>
          <p:nvPr/>
        </p:nvSpPr>
        <p:spPr>
          <a:xfrm>
            <a:off x="457200" y="1677950"/>
            <a:ext cx="4701000" cy="393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rPr>
              <a:t>Clear vision and expectations.</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rPr>
              <a:t>Transparency: What’s done, not done.</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rPr>
              <a:t>Reduce cognitive load, communication cost.</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rPr>
              <a:t>Automate what you can.</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rPr>
              <a:t>Keep good records.</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07" name="Google Shape;107;p14"/>
          <p:cNvPicPr preferRelativeResize="0"/>
          <p:nvPr/>
        </p:nvPicPr>
        <p:blipFill>
          <a:blip r:embed="rId3">
            <a:alphaModFix/>
          </a:blip>
          <a:stretch>
            <a:fillRect/>
          </a:stretch>
        </p:blipFill>
        <p:spPr>
          <a:xfrm>
            <a:off x="5158200" y="1564575"/>
            <a:ext cx="3728850" cy="372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smtClean="0"/>
              <a:t>Get Organized</a:t>
            </a:r>
            <a:endParaRPr dirty="0"/>
          </a:p>
        </p:txBody>
      </p:sp>
      <p:sp>
        <p:nvSpPr>
          <p:cNvPr id="114" name="Google Shape;114;p1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115" name="Google Shape;115;p1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
        <p:nvSpPr>
          <p:cNvPr id="116" name="Google Shape;116;p15"/>
          <p:cNvSpPr txBox="1"/>
          <p:nvPr/>
        </p:nvSpPr>
        <p:spPr>
          <a:xfrm>
            <a:off x="457200" y="1220752"/>
            <a:ext cx="8299800" cy="5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rPr>
              <a:t>This is a real RS directory with code &amp; data that monitors load on KLC.</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1800">
                <a:solidFill>
                  <a:schemeClr val="dk1"/>
                </a:solidFill>
              </a:rPr>
              <a:t>Where do you find which jobs were running during yesterday’s peak demand?</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15"/>
          <p:cNvSpPr txBox="1"/>
          <p:nvPr/>
        </p:nvSpPr>
        <p:spPr>
          <a:xfrm>
            <a:off x="328775" y="219352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active_netids.txt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active_usernames.txt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daily_email.sh</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email_lookup.py</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emails_of_active_users.sh</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loadavg.gnuplot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loadavg_history.klc01.txt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loadavg_history.klc02.txt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highlight>
                  <a:srgbClr val="000000"/>
                </a:highlight>
                <a:latin typeface="Courier New"/>
                <a:ea typeface="Courier New"/>
                <a:cs typeface="Courier New"/>
                <a:sym typeface="Courier New"/>
              </a:rPr>
              <a:t>loadavg_history.klc03.txt</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18" name="Google Shape;118;p15"/>
          <p:cNvSpPr txBox="1"/>
          <p:nvPr/>
        </p:nvSpPr>
        <p:spPr>
          <a:xfrm>
            <a:off x="3168750" y="219352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loadavg.png</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monitor_load.sh</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netids_of_active_users.sh</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renice/</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users_history.klc01.txt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users_history.klc02.txt</a:t>
            </a:r>
            <a:endParaRPr>
              <a:solidFill>
                <a:srgbClr val="00FF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a:solidFill>
                  <a:srgbClr val="00FF00"/>
                </a:solidFill>
                <a:latin typeface="Courier New"/>
                <a:ea typeface="Courier New"/>
                <a:cs typeface="Courier New"/>
                <a:sym typeface="Courier New"/>
              </a:rPr>
              <a:t>users_history.klc03.txt</a:t>
            </a:r>
            <a:endParaRPr>
              <a:solidFill>
                <a:srgbClr val="00FF00"/>
              </a:solidFill>
            </a:endParaRPr>
          </a:p>
        </p:txBody>
      </p:sp>
      <p:sp>
        <p:nvSpPr>
          <p:cNvPr id="119" name="Google Shape;119;p15"/>
          <p:cNvSpPr txBox="1"/>
          <p:nvPr/>
        </p:nvSpPr>
        <p:spPr>
          <a:xfrm>
            <a:off x="6003325" y="2193525"/>
            <a:ext cx="28119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latin typeface="Courier New"/>
                <a:ea typeface="Courier New"/>
                <a:cs typeface="Courier New"/>
                <a:sym typeface="Courier New"/>
              </a:rPr>
              <a:t>users_history.klc04.txt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users_history.klc05.txt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vmstat.gnuplot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vmstat_history.klc01.txt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vmstat_history.klc02.txt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vmstat_history.klc03.txt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vmstat_history.klc04.txt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vmstat_history.klc05.txt</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FF00"/>
                </a:solidFill>
                <a:latin typeface="Courier New"/>
                <a:ea typeface="Courier New"/>
                <a:cs typeface="Courier New"/>
                <a:sym typeface="Courier New"/>
              </a:rPr>
              <a:t>vmstat.png</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Directory Structures</a:t>
            </a:r>
            <a:endParaRPr/>
          </a:p>
        </p:txBody>
      </p:sp>
      <p:sp>
        <p:nvSpPr>
          <p:cNvPr id="126" name="Google Shape;126;p16"/>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127" name="Google Shape;127;p16"/>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
        <p:nvSpPr>
          <p:cNvPr id="128" name="Google Shape;128;p16"/>
          <p:cNvSpPr txBox="1"/>
          <p:nvPr/>
        </p:nvSpPr>
        <p:spPr>
          <a:xfrm>
            <a:off x="457200" y="1220752"/>
            <a:ext cx="8299800" cy="5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a:solidFill>
                  <a:schemeClr val="dk1"/>
                </a:solidFill>
              </a:rPr>
              <a:t>Suggestion:</a:t>
            </a:r>
            <a:r>
              <a:rPr lang="en-US" sz="1800">
                <a:solidFill>
                  <a:schemeClr val="dk1"/>
                </a:solidFill>
              </a:rPr>
              <a:t>  Use intuitive directory and file naming conventions.</a:t>
            </a: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457200" y="2034475"/>
            <a:ext cx="28995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renice/</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sz="600">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README.txt</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inputs/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outputs/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programs/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run_logs/</a:t>
            </a:r>
            <a:endParaRPr>
              <a:solidFill>
                <a:srgbClr val="00FF00"/>
              </a:solidFill>
              <a:highlight>
                <a:srgbClr val="000000"/>
              </a:highlight>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highlight>
                  <a:srgbClr val="000000"/>
                </a:highlight>
                <a:latin typeface="Courier New"/>
                <a:ea typeface="Courier New"/>
                <a:cs typeface="Courier New"/>
                <a:sym typeface="Courier New"/>
              </a:rPr>
              <a:t>versions_old/</a:t>
            </a: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a:solidFill>
                <a:srgbClr val="00FF00"/>
              </a:solidFill>
              <a:highlight>
                <a:srgbClr val="000000"/>
              </a:highlight>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30" name="Google Shape;130;p16"/>
          <p:cNvSpPr txBox="1"/>
          <p:nvPr/>
        </p:nvSpPr>
        <p:spPr>
          <a:xfrm>
            <a:off x="4922350" y="2970575"/>
            <a:ext cx="28119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FF00"/>
                </a:solidFill>
                <a:latin typeface="Courier New"/>
                <a:ea typeface="Courier New"/>
                <a:cs typeface="Courier New"/>
                <a:sym typeface="Courier New"/>
              </a:rPr>
              <a:t>programs/</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sz="600">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1_get_ps.py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2a_sum_users.py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2b_sum_load.py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3_make_graphs.py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4_send_email.py</a:t>
            </a:r>
            <a:endParaRPr>
              <a:solidFill>
                <a:srgbClr val="00FF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FF00"/>
                </a:solidFill>
                <a:latin typeface="Courier New"/>
                <a:ea typeface="Courier New"/>
                <a:cs typeface="Courier New"/>
                <a:sym typeface="Courier New"/>
              </a:rPr>
              <a:t>RUN_ALL_PROGRAMS.sh</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sp>
        <p:nvSpPr>
          <p:cNvPr id="131" name="Google Shape;131;p16"/>
          <p:cNvSpPr/>
          <p:nvPr/>
        </p:nvSpPr>
        <p:spPr>
          <a:xfrm>
            <a:off x="2218775" y="3028225"/>
            <a:ext cx="2590200" cy="252000"/>
          </a:xfrm>
          <a:prstGeom prst="rightArrow">
            <a:avLst>
              <a:gd name="adj1" fmla="val 50000"/>
              <a:gd name="adj2" fmla="val 7867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4950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Overview</a:t>
            </a:r>
            <a:endParaRPr dirty="0"/>
          </a:p>
        </p:txBody>
      </p:sp>
      <p:sp>
        <p:nvSpPr>
          <p:cNvPr id="67" name="Google Shape;67;p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Research Fellows Orientation</a:t>
            </a:r>
            <a:endParaRPr/>
          </a:p>
        </p:txBody>
      </p:sp>
      <p:sp>
        <p:nvSpPr>
          <p:cNvPr id="68" name="Google Shape;68;p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2" name="TextBox 1">
            <a:extLst>
              <a:ext uri="{FF2B5EF4-FFF2-40B4-BE49-F238E27FC236}">
                <a16:creationId xmlns:a16="http://schemas.microsoft.com/office/drawing/2014/main" id="{5572D819-7906-4EFB-8075-37397332ACDD}"/>
              </a:ext>
            </a:extLst>
          </p:cNvPr>
          <p:cNvSpPr txBox="1"/>
          <p:nvPr/>
        </p:nvSpPr>
        <p:spPr>
          <a:xfrm>
            <a:off x="594804" y="1242874"/>
            <a:ext cx="7812349" cy="1631216"/>
          </a:xfrm>
          <a:prstGeom prst="rect">
            <a:avLst/>
          </a:prstGeom>
          <a:noFill/>
        </p:spPr>
        <p:txBody>
          <a:bodyPr wrap="square" rtlCol="0">
            <a:spAutoFit/>
          </a:bodyPr>
          <a:lstStyle/>
          <a:p>
            <a:r>
              <a:rPr lang="en-US" sz="2000" b="1" dirty="0"/>
              <a:t>Goals</a:t>
            </a:r>
          </a:p>
          <a:p>
            <a:endParaRPr lang="en-US" sz="2000" dirty="0"/>
          </a:p>
          <a:p>
            <a:pPr marL="457200" indent="-457200">
              <a:buAutoNum type="arabicPeriod"/>
            </a:pPr>
            <a:r>
              <a:rPr lang="en-US" sz="2000" dirty="0"/>
              <a:t>Learn the Kellogg research computing environment</a:t>
            </a:r>
          </a:p>
          <a:p>
            <a:pPr marL="457200" indent="-457200">
              <a:buAutoNum type="arabicPeriod"/>
            </a:pPr>
            <a:r>
              <a:rPr lang="en-US" sz="2000" dirty="0"/>
              <a:t>Hands on experience </a:t>
            </a:r>
            <a:r>
              <a:rPr lang="en-US" sz="2000" dirty="0" smtClean="0"/>
              <a:t>of fundamentals</a:t>
            </a:r>
            <a:endParaRPr lang="en-US" sz="2000" dirty="0"/>
          </a:p>
          <a:p>
            <a:pPr marL="457200" indent="-457200">
              <a:buAutoNum type="arabicPeriod"/>
            </a:pPr>
            <a:r>
              <a:rPr lang="en-US" sz="2000" dirty="0" smtClean="0"/>
              <a:t>Reproducibility and your future self</a:t>
            </a:r>
            <a:endParaRPr lang="en-US" sz="2000" dirty="0"/>
          </a:p>
        </p:txBody>
      </p:sp>
    </p:spTree>
    <p:extLst>
      <p:ext uri="{BB962C8B-B14F-4D97-AF65-F5344CB8AC3E}">
        <p14:creationId xmlns:p14="http://schemas.microsoft.com/office/powerpoint/2010/main" val="2007577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smtClean="0"/>
              <a:t>Version Control in Software Development</a:t>
            </a:r>
            <a:endParaRPr dirty="0"/>
          </a:p>
        </p:txBody>
      </p:sp>
      <p:sp>
        <p:nvSpPr>
          <p:cNvPr id="148" name="Google Shape;148;p1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149" name="Google Shape;149;p18"/>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pic>
        <p:nvPicPr>
          <p:cNvPr id="150" name="Google Shape;150;p18"/>
          <p:cNvPicPr preferRelativeResize="0"/>
          <p:nvPr/>
        </p:nvPicPr>
        <p:blipFill>
          <a:blip r:embed="rId3">
            <a:alphaModFix/>
          </a:blip>
          <a:stretch>
            <a:fillRect/>
          </a:stretch>
        </p:blipFill>
        <p:spPr>
          <a:xfrm>
            <a:off x="1332712" y="1462837"/>
            <a:ext cx="6478575" cy="1963200"/>
          </a:xfrm>
          <a:prstGeom prst="rect">
            <a:avLst/>
          </a:prstGeom>
          <a:noFill/>
          <a:ln>
            <a:noFill/>
          </a:ln>
        </p:spPr>
      </p:pic>
      <p:sp>
        <p:nvSpPr>
          <p:cNvPr id="151" name="Google Shape;151;p18"/>
          <p:cNvSpPr txBox="1"/>
          <p:nvPr/>
        </p:nvSpPr>
        <p:spPr>
          <a:xfrm>
            <a:off x="457199" y="3668275"/>
            <a:ext cx="8354291" cy="2272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lang="en-US" sz="1800" b="1" dirty="0" smtClean="0">
              <a:solidFill>
                <a:schemeClr val="dk1"/>
              </a:solidFill>
            </a:endParaRPr>
          </a:p>
          <a:p>
            <a:pPr marL="0" lvl="0" indent="0" algn="l" rtl="0">
              <a:lnSpc>
                <a:spcPct val="115000"/>
              </a:lnSpc>
              <a:spcBef>
                <a:spcPts val="0"/>
              </a:spcBef>
              <a:spcAft>
                <a:spcPts val="0"/>
              </a:spcAft>
              <a:buNone/>
            </a:pPr>
            <a:r>
              <a:rPr lang="en-US" sz="1800" dirty="0" smtClean="0">
                <a:solidFill>
                  <a:schemeClr val="dk1"/>
                </a:solidFill>
              </a:rPr>
              <a:t>New features can get developed (and tested) in parallel.</a:t>
            </a:r>
            <a:endParaRPr lang="en-US" sz="1800" dirty="0">
              <a:solidFill>
                <a:schemeClr val="dk1"/>
              </a:solidFill>
            </a:endParaRPr>
          </a:p>
          <a:p>
            <a:pPr marL="0" lvl="0" indent="0" algn="l" rtl="0">
              <a:lnSpc>
                <a:spcPct val="115000"/>
              </a:lnSpc>
              <a:spcBef>
                <a:spcPts val="0"/>
              </a:spcBef>
              <a:spcAft>
                <a:spcPts val="0"/>
              </a:spcAft>
              <a:buNone/>
            </a:pPr>
            <a:r>
              <a:rPr lang="en-US" sz="1800" dirty="0" smtClean="0">
                <a:solidFill>
                  <a:schemeClr val="dk1"/>
                </a:solidFill>
              </a:rPr>
              <a:t>Easy way to recover previous versions.</a:t>
            </a:r>
            <a:endParaRPr sz="18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Caution: The tool requires human </a:t>
            </a:r>
            <a:r>
              <a:rPr lang="en-US" sz="1800" b="1" dirty="0" smtClean="0">
                <a:solidFill>
                  <a:schemeClr val="dk1"/>
                </a:solidFill>
              </a:rPr>
              <a:t>judgment, collaboration </a:t>
            </a:r>
            <a:r>
              <a:rPr lang="en-US" sz="1800" b="1" dirty="0">
                <a:solidFill>
                  <a:schemeClr val="dk1"/>
                </a:solidFill>
              </a:rPr>
              <a:t>to be used </a:t>
            </a:r>
            <a:r>
              <a:rPr lang="en-US" sz="1800" b="1" dirty="0" smtClean="0">
                <a:solidFill>
                  <a:schemeClr val="dk1"/>
                </a:solidFill>
              </a:rPr>
              <a:t>well!</a:t>
            </a:r>
            <a:endParaRPr sz="1800" b="1" dirty="0">
              <a:solidFill>
                <a:schemeClr val="dk1"/>
              </a:solidFill>
            </a:endParaRPr>
          </a:p>
          <a:p>
            <a:pPr marL="0" marR="0" lvl="0" indent="0" algn="l" rtl="0">
              <a:lnSpc>
                <a:spcPct val="100000"/>
              </a:lnSpc>
              <a:spcBef>
                <a:spcPts val="0"/>
              </a:spcBef>
              <a:spcAft>
                <a:spcPts val="0"/>
              </a:spcAft>
              <a:buClr>
                <a:schemeClr val="dk1"/>
              </a:buClr>
              <a:buSzPts val="11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smtClean="0"/>
              <a:t>What Else to Curate</a:t>
            </a:r>
            <a:endParaRPr dirty="0"/>
          </a:p>
        </p:txBody>
      </p:sp>
      <p:sp>
        <p:nvSpPr>
          <p:cNvPr id="158" name="Google Shape;158;p19"/>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159" name="Google Shape;159;p19"/>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
        <p:nvSpPr>
          <p:cNvPr id="160" name="Google Shape;160;p19"/>
          <p:cNvSpPr txBox="1"/>
          <p:nvPr/>
        </p:nvSpPr>
        <p:spPr>
          <a:xfrm>
            <a:off x="457200" y="1613200"/>
            <a:ext cx="4373100" cy="301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b="1">
                <a:solidFill>
                  <a:schemeClr val="dk1"/>
                </a:solidFill>
              </a:rPr>
              <a:t>Package version control</a:t>
            </a:r>
            <a:endParaRPr sz="1800" b="1">
              <a:solidFill>
                <a:schemeClr val="dk1"/>
              </a:solidFill>
            </a:endParaRPr>
          </a:p>
          <a:p>
            <a:pPr marL="914400" lvl="0" indent="-342900" algn="l" rtl="0">
              <a:lnSpc>
                <a:spcPct val="115000"/>
              </a:lnSpc>
              <a:spcBef>
                <a:spcPts val="0"/>
              </a:spcBef>
              <a:spcAft>
                <a:spcPts val="0"/>
              </a:spcAft>
              <a:buClr>
                <a:schemeClr val="dk1"/>
              </a:buClr>
              <a:buSzPts val="1800"/>
              <a:buChar char="●"/>
            </a:pPr>
            <a:r>
              <a:rPr lang="en-US" sz="1800">
                <a:solidFill>
                  <a:schemeClr val="dk1"/>
                </a:solidFill>
              </a:rPr>
              <a:t>Python: </a:t>
            </a:r>
            <a:r>
              <a:rPr lang="en-US" sz="1800" u="sng">
                <a:solidFill>
                  <a:schemeClr val="hlink"/>
                </a:solidFill>
                <a:hlinkClick r:id="rId3"/>
              </a:rPr>
              <a:t>virtualenv</a:t>
            </a:r>
            <a:endParaRPr sz="1800">
              <a:solidFill>
                <a:schemeClr val="dk1"/>
              </a:solidFill>
            </a:endParaRPr>
          </a:p>
          <a:p>
            <a:pPr marL="914400" lvl="0" indent="-342900" algn="l" rtl="0">
              <a:lnSpc>
                <a:spcPct val="115000"/>
              </a:lnSpc>
              <a:spcBef>
                <a:spcPts val="0"/>
              </a:spcBef>
              <a:spcAft>
                <a:spcPts val="0"/>
              </a:spcAft>
              <a:buClr>
                <a:schemeClr val="dk1"/>
              </a:buClr>
              <a:buSzPts val="1800"/>
              <a:buChar char="●"/>
            </a:pPr>
            <a:r>
              <a:rPr lang="en-US" sz="1800">
                <a:solidFill>
                  <a:schemeClr val="dk1"/>
                </a:solidFill>
              </a:rPr>
              <a:t>R: </a:t>
            </a:r>
            <a:r>
              <a:rPr lang="en-US" sz="1800" u="sng">
                <a:solidFill>
                  <a:schemeClr val="hlink"/>
                </a:solidFill>
                <a:hlinkClick r:id="rId4"/>
              </a:rPr>
              <a:t>Packrat</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a:solidFill>
                  <a:schemeClr val="dk1"/>
                </a:solidFill>
              </a:rPr>
              <a:t>Containers (software dependencies)</a:t>
            </a:r>
            <a:endParaRPr sz="1800" b="1">
              <a:solidFill>
                <a:schemeClr val="dk1"/>
              </a:solidFill>
            </a:endParaRPr>
          </a:p>
          <a:p>
            <a:pPr marL="914400" lvl="0" indent="-342900" algn="l" rtl="0">
              <a:lnSpc>
                <a:spcPct val="115000"/>
              </a:lnSpc>
              <a:spcBef>
                <a:spcPts val="0"/>
              </a:spcBef>
              <a:spcAft>
                <a:spcPts val="0"/>
              </a:spcAft>
              <a:buClr>
                <a:schemeClr val="dk1"/>
              </a:buClr>
              <a:buSzPts val="1800"/>
              <a:buChar char="●"/>
            </a:pPr>
            <a:r>
              <a:rPr lang="en-US" sz="1800" u="sng">
                <a:solidFill>
                  <a:schemeClr val="hlink"/>
                </a:solidFill>
                <a:hlinkClick r:id="rId5"/>
              </a:rPr>
              <a:t>Singularity</a:t>
            </a:r>
            <a:r>
              <a:rPr lang="en-US" sz="1800">
                <a:solidFill>
                  <a:schemeClr val="dk1"/>
                </a:solidFill>
              </a:rPr>
              <a:t> (</a:t>
            </a:r>
            <a:r>
              <a:rPr lang="en-US" sz="1800" u="sng">
                <a:solidFill>
                  <a:schemeClr val="hlink"/>
                </a:solidFill>
                <a:hlinkClick r:id="rId6"/>
              </a:rPr>
              <a:t>on Quest</a:t>
            </a:r>
            <a:r>
              <a:rPr lang="en-US" sz="1800">
                <a:solidFill>
                  <a:schemeClr val="dk1"/>
                </a:solidFill>
              </a:rPr>
              <a:t>)</a:t>
            </a:r>
            <a:endParaRPr sz="1800">
              <a:solidFill>
                <a:schemeClr val="dk1"/>
              </a:solidFill>
            </a:endParaRPr>
          </a:p>
          <a:p>
            <a:pPr marL="914400" lvl="0" indent="-342900" algn="l" rtl="0">
              <a:lnSpc>
                <a:spcPct val="115000"/>
              </a:lnSpc>
              <a:spcBef>
                <a:spcPts val="0"/>
              </a:spcBef>
              <a:spcAft>
                <a:spcPts val="0"/>
              </a:spcAft>
              <a:buClr>
                <a:schemeClr val="dk1"/>
              </a:buClr>
              <a:buSzPts val="1800"/>
              <a:buChar char="●"/>
            </a:pPr>
            <a:r>
              <a:rPr lang="en-US" sz="1800" u="sng">
                <a:solidFill>
                  <a:schemeClr val="hlink"/>
                </a:solidFill>
                <a:hlinkClick r:id="rId7"/>
              </a:rPr>
              <a:t>Docker</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Automation - Motivation</a:t>
            </a:r>
            <a:endParaRPr/>
          </a:p>
        </p:txBody>
      </p:sp>
      <p:sp>
        <p:nvSpPr>
          <p:cNvPr id="167" name="Google Shape;167;p2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168" name="Google Shape;168;p2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p:txBody>
      </p:sp>
      <p:sp>
        <p:nvSpPr>
          <p:cNvPr id="170" name="Google Shape;170;p20"/>
          <p:cNvSpPr txBox="1"/>
          <p:nvPr/>
        </p:nvSpPr>
        <p:spPr>
          <a:xfrm>
            <a:off x="5769900" y="1588522"/>
            <a:ext cx="2916900" cy="26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Suppose your original source document for interest rate information looks like this.</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Cell D288 has an error.</a:t>
            </a:r>
            <a:endParaRPr sz="1800" dirty="0"/>
          </a:p>
          <a:p>
            <a:pPr marL="0" lvl="0" indent="0" algn="l" rtl="0">
              <a:spcBef>
                <a:spcPts val="0"/>
              </a:spcBef>
              <a:spcAft>
                <a:spcPts val="0"/>
              </a:spcAft>
              <a:buNone/>
            </a:pPr>
            <a:r>
              <a:rPr lang="en-US" sz="1800" dirty="0"/>
              <a:t>You could fix it by hand right now.</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Should you?</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11DCEE0F-4649-4425-86E0-C902AE589C8A}"/>
              </a:ext>
            </a:extLst>
          </p:cNvPr>
          <p:cNvPicPr>
            <a:picLocks noChangeAspect="1"/>
          </p:cNvPicPr>
          <p:nvPr/>
        </p:nvPicPr>
        <p:blipFill>
          <a:blip r:embed="rId3"/>
          <a:stretch>
            <a:fillRect/>
          </a:stretch>
        </p:blipFill>
        <p:spPr>
          <a:xfrm>
            <a:off x="546100" y="1005765"/>
            <a:ext cx="4749800" cy="55011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Automation</a:t>
            </a:r>
            <a:endParaRPr/>
          </a:p>
        </p:txBody>
      </p:sp>
      <p:sp>
        <p:nvSpPr>
          <p:cNvPr id="187" name="Google Shape;187;p2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188" name="Google Shape;188;p22"/>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23</a:t>
            </a:fld>
            <a:endParaRPr/>
          </a:p>
        </p:txBody>
      </p:sp>
      <p:sp>
        <p:nvSpPr>
          <p:cNvPr id="189" name="Google Shape;189;p22"/>
          <p:cNvSpPr txBox="1"/>
          <p:nvPr/>
        </p:nvSpPr>
        <p:spPr>
          <a:xfrm>
            <a:off x="457200" y="1220752"/>
            <a:ext cx="8305200" cy="5286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800" b="1">
                <a:solidFill>
                  <a:schemeClr val="dk1"/>
                </a:solidFill>
              </a:rPr>
              <a:t>Manifesto:   Automate everything that can be automated!</a:t>
            </a:r>
            <a:endParaRPr sz="1800" b="1">
              <a:solidFill>
                <a:schemeClr val="dk1"/>
              </a:solidFill>
            </a:endParaRPr>
          </a:p>
          <a:p>
            <a:pPr marL="0" lvl="0" indent="0" algn="l" rtl="0">
              <a:lnSpc>
                <a:spcPct val="115000"/>
              </a:lnSpc>
              <a:spcBef>
                <a:spcPts val="0"/>
              </a:spcBef>
              <a:spcAft>
                <a:spcPts val="0"/>
              </a:spcAft>
              <a:buNone/>
            </a:pPr>
            <a:endParaRPr sz="1800" b="1">
              <a:solidFill>
                <a:schemeClr val="dk1"/>
              </a:solidFill>
            </a:endParaRPr>
          </a:p>
          <a:p>
            <a:pPr marL="0" lvl="0" indent="0" algn="l" rtl="0">
              <a:lnSpc>
                <a:spcPct val="115000"/>
              </a:lnSpc>
              <a:spcBef>
                <a:spcPts val="0"/>
              </a:spcBef>
              <a:spcAft>
                <a:spcPts val="0"/>
              </a:spcAft>
              <a:buNone/>
            </a:pPr>
            <a:endParaRPr sz="1800" b="1">
              <a:solidFill>
                <a:schemeClr val="dk1"/>
              </a:solidFill>
            </a:endParaRPr>
          </a:p>
          <a:p>
            <a:pPr marL="0" lvl="0" indent="0" algn="l" rtl="0">
              <a:lnSpc>
                <a:spcPct val="115000"/>
              </a:lnSpc>
              <a:spcBef>
                <a:spcPts val="0"/>
              </a:spcBef>
              <a:spcAft>
                <a:spcPts val="0"/>
              </a:spcAft>
              <a:buNone/>
            </a:pPr>
            <a:r>
              <a:rPr lang="en-US" sz="1800" b="1">
                <a:solidFill>
                  <a:schemeClr val="dk1"/>
                </a:solidFill>
              </a:rPr>
              <a:t>Why?</a:t>
            </a:r>
            <a:endParaRPr sz="1800" b="1">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a:solidFill>
                  <a:schemeClr val="dk1"/>
                </a:solidFill>
              </a:rPr>
              <a:t>Efficient for you</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a:solidFill>
                  <a:schemeClr val="dk1"/>
                </a:solidFill>
              </a:rPr>
              <a:t>Replication is simple</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a:solidFill>
                  <a:schemeClr val="dk1"/>
                </a:solidFill>
              </a:rPr>
              <a:t>Automatic audit trails</a:t>
            </a:r>
            <a:endParaRPr sz="1800">
              <a:solidFill>
                <a:schemeClr val="dk1"/>
              </a:solidFill>
            </a:endParaRPr>
          </a:p>
          <a:p>
            <a:pPr marL="0" lvl="0" indent="0" algn="l" rtl="0">
              <a:lnSpc>
                <a:spcPct val="115000"/>
              </a:lnSpc>
              <a:spcBef>
                <a:spcPts val="0"/>
              </a:spcBef>
              <a:spcAft>
                <a:spcPts val="0"/>
              </a:spcAft>
              <a:buNone/>
            </a:pPr>
            <a:endParaRPr sz="1800" b="1">
              <a:solidFill>
                <a:schemeClr val="dk1"/>
              </a:solidFill>
            </a:endParaRPr>
          </a:p>
          <a:p>
            <a:pPr marL="0" lvl="0" indent="0" algn="l" rtl="0">
              <a:lnSpc>
                <a:spcPct val="115000"/>
              </a:lnSpc>
              <a:spcBef>
                <a:spcPts val="0"/>
              </a:spcBef>
              <a:spcAft>
                <a:spcPts val="0"/>
              </a:spcAft>
              <a:buNone/>
            </a:pPr>
            <a:endParaRPr sz="1800" b="1">
              <a:solidFill>
                <a:schemeClr val="dk1"/>
              </a:solidFill>
            </a:endParaRPr>
          </a:p>
          <a:p>
            <a:pPr marL="0" lvl="0" indent="0" algn="l" rtl="0">
              <a:lnSpc>
                <a:spcPct val="115000"/>
              </a:lnSpc>
              <a:spcBef>
                <a:spcPts val="0"/>
              </a:spcBef>
              <a:spcAft>
                <a:spcPts val="0"/>
              </a:spcAft>
              <a:buNone/>
            </a:pPr>
            <a:r>
              <a:rPr lang="en-US" sz="1800" b="1">
                <a:solidFill>
                  <a:schemeClr val="dk1"/>
                </a:solidFill>
              </a:rPr>
              <a:t>Avoid:</a:t>
            </a:r>
            <a:endParaRPr sz="1800" b="1">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a:solidFill>
                  <a:schemeClr val="dk1"/>
                </a:solidFill>
              </a:rPr>
              <a:t>Manual changes to documents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a:solidFill>
                  <a:schemeClr val="dk1"/>
                </a:solidFill>
              </a:rPr>
              <a:t>Interactive, point and click work</a:t>
            </a:r>
            <a:endParaRPr sz="1800">
              <a:solidFill>
                <a:schemeClr val="dk1"/>
              </a:solidFill>
            </a:endParaRPr>
          </a:p>
          <a:p>
            <a:pPr marL="0" lvl="0" indent="0" algn="l" rtl="0">
              <a:lnSpc>
                <a:spcPct val="115000"/>
              </a:lnSpc>
              <a:spcBef>
                <a:spcPts val="0"/>
              </a:spcBef>
              <a:spcAft>
                <a:spcPts val="0"/>
              </a:spcAft>
              <a:buNone/>
            </a:pPr>
            <a:endParaRPr sz="1800" b="1">
              <a:solidFill>
                <a:schemeClr val="dk1"/>
              </a:solidFill>
            </a:endParaRPr>
          </a:p>
          <a:p>
            <a:pPr marL="914400" lvl="0" indent="0" algn="l" rtl="0">
              <a:lnSpc>
                <a:spcPct val="115000"/>
              </a:lnSpc>
              <a:spcBef>
                <a:spcPts val="0"/>
              </a:spcBef>
              <a:spcAft>
                <a:spcPts val="0"/>
              </a:spcAft>
              <a:buNone/>
            </a:pPr>
            <a:endParaRPr sz="1800" b="1">
              <a:solidFill>
                <a:schemeClr val="dk1"/>
              </a:solidFill>
            </a:endParaRPr>
          </a:p>
          <a:p>
            <a:pPr marL="0" lvl="0" indent="0" algn="l" rtl="0">
              <a:lnSpc>
                <a:spcPct val="115000"/>
              </a:lnSpc>
              <a:spcBef>
                <a:spcPts val="0"/>
              </a:spcBef>
              <a:spcAft>
                <a:spcPts val="0"/>
              </a:spcAft>
              <a:buNone/>
            </a:pPr>
            <a:endParaRPr sz="18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a:solidFill>
                  <a:schemeClr val="dk1"/>
                </a:solidFill>
              </a:rPr>
              <a:t>	</a:t>
            </a:r>
            <a:endParaRPr sz="18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a:solidFill>
                  <a:schemeClr val="dk1"/>
                </a:solidFill>
              </a:rPr>
              <a:t>	</a:t>
            </a:r>
            <a:endParaRPr sz="1800" b="1">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p:nvPr/>
        </p:nvSpPr>
        <p:spPr>
          <a:xfrm>
            <a:off x="457200" y="1220600"/>
            <a:ext cx="84534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Make a file called    </a:t>
            </a:r>
            <a:r>
              <a:rPr lang="en-US" sz="1800">
                <a:latin typeface="Courier New"/>
                <a:ea typeface="Courier New"/>
                <a:cs typeface="Courier New"/>
                <a:sym typeface="Courier New"/>
              </a:rPr>
              <a:t>my_exec</a:t>
            </a:r>
            <a:r>
              <a:rPr lang="en-US" sz="1800"/>
              <a:t> :                         ...then on the command line: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latin typeface="Courier New"/>
              <a:ea typeface="Courier New"/>
              <a:cs typeface="Courier New"/>
              <a:sym typeface="Courier New"/>
            </a:endParaRPr>
          </a:p>
        </p:txBody>
      </p:sp>
      <p:sp>
        <p:nvSpPr>
          <p:cNvPr id="196" name="Google Shape;196;p23"/>
          <p:cNvSpPr txBox="1">
            <a:spLocks noGrp="1"/>
          </p:cNvSpPr>
          <p:nvPr>
            <p:ph type="title"/>
          </p:nvPr>
        </p:nvSpPr>
        <p:spPr>
          <a:xfrm>
            <a:off x="457200" y="776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Automation with Executable File</a:t>
            </a:r>
            <a:endParaRPr/>
          </a:p>
        </p:txBody>
      </p:sp>
      <p:sp>
        <p:nvSpPr>
          <p:cNvPr id="197" name="Google Shape;197;p23"/>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198" name="Google Shape;198;p23"/>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24</a:t>
            </a:fld>
            <a:endParaRPr/>
          </a:p>
        </p:txBody>
      </p:sp>
      <p:sp>
        <p:nvSpPr>
          <p:cNvPr id="199" name="Google Shape;199;p23"/>
          <p:cNvSpPr txBox="1"/>
          <p:nvPr/>
        </p:nvSpPr>
        <p:spPr>
          <a:xfrm>
            <a:off x="457200" y="1733700"/>
            <a:ext cx="4358100" cy="4350600"/>
          </a:xfrm>
          <a:prstGeom prst="rect">
            <a:avLst/>
          </a:prstGeom>
          <a:solidFill>
            <a:srgbClr val="B7B7B7"/>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a:solidFill>
                  <a:schemeClr val="dk1"/>
                </a:solidFill>
                <a:latin typeface="Courier New"/>
                <a:ea typeface="Courier New"/>
                <a:cs typeface="Courier New"/>
                <a:sym typeface="Courier New"/>
              </a:rPr>
              <a:t># Run a Python program</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200">
                <a:solidFill>
                  <a:schemeClr val="dk1"/>
                </a:solidFill>
                <a:latin typeface="Courier New"/>
                <a:ea typeface="Courier New"/>
                <a:cs typeface="Courier New"/>
                <a:sym typeface="Courier New"/>
              </a:rPr>
              <a:t>module load python/anaconda3.6</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200">
                <a:solidFill>
                  <a:schemeClr val="dk1"/>
                </a:solidFill>
                <a:latin typeface="Courier New"/>
                <a:ea typeface="Courier New"/>
                <a:cs typeface="Courier New"/>
                <a:sym typeface="Courier New"/>
              </a:rPr>
              <a:t>python time.py</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 Run R Program w/ Timestamp</a:t>
            </a: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date</a:t>
            </a: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echo “R program began”</a:t>
            </a: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module load R</a:t>
            </a: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Rscript hello.R</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200">
                <a:solidFill>
                  <a:schemeClr val="dk1"/>
                </a:solidFill>
                <a:latin typeface="Courier New"/>
                <a:ea typeface="Courier New"/>
                <a:cs typeface="Courier New"/>
                <a:sym typeface="Courier New"/>
              </a:rPr>
              <a:t>date</a:t>
            </a:r>
            <a:endParaRPr sz="1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200">
                <a:solidFill>
                  <a:schemeClr val="dk1"/>
                </a:solidFill>
                <a:latin typeface="Courier New"/>
                <a:ea typeface="Courier New"/>
                <a:cs typeface="Courier New"/>
                <a:sym typeface="Courier New"/>
              </a:rPr>
              <a:t>echo “R program finished”</a:t>
            </a:r>
            <a:endParaRPr sz="1200">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 Download a file from the internet</a:t>
            </a: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wget "https://www2.census.gov/.../all_al.zip"</a:t>
            </a:r>
            <a:endParaRPr sz="1200">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 Zip a file</a:t>
            </a: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gzip 8K_urls.txt</a:t>
            </a:r>
            <a:endParaRPr sz="1200">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p:txBody>
      </p:sp>
      <p:sp>
        <p:nvSpPr>
          <p:cNvPr id="200" name="Google Shape;200;p23"/>
          <p:cNvSpPr txBox="1"/>
          <p:nvPr/>
        </p:nvSpPr>
        <p:spPr>
          <a:xfrm>
            <a:off x="4943675" y="1733700"/>
            <a:ext cx="4200300" cy="9978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solidFill>
                  <a:srgbClr val="00FF00"/>
                </a:solidFill>
                <a:latin typeface="Courier New"/>
                <a:ea typeface="Courier New"/>
                <a:cs typeface="Courier New"/>
                <a:sym typeface="Courier New"/>
              </a:rPr>
              <a:t>~]$  chmod +x my_exec</a:t>
            </a:r>
            <a:endParaRPr sz="1800">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US" sz="1800">
                <a:solidFill>
                  <a:srgbClr val="00FF00"/>
                </a:solidFill>
                <a:latin typeface="Courier New"/>
                <a:ea typeface="Courier New"/>
                <a:cs typeface="Courier New"/>
                <a:sym typeface="Courier New"/>
              </a:rPr>
              <a:t>~]$  ./my_exec &gt; /path/to/log</a:t>
            </a:r>
            <a:endParaRPr sz="1800">
              <a:solidFill>
                <a:srgbClr val="00FF00"/>
              </a:solidFill>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Abstraction</a:t>
            </a:r>
            <a:endParaRPr/>
          </a:p>
        </p:txBody>
      </p:sp>
      <p:sp>
        <p:nvSpPr>
          <p:cNvPr id="207" name="Google Shape;207;p2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208" name="Google Shape;208;p24"/>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
        <p:nvSpPr>
          <p:cNvPr id="209" name="Google Shape;209;p24"/>
          <p:cNvSpPr txBox="1"/>
          <p:nvPr/>
        </p:nvSpPr>
        <p:spPr>
          <a:xfrm>
            <a:off x="457200" y="1220752"/>
            <a:ext cx="8305200" cy="5286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800" dirty="0">
                <a:solidFill>
                  <a:schemeClr val="dk1"/>
                </a:solidFill>
              </a:rPr>
              <a:t>Programming principle that </a:t>
            </a:r>
            <a:r>
              <a:rPr lang="en-US" sz="1800" dirty="0" smtClean="0">
                <a:solidFill>
                  <a:schemeClr val="dk1"/>
                </a:solidFill>
              </a:rPr>
              <a:t>lets you:</a:t>
            </a:r>
          </a:p>
          <a:p>
            <a:pPr marL="0" lvl="0" indent="0" algn="l" rtl="0">
              <a:lnSpc>
                <a:spcPct val="115000"/>
              </a:lnSpc>
              <a:spcBef>
                <a:spcPts val="0"/>
              </a:spcBef>
              <a:spcAft>
                <a:spcPts val="0"/>
              </a:spcAft>
              <a:buNone/>
            </a:pPr>
            <a:endParaRPr sz="1800" dirty="0">
              <a:solidFill>
                <a:schemeClr val="dk1"/>
              </a:solidFill>
            </a:endParaRPr>
          </a:p>
          <a:p>
            <a:pPr marL="914400" lvl="0" indent="-342900" algn="l" rtl="0">
              <a:lnSpc>
                <a:spcPct val="115000"/>
              </a:lnSpc>
              <a:spcBef>
                <a:spcPts val="0"/>
              </a:spcBef>
              <a:spcAft>
                <a:spcPts val="0"/>
              </a:spcAft>
              <a:buClr>
                <a:schemeClr val="dk1"/>
              </a:buClr>
              <a:buSzPts val="1800"/>
              <a:buChar char="●"/>
            </a:pPr>
            <a:r>
              <a:rPr lang="en-US" sz="1800" dirty="0" smtClean="0">
                <a:solidFill>
                  <a:schemeClr val="dk1"/>
                </a:solidFill>
              </a:rPr>
              <a:t>Minimize </a:t>
            </a:r>
            <a:r>
              <a:rPr lang="en-US" sz="1800" dirty="0">
                <a:solidFill>
                  <a:schemeClr val="dk1"/>
                </a:solidFill>
              </a:rPr>
              <a:t>redundancy</a:t>
            </a:r>
            <a:endParaRPr sz="1800" dirty="0">
              <a:solidFill>
                <a:schemeClr val="dk1"/>
              </a:solidFill>
            </a:endParaRPr>
          </a:p>
          <a:p>
            <a:pPr marL="914400" lvl="0" indent="-342900" algn="l" rtl="0">
              <a:lnSpc>
                <a:spcPct val="115000"/>
              </a:lnSpc>
              <a:spcBef>
                <a:spcPts val="0"/>
              </a:spcBef>
              <a:spcAft>
                <a:spcPts val="0"/>
              </a:spcAft>
              <a:buClr>
                <a:schemeClr val="dk1"/>
              </a:buClr>
              <a:buSzPts val="1800"/>
              <a:buChar char="●"/>
            </a:pPr>
            <a:r>
              <a:rPr lang="en-US" sz="1800" dirty="0" smtClean="0">
                <a:solidFill>
                  <a:schemeClr val="dk1"/>
                </a:solidFill>
              </a:rPr>
              <a:t>Write modular functions</a:t>
            </a:r>
          </a:p>
          <a:p>
            <a:pPr marL="914400" lvl="0" indent="-342900" algn="l" rtl="0">
              <a:lnSpc>
                <a:spcPct val="115000"/>
              </a:lnSpc>
              <a:spcBef>
                <a:spcPts val="0"/>
              </a:spcBef>
              <a:spcAft>
                <a:spcPts val="0"/>
              </a:spcAft>
              <a:buClr>
                <a:schemeClr val="dk1"/>
              </a:buClr>
              <a:buSzPts val="1800"/>
              <a:buChar char="●"/>
            </a:pPr>
            <a:r>
              <a:rPr lang="en-US" sz="1800" dirty="0" smtClean="0">
                <a:solidFill>
                  <a:schemeClr val="dk1"/>
                </a:solidFill>
              </a:rPr>
              <a:t>Isolate parameters that might change</a:t>
            </a:r>
          </a:p>
          <a:p>
            <a:pPr marL="914400" indent="-342900">
              <a:lnSpc>
                <a:spcPct val="115000"/>
              </a:lnSpc>
              <a:buClr>
                <a:schemeClr val="dk1"/>
              </a:buClr>
              <a:buSzPts val="1800"/>
              <a:buFont typeface="Arial"/>
              <a:buChar char="●"/>
            </a:pPr>
            <a:r>
              <a:rPr lang="en-US" sz="1800" dirty="0">
                <a:solidFill>
                  <a:schemeClr val="dk1"/>
                </a:solidFill>
              </a:rPr>
              <a:t>Reducing code complexity</a:t>
            </a:r>
          </a:p>
          <a:p>
            <a:pPr marL="571500" lvl="0" algn="l" rtl="0">
              <a:lnSpc>
                <a:spcPct val="115000"/>
              </a:lnSpc>
              <a:spcBef>
                <a:spcPts val="0"/>
              </a:spcBef>
              <a:spcAft>
                <a:spcPts val="0"/>
              </a:spcAft>
              <a:buClr>
                <a:schemeClr val="dk1"/>
              </a:buClr>
              <a:buSzPts val="1800"/>
            </a:pPr>
            <a:endParaRPr sz="1800" dirty="0">
              <a:solidFill>
                <a:schemeClr val="dk1"/>
              </a:solidFill>
            </a:endParaRPr>
          </a:p>
          <a:p>
            <a:pPr marL="914400" lvl="0" indent="0" algn="l" rtl="0">
              <a:lnSpc>
                <a:spcPct val="115000"/>
              </a:lnSpc>
              <a:spcBef>
                <a:spcPts val="0"/>
              </a:spcBef>
              <a:spcAft>
                <a:spcPts val="0"/>
              </a:spcAft>
              <a:buNone/>
            </a:pPr>
            <a:endParaRPr sz="1800"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smtClean="0"/>
              <a:t>Documentation</a:t>
            </a:r>
            <a:endParaRPr dirty="0"/>
          </a:p>
        </p:txBody>
      </p:sp>
      <p:sp>
        <p:nvSpPr>
          <p:cNvPr id="207" name="Google Shape;207;p2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208" name="Google Shape;208;p24"/>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26</a:t>
            </a:fld>
            <a:endParaRPr/>
          </a:p>
        </p:txBody>
      </p:sp>
      <p:sp>
        <p:nvSpPr>
          <p:cNvPr id="209" name="Google Shape;209;p24"/>
          <p:cNvSpPr txBox="1"/>
          <p:nvPr/>
        </p:nvSpPr>
        <p:spPr>
          <a:xfrm>
            <a:off x="457200" y="1220752"/>
            <a:ext cx="8305200" cy="5286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800" b="1" dirty="0" smtClean="0">
                <a:solidFill>
                  <a:schemeClr val="dk1"/>
                </a:solidFill>
              </a:rPr>
              <a:t>Document everything!</a:t>
            </a:r>
          </a:p>
          <a:p>
            <a:pPr marL="0" lvl="0" indent="0" algn="l" rtl="0">
              <a:lnSpc>
                <a:spcPct val="115000"/>
              </a:lnSpc>
              <a:spcBef>
                <a:spcPts val="0"/>
              </a:spcBef>
              <a:spcAft>
                <a:spcPts val="0"/>
              </a:spcAft>
              <a:buNone/>
            </a:pPr>
            <a:endParaRPr sz="1800" dirty="0">
              <a:solidFill>
                <a:schemeClr val="dk1"/>
              </a:solidFill>
            </a:endParaRPr>
          </a:p>
          <a:p>
            <a:pPr marL="571500" lvl="0" algn="l" rtl="0">
              <a:lnSpc>
                <a:spcPct val="115000"/>
              </a:lnSpc>
              <a:spcBef>
                <a:spcPts val="0"/>
              </a:spcBef>
              <a:spcAft>
                <a:spcPts val="0"/>
              </a:spcAft>
              <a:buClr>
                <a:schemeClr val="dk1"/>
              </a:buClr>
              <a:buSzPts val="1800"/>
            </a:pPr>
            <a:endParaRPr sz="1800" dirty="0">
              <a:solidFill>
                <a:schemeClr val="dk1"/>
              </a:solidFill>
            </a:endParaRPr>
          </a:p>
          <a:p>
            <a:pPr marL="914400" lvl="0" indent="0" algn="l" rtl="0">
              <a:lnSpc>
                <a:spcPct val="115000"/>
              </a:lnSpc>
              <a:spcBef>
                <a:spcPts val="0"/>
              </a:spcBef>
              <a:spcAft>
                <a:spcPts val="0"/>
              </a:spcAft>
              <a:buNone/>
            </a:pPr>
            <a:endParaRPr sz="1800"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15817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smtClean="0"/>
              <a:t>Documentation – Less is More</a:t>
            </a:r>
            <a:endParaRPr dirty="0"/>
          </a:p>
        </p:txBody>
      </p:sp>
      <p:sp>
        <p:nvSpPr>
          <p:cNvPr id="207" name="Google Shape;207;p2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208" name="Google Shape;208;p24"/>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27</a:t>
            </a:fld>
            <a:endParaRPr/>
          </a:p>
        </p:txBody>
      </p:sp>
      <p:sp>
        <p:nvSpPr>
          <p:cNvPr id="209" name="Google Shape;209;p24"/>
          <p:cNvSpPr txBox="1"/>
          <p:nvPr/>
        </p:nvSpPr>
        <p:spPr>
          <a:xfrm>
            <a:off x="457200" y="1220752"/>
            <a:ext cx="8305200" cy="5286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800" b="1" dirty="0" smtClean="0">
                <a:solidFill>
                  <a:schemeClr val="dk1"/>
                </a:solidFill>
              </a:rPr>
              <a:t>Document everything!</a:t>
            </a:r>
          </a:p>
          <a:p>
            <a:pPr marL="571500" lvl="0" algn="l" rtl="0">
              <a:lnSpc>
                <a:spcPct val="115000"/>
              </a:lnSpc>
              <a:spcBef>
                <a:spcPts val="0"/>
              </a:spcBef>
              <a:spcAft>
                <a:spcPts val="0"/>
              </a:spcAft>
              <a:buClr>
                <a:schemeClr val="dk1"/>
              </a:buClr>
              <a:buSzPts val="1800"/>
            </a:pPr>
            <a:endParaRPr lang="en-US" sz="1800" dirty="0">
              <a:solidFill>
                <a:schemeClr val="dk1"/>
              </a:solidFill>
            </a:endParaRPr>
          </a:p>
          <a:p>
            <a:pPr marL="571500" lvl="0" algn="l" rtl="0">
              <a:lnSpc>
                <a:spcPct val="115000"/>
              </a:lnSpc>
              <a:spcBef>
                <a:spcPts val="0"/>
              </a:spcBef>
              <a:spcAft>
                <a:spcPts val="0"/>
              </a:spcAft>
              <a:buClr>
                <a:schemeClr val="dk1"/>
              </a:buClr>
              <a:buSzPts val="1800"/>
            </a:pPr>
            <a:endParaRPr lang="en-US" sz="1800" dirty="0">
              <a:solidFill>
                <a:schemeClr val="dk1"/>
              </a:solidFill>
            </a:endParaRPr>
          </a:p>
          <a:p>
            <a:pPr marL="571500" lvl="0" algn="l" rtl="0">
              <a:lnSpc>
                <a:spcPct val="115000"/>
              </a:lnSpc>
              <a:spcBef>
                <a:spcPts val="0"/>
              </a:spcBef>
              <a:spcAft>
                <a:spcPts val="0"/>
              </a:spcAft>
              <a:buClr>
                <a:schemeClr val="dk1"/>
              </a:buClr>
              <a:buSzPts val="1800"/>
            </a:pPr>
            <a:r>
              <a:rPr lang="en-US" sz="1800" dirty="0" smtClean="0">
                <a:solidFill>
                  <a:schemeClr val="dk1"/>
                </a:solidFill>
              </a:rPr>
              <a:t>Only document what you are willing to maintain.</a:t>
            </a:r>
          </a:p>
          <a:p>
            <a:pPr marL="571500" lvl="0" algn="l" rtl="0">
              <a:lnSpc>
                <a:spcPct val="115000"/>
              </a:lnSpc>
              <a:spcBef>
                <a:spcPts val="0"/>
              </a:spcBef>
              <a:spcAft>
                <a:spcPts val="0"/>
              </a:spcAft>
              <a:buClr>
                <a:schemeClr val="dk1"/>
              </a:buClr>
              <a:buSzPts val="1800"/>
            </a:pPr>
            <a:endParaRPr lang="en-US" sz="1800" dirty="0">
              <a:solidFill>
                <a:schemeClr val="dk1"/>
              </a:solidFill>
            </a:endParaRPr>
          </a:p>
          <a:p>
            <a:pPr marL="571500" lvl="0" algn="l" rtl="0">
              <a:lnSpc>
                <a:spcPct val="115000"/>
              </a:lnSpc>
              <a:spcBef>
                <a:spcPts val="0"/>
              </a:spcBef>
              <a:spcAft>
                <a:spcPts val="0"/>
              </a:spcAft>
              <a:buClr>
                <a:schemeClr val="dk1"/>
              </a:buClr>
              <a:buSzPts val="1800"/>
            </a:pPr>
            <a:endParaRPr lang="en-US" sz="1800" dirty="0" smtClean="0">
              <a:solidFill>
                <a:schemeClr val="dk1"/>
              </a:solidFill>
            </a:endParaRPr>
          </a:p>
          <a:p>
            <a:pPr marL="571500" lvl="0" algn="l" rtl="0">
              <a:lnSpc>
                <a:spcPct val="115000"/>
              </a:lnSpc>
              <a:spcBef>
                <a:spcPts val="0"/>
              </a:spcBef>
              <a:spcAft>
                <a:spcPts val="0"/>
              </a:spcAft>
              <a:buClr>
                <a:schemeClr val="dk1"/>
              </a:buClr>
              <a:buSzPts val="1800"/>
            </a:pPr>
            <a:r>
              <a:rPr lang="en-US" sz="1800" dirty="0" smtClean="0">
                <a:solidFill>
                  <a:schemeClr val="dk1"/>
                </a:solidFill>
              </a:rPr>
              <a:t>Comment your code judiciously.</a:t>
            </a:r>
          </a:p>
          <a:p>
            <a:pPr marL="857250" lvl="5" indent="-285750">
              <a:lnSpc>
                <a:spcPct val="115000"/>
              </a:lnSpc>
              <a:buClr>
                <a:schemeClr val="dk1"/>
              </a:buClr>
              <a:buSzPts val="1800"/>
              <a:buFont typeface="Arial" panose="020B0604020202020204" pitchFamily="34" charset="0"/>
              <a:buChar char="•"/>
            </a:pPr>
            <a:r>
              <a:rPr lang="en-US" sz="1800" dirty="0" smtClean="0">
                <a:solidFill>
                  <a:schemeClr val="dk1"/>
                </a:solidFill>
              </a:rPr>
              <a:t>consistency between code, comments</a:t>
            </a:r>
          </a:p>
          <a:p>
            <a:pPr marL="857250" lvl="5" indent="-285750">
              <a:lnSpc>
                <a:spcPct val="115000"/>
              </a:lnSpc>
              <a:buClr>
                <a:schemeClr val="dk1"/>
              </a:buClr>
              <a:buSzPts val="1800"/>
              <a:buFont typeface="Arial" panose="020B0604020202020204" pitchFamily="34" charset="0"/>
              <a:buChar char="•"/>
            </a:pPr>
            <a:r>
              <a:rPr lang="en-US" sz="1800" dirty="0" smtClean="0">
                <a:solidFill>
                  <a:schemeClr val="dk1"/>
                </a:solidFill>
              </a:rPr>
              <a:t>kind to the person reading them</a:t>
            </a:r>
          </a:p>
          <a:p>
            <a:pPr marL="857250" lvl="5" indent="-285750">
              <a:lnSpc>
                <a:spcPct val="115000"/>
              </a:lnSpc>
              <a:buClr>
                <a:schemeClr val="dk1"/>
              </a:buClr>
              <a:buSzPts val="1800"/>
              <a:buFont typeface="Arial" panose="020B0604020202020204" pitchFamily="34" charset="0"/>
              <a:buChar char="•"/>
            </a:pPr>
            <a:endParaRPr lang="en-US" sz="1800" dirty="0">
              <a:solidFill>
                <a:schemeClr val="dk1"/>
              </a:solidFill>
            </a:endParaRPr>
          </a:p>
          <a:p>
            <a:pPr marL="857250" lvl="5" indent="-285750">
              <a:lnSpc>
                <a:spcPct val="115000"/>
              </a:lnSpc>
              <a:buClr>
                <a:schemeClr val="dk1"/>
              </a:buClr>
              <a:buSzPts val="1800"/>
              <a:buFont typeface="Arial" panose="020B0604020202020204" pitchFamily="34" charset="0"/>
              <a:buChar char="•"/>
            </a:pPr>
            <a:endParaRPr lang="en-US" sz="1800" dirty="0" smtClean="0">
              <a:solidFill>
                <a:schemeClr val="dk1"/>
              </a:solidFill>
            </a:endParaRPr>
          </a:p>
          <a:p>
            <a:pPr marL="571500" lvl="5">
              <a:lnSpc>
                <a:spcPct val="115000"/>
              </a:lnSpc>
              <a:buClr>
                <a:schemeClr val="dk1"/>
              </a:buClr>
              <a:buSzPts val="1800"/>
            </a:pPr>
            <a:r>
              <a:rPr lang="en-US" sz="1800" dirty="0" smtClean="0">
                <a:solidFill>
                  <a:schemeClr val="dk1"/>
                </a:solidFill>
              </a:rPr>
              <a:t>Use functions to “self document” your work</a:t>
            </a:r>
          </a:p>
          <a:p>
            <a:pPr marL="857250" lvl="5" indent="-285750">
              <a:lnSpc>
                <a:spcPct val="115000"/>
              </a:lnSpc>
              <a:buClr>
                <a:schemeClr val="dk1"/>
              </a:buClr>
              <a:buSzPts val="1800"/>
              <a:buFont typeface="Arial" panose="020B0604020202020204" pitchFamily="34" charset="0"/>
              <a:buChar char="•"/>
            </a:pPr>
            <a:endParaRPr lang="en-US" sz="1800" dirty="0" smtClean="0">
              <a:solidFill>
                <a:schemeClr val="dk1"/>
              </a:solidFill>
            </a:endParaRPr>
          </a:p>
          <a:p>
            <a:pPr marL="857250" lvl="5" indent="-285750">
              <a:lnSpc>
                <a:spcPct val="115000"/>
              </a:lnSpc>
              <a:buClr>
                <a:schemeClr val="dk1"/>
              </a:buClr>
              <a:buSzPts val="1800"/>
              <a:buFont typeface="Arial" panose="020B0604020202020204" pitchFamily="34" charset="0"/>
              <a:buChar char="•"/>
            </a:pPr>
            <a:endParaRPr lang="en-US" sz="1800" dirty="0" smtClean="0">
              <a:solidFill>
                <a:schemeClr val="dk1"/>
              </a:solidFill>
            </a:endParaRPr>
          </a:p>
          <a:p>
            <a:pPr marL="857250" lvl="3" indent="-285750">
              <a:lnSpc>
                <a:spcPct val="115000"/>
              </a:lnSpc>
              <a:buClr>
                <a:schemeClr val="dk1"/>
              </a:buClr>
              <a:buSzPts val="1800"/>
              <a:buFont typeface="Arial" panose="020B0604020202020204" pitchFamily="34" charset="0"/>
              <a:buChar char="•"/>
            </a:pPr>
            <a:endParaRPr lang="en-US" sz="1800" dirty="0" smtClean="0">
              <a:solidFill>
                <a:schemeClr val="dk1"/>
              </a:solidFill>
            </a:endParaRPr>
          </a:p>
          <a:p>
            <a:pPr marL="857250" lvl="3" indent="-285750">
              <a:lnSpc>
                <a:spcPct val="115000"/>
              </a:lnSpc>
              <a:buClr>
                <a:schemeClr val="dk1"/>
              </a:buClr>
              <a:buSzPts val="1800"/>
              <a:buFont typeface="Arial" panose="020B0604020202020204" pitchFamily="34" charset="0"/>
              <a:buChar char="•"/>
            </a:pPr>
            <a:endParaRPr sz="1800" dirty="0">
              <a:solidFill>
                <a:schemeClr val="dk1"/>
              </a:solidFill>
            </a:endParaRPr>
          </a:p>
          <a:p>
            <a:pPr marL="914400" lvl="0" indent="0" algn="l" rtl="0">
              <a:lnSpc>
                <a:spcPct val="115000"/>
              </a:lnSpc>
              <a:spcBef>
                <a:spcPts val="0"/>
              </a:spcBef>
              <a:spcAft>
                <a:spcPts val="0"/>
              </a:spcAft>
              <a:buNone/>
            </a:pPr>
            <a:endParaRPr sz="1800" dirty="0">
              <a:solidFill>
                <a:schemeClr val="dk1"/>
              </a:solidFill>
            </a:endParaRPr>
          </a:p>
          <a:p>
            <a:pPr marL="0" lvl="0" indent="0" algn="l" rtl="0">
              <a:lnSpc>
                <a:spcPct val="115000"/>
              </a:lnSpc>
              <a:spcBef>
                <a:spcPts val="0"/>
              </a:spcBef>
              <a:spcAft>
                <a:spcPts val="0"/>
              </a:spcAft>
              <a:buNone/>
            </a:pP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800" b="1" dirty="0">
                <a:solidFill>
                  <a:schemeClr val="dk1"/>
                </a:solidFill>
              </a:rPr>
              <a:t>	</a:t>
            </a:r>
            <a:endParaRPr sz="1800" b="1" dirty="0">
              <a:solidFill>
                <a:schemeClr val="dk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cxnSp>
        <p:nvCxnSpPr>
          <p:cNvPr id="3" name="Straight Connector 2"/>
          <p:cNvCxnSpPr/>
          <p:nvPr/>
        </p:nvCxnSpPr>
        <p:spPr>
          <a:xfrm>
            <a:off x="457200" y="1194451"/>
            <a:ext cx="2560320" cy="4572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flipV="1">
            <a:off x="457200" y="1194307"/>
            <a:ext cx="2560320" cy="457344"/>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2122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Producing Results</a:t>
            </a:r>
            <a:endParaRPr/>
          </a:p>
        </p:txBody>
      </p:sp>
      <p:sp>
        <p:nvSpPr>
          <p:cNvPr id="251" name="Google Shape;251;p28"/>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Data Skills for Empiricists – Week Eight</a:t>
            </a:r>
            <a:endParaRPr/>
          </a:p>
        </p:txBody>
      </p:sp>
      <p:sp>
        <p:nvSpPr>
          <p:cNvPr id="252" name="Google Shape;252;p28"/>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28</a:t>
            </a:fld>
            <a:endParaRPr/>
          </a:p>
        </p:txBody>
      </p:sp>
      <p:sp>
        <p:nvSpPr>
          <p:cNvPr id="253" name="Google Shape;253;p28"/>
          <p:cNvSpPr txBox="1"/>
          <p:nvPr/>
        </p:nvSpPr>
        <p:spPr>
          <a:xfrm>
            <a:off x="457200" y="1143000"/>
            <a:ext cx="8229600" cy="49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dirty="0"/>
              <a:t>Re</a:t>
            </a:r>
            <a:r>
              <a:rPr lang="en-US" sz="1800" dirty="0"/>
              <a:t>producing results implies you can produce them.</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b="1" u="sng" dirty="0"/>
              <a:t>Debugging Advice</a:t>
            </a:r>
            <a:endParaRPr sz="1800" b="1" u="sng" dirty="0"/>
          </a:p>
          <a:p>
            <a:pPr marL="0" lvl="0" indent="0" algn="l" rtl="0">
              <a:spcBef>
                <a:spcPts val="0"/>
              </a:spcBef>
              <a:spcAft>
                <a:spcPts val="0"/>
              </a:spcAft>
              <a:buNone/>
            </a:pPr>
            <a:endParaRPr sz="1800" b="1" u="sng" dirty="0"/>
          </a:p>
          <a:p>
            <a:pPr marL="457200" lvl="0" indent="-342900" algn="l" rtl="0">
              <a:spcBef>
                <a:spcPts val="0"/>
              </a:spcBef>
              <a:spcAft>
                <a:spcPts val="0"/>
              </a:spcAft>
              <a:buSzPts val="1800"/>
              <a:buChar char="●"/>
            </a:pPr>
            <a:r>
              <a:rPr lang="en-US" sz="1800" dirty="0"/>
              <a:t>Break problem into discrete pieces</a:t>
            </a:r>
            <a:endParaRPr sz="1800" dirty="0"/>
          </a:p>
          <a:p>
            <a:pPr marL="457200" lvl="0" indent="0" algn="l" rtl="0">
              <a:spcBef>
                <a:spcPts val="0"/>
              </a:spcBef>
              <a:spcAft>
                <a:spcPts val="0"/>
              </a:spcAft>
              <a:buNone/>
            </a:pPr>
            <a:endParaRPr sz="1800" dirty="0"/>
          </a:p>
          <a:p>
            <a:pPr marL="457200" lvl="0" indent="0" algn="l" rtl="0">
              <a:spcBef>
                <a:spcPts val="0"/>
              </a:spcBef>
              <a:spcAft>
                <a:spcPts val="0"/>
              </a:spcAft>
              <a:buNone/>
            </a:pPr>
            <a:endParaRPr sz="600" dirty="0"/>
          </a:p>
          <a:p>
            <a:pPr marL="457200" lvl="0" indent="-342900" algn="l" rtl="0">
              <a:spcBef>
                <a:spcPts val="0"/>
              </a:spcBef>
              <a:spcAft>
                <a:spcPts val="0"/>
              </a:spcAft>
              <a:buSzPts val="1800"/>
              <a:buChar char="●"/>
            </a:pPr>
            <a:r>
              <a:rPr lang="en-US" sz="1800" dirty="0"/>
              <a:t>Test, test, test… before moving on</a:t>
            </a:r>
            <a:endParaRPr sz="1800" dirty="0"/>
          </a:p>
          <a:p>
            <a:pPr marL="457200" lvl="0" indent="0" algn="l" rtl="0">
              <a:spcBef>
                <a:spcPts val="0"/>
              </a:spcBef>
              <a:spcAft>
                <a:spcPts val="0"/>
              </a:spcAft>
              <a:buNone/>
            </a:pPr>
            <a:endParaRPr sz="1800" dirty="0"/>
          </a:p>
          <a:p>
            <a:pPr marL="457200" lvl="0" indent="0" algn="l" rtl="0">
              <a:spcBef>
                <a:spcPts val="0"/>
              </a:spcBef>
              <a:spcAft>
                <a:spcPts val="0"/>
              </a:spcAft>
              <a:buNone/>
            </a:pPr>
            <a:endParaRPr sz="600" dirty="0"/>
          </a:p>
          <a:p>
            <a:pPr marL="914400" lvl="1" indent="-342900" algn="l" rtl="0">
              <a:spcBef>
                <a:spcPts val="0"/>
              </a:spcBef>
              <a:spcAft>
                <a:spcPts val="0"/>
              </a:spcAft>
              <a:buSzPts val="1800"/>
              <a:buChar char="○"/>
            </a:pPr>
            <a:r>
              <a:rPr lang="en-US" sz="1800" dirty="0">
                <a:solidFill>
                  <a:schemeClr val="dk1"/>
                </a:solidFill>
              </a:rPr>
              <a:t>anticipate errors, handle them</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1" indent="-342900" algn="l" rtl="0">
              <a:spcBef>
                <a:spcPts val="0"/>
              </a:spcBef>
              <a:spcAft>
                <a:spcPts val="0"/>
              </a:spcAft>
              <a:buSzPts val="1800"/>
              <a:buChar char="○"/>
            </a:pPr>
            <a:r>
              <a:rPr lang="en-US" sz="1800" dirty="0">
                <a:latin typeface="Courier New"/>
                <a:ea typeface="Courier New"/>
                <a:cs typeface="Courier New"/>
                <a:sym typeface="Courier New"/>
              </a:rPr>
              <a:t>print</a:t>
            </a:r>
            <a:r>
              <a:rPr lang="en-US" sz="1800" dirty="0"/>
              <a:t> statements</a:t>
            </a:r>
            <a:endParaRPr sz="1800" dirty="0"/>
          </a:p>
          <a:p>
            <a:pPr marL="914400" lvl="0" indent="0" algn="l" rtl="0">
              <a:spcBef>
                <a:spcPts val="0"/>
              </a:spcBef>
              <a:spcAft>
                <a:spcPts val="0"/>
              </a:spcAft>
              <a:buNone/>
            </a:pPr>
            <a:endParaRPr sz="1800" dirty="0"/>
          </a:p>
          <a:p>
            <a:pPr marL="914400" lvl="1" indent="-342900" algn="l" rtl="0">
              <a:spcBef>
                <a:spcPts val="0"/>
              </a:spcBef>
              <a:spcAft>
                <a:spcPts val="0"/>
              </a:spcAft>
              <a:buSzPts val="1800"/>
              <a:buChar char="○"/>
            </a:pPr>
            <a:r>
              <a:rPr lang="en-US" sz="1800" dirty="0"/>
              <a:t>save intermediate outputs </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4950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Research Support on the Web</a:t>
            </a:r>
            <a:endParaRPr dirty="0"/>
          </a:p>
        </p:txBody>
      </p:sp>
      <p:sp>
        <p:nvSpPr>
          <p:cNvPr id="67" name="Google Shape;67;p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Research Fellows Orientation</a:t>
            </a:r>
            <a:endParaRPr/>
          </a:p>
        </p:txBody>
      </p:sp>
      <p:sp>
        <p:nvSpPr>
          <p:cNvPr id="68" name="Google Shape;68;p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2" name="TextBox 1">
            <a:extLst>
              <a:ext uri="{FF2B5EF4-FFF2-40B4-BE49-F238E27FC236}">
                <a16:creationId xmlns:a16="http://schemas.microsoft.com/office/drawing/2014/main" id="{5572D819-7906-4EFB-8075-37397332ACDD}"/>
              </a:ext>
            </a:extLst>
          </p:cNvPr>
          <p:cNvSpPr txBox="1"/>
          <p:nvPr/>
        </p:nvSpPr>
        <p:spPr>
          <a:xfrm>
            <a:off x="539973" y="5706877"/>
            <a:ext cx="7812349" cy="400110"/>
          </a:xfrm>
          <a:prstGeom prst="rect">
            <a:avLst/>
          </a:prstGeom>
          <a:noFill/>
        </p:spPr>
        <p:txBody>
          <a:bodyPr wrap="square" rtlCol="0">
            <a:spAutoFit/>
          </a:bodyPr>
          <a:lstStyle/>
          <a:p>
            <a:pPr algn="ctr"/>
            <a:r>
              <a:rPr lang="en-US" sz="2000" b="1" dirty="0">
                <a:solidFill>
                  <a:srgbClr val="7030A0"/>
                </a:solidFill>
              </a:rPr>
              <a:t>www.kellogg.northwestern.edu/rs</a:t>
            </a:r>
          </a:p>
        </p:txBody>
      </p:sp>
      <p:pic>
        <p:nvPicPr>
          <p:cNvPr id="4" name="Picture 3">
            <a:extLst>
              <a:ext uri="{FF2B5EF4-FFF2-40B4-BE49-F238E27FC236}">
                <a16:creationId xmlns:a16="http://schemas.microsoft.com/office/drawing/2014/main" id="{BADD3ED1-3505-41DD-9ADF-72592FECDAD2}"/>
              </a:ext>
            </a:extLst>
          </p:cNvPr>
          <p:cNvPicPr>
            <a:picLocks noChangeAspect="1"/>
          </p:cNvPicPr>
          <p:nvPr/>
        </p:nvPicPr>
        <p:blipFill>
          <a:blip r:embed="rId3"/>
          <a:stretch>
            <a:fillRect/>
          </a:stretch>
        </p:blipFill>
        <p:spPr>
          <a:xfrm>
            <a:off x="674423" y="1143000"/>
            <a:ext cx="7543448" cy="3970236"/>
          </a:xfrm>
          <a:prstGeom prst="rect">
            <a:avLst/>
          </a:prstGeom>
        </p:spPr>
      </p:pic>
    </p:spTree>
    <p:extLst>
      <p:ext uri="{BB962C8B-B14F-4D97-AF65-F5344CB8AC3E}">
        <p14:creationId xmlns:p14="http://schemas.microsoft.com/office/powerpoint/2010/main" val="285994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Ecosystem</a:t>
            </a:r>
          </a:p>
        </p:txBody>
      </p:sp>
      <p:sp>
        <p:nvSpPr>
          <p:cNvPr id="4" name="Footer Placeholder 3"/>
          <p:cNvSpPr>
            <a:spLocks noGrp="1"/>
          </p:cNvSpPr>
          <p:nvPr>
            <p:ph type="ftr" sz="quarter" idx="10"/>
          </p:nvPr>
        </p:nvSpPr>
        <p:spPr>
          <a:xfrm>
            <a:off x="4572000" y="6506896"/>
            <a:ext cx="41148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or confidentiality statement.</a:t>
            </a:r>
            <a:endParaRPr lang="en-US" dirty="0"/>
          </a:p>
        </p:txBody>
      </p:sp>
      <p:sp>
        <p:nvSpPr>
          <p:cNvPr id="5" name="Slide Number Placeholder 4"/>
          <p:cNvSpPr>
            <a:spLocks noGrp="1"/>
          </p:cNvSpPr>
          <p:nvPr>
            <p:ph type="sldNum" sz="quarter" idx="11"/>
          </p:nvPr>
        </p:nvSpPr>
        <p:spPr/>
        <p:txBody>
          <a:bodyPr/>
          <a:lstStyle/>
          <a:p>
            <a:fld id="{8010B76C-C533-3848-ADE6-F03E9FE1ACEB}" type="slidenum">
              <a:rPr lang="en-US" smtClean="0"/>
              <a:pPr/>
              <a:t>4</a:t>
            </a:fld>
            <a:endParaRPr lang="en-US" dirty="0"/>
          </a:p>
        </p:txBody>
      </p:sp>
      <p:sp>
        <p:nvSpPr>
          <p:cNvPr id="8" name="TextBox 7">
            <a:extLst>
              <a:ext uri="{FF2B5EF4-FFF2-40B4-BE49-F238E27FC236}">
                <a16:creationId xmlns:a16="http://schemas.microsoft.com/office/drawing/2014/main" id="{7BAC44B8-5885-4915-A820-B6969792E083}"/>
              </a:ext>
            </a:extLst>
          </p:cNvPr>
          <p:cNvSpPr txBox="1"/>
          <p:nvPr/>
        </p:nvSpPr>
        <p:spPr>
          <a:xfrm>
            <a:off x="1538555" y="5046464"/>
            <a:ext cx="6066890" cy="707886"/>
          </a:xfrm>
          <a:prstGeom prst="rect">
            <a:avLst/>
          </a:prstGeom>
          <a:noFill/>
        </p:spPr>
        <p:txBody>
          <a:bodyPr wrap="square" rtlCol="0">
            <a:spAutoFit/>
          </a:bodyPr>
          <a:lstStyle/>
          <a:p>
            <a:pPr algn="ctr"/>
            <a:r>
              <a:rPr lang="en-US" sz="2000" dirty="0">
                <a:solidFill>
                  <a:srgbClr val="7030A0"/>
                </a:solidFill>
              </a:rPr>
              <a:t>http://www.kellogg.northwestern.edu/</a:t>
            </a:r>
            <a:r>
              <a:rPr lang="en-US" sz="2000" b="1" dirty="0">
                <a:solidFill>
                  <a:srgbClr val="7030A0"/>
                </a:solidFill>
              </a:rPr>
              <a:t>rs/computing</a:t>
            </a:r>
          </a:p>
          <a:p>
            <a:pPr algn="ctr"/>
            <a:endParaRPr lang="en-US" sz="2000" b="1" dirty="0">
              <a:solidFill>
                <a:srgbClr val="7030A0"/>
              </a:solidFill>
            </a:endParaRPr>
          </a:p>
        </p:txBody>
      </p:sp>
      <p:sp>
        <p:nvSpPr>
          <p:cNvPr id="11" name="TextBox 10">
            <a:extLst>
              <a:ext uri="{FF2B5EF4-FFF2-40B4-BE49-F238E27FC236}">
                <a16:creationId xmlns:a16="http://schemas.microsoft.com/office/drawing/2014/main" id="{BAE146FF-2EB6-42CA-A81D-2A6773D30F03}"/>
              </a:ext>
            </a:extLst>
          </p:cNvPr>
          <p:cNvSpPr txBox="1"/>
          <p:nvPr/>
        </p:nvSpPr>
        <p:spPr>
          <a:xfrm>
            <a:off x="4993241" y="1331076"/>
            <a:ext cx="3354512" cy="1138773"/>
          </a:xfrm>
          <a:prstGeom prst="rect">
            <a:avLst/>
          </a:prstGeom>
          <a:noFill/>
          <a:ln>
            <a:solidFill>
              <a:schemeClr val="tx1"/>
            </a:solidFill>
          </a:ln>
        </p:spPr>
        <p:txBody>
          <a:bodyPr wrap="square" rtlCol="0">
            <a:spAutoFit/>
          </a:bodyPr>
          <a:lstStyle/>
          <a:p>
            <a:pPr algn="ctr"/>
            <a:r>
              <a:rPr lang="en-US" b="1" dirty="0"/>
              <a:t>Northwestern Quest</a:t>
            </a:r>
            <a:endParaRPr lang="en-US" dirty="0"/>
          </a:p>
          <a:p>
            <a:endParaRPr lang="en-US" dirty="0"/>
          </a:p>
          <a:p>
            <a:pPr algn="ctr"/>
            <a:r>
              <a:rPr lang="en-US" sz="1600" dirty="0"/>
              <a:t>Must apply, uses job scheduler.</a:t>
            </a:r>
          </a:p>
          <a:p>
            <a:pPr algn="ctr"/>
            <a:r>
              <a:rPr lang="en-US" sz="1600" dirty="0"/>
              <a:t>Great for high CPU problems. </a:t>
            </a:r>
          </a:p>
        </p:txBody>
      </p:sp>
      <p:sp>
        <p:nvSpPr>
          <p:cNvPr id="12" name="TextBox 11">
            <a:extLst>
              <a:ext uri="{FF2B5EF4-FFF2-40B4-BE49-F238E27FC236}">
                <a16:creationId xmlns:a16="http://schemas.microsoft.com/office/drawing/2014/main" id="{378D869D-CBA8-48D5-918E-811E3D9F4834}"/>
              </a:ext>
            </a:extLst>
          </p:cNvPr>
          <p:cNvSpPr txBox="1"/>
          <p:nvPr/>
        </p:nvSpPr>
        <p:spPr>
          <a:xfrm>
            <a:off x="796247" y="1341149"/>
            <a:ext cx="3457254" cy="1138773"/>
          </a:xfrm>
          <a:prstGeom prst="rect">
            <a:avLst/>
          </a:prstGeom>
          <a:noFill/>
          <a:ln>
            <a:solidFill>
              <a:schemeClr val="tx1"/>
            </a:solidFill>
          </a:ln>
        </p:spPr>
        <p:txBody>
          <a:bodyPr wrap="square" rtlCol="0">
            <a:spAutoFit/>
          </a:bodyPr>
          <a:lstStyle/>
          <a:p>
            <a:pPr algn="ctr"/>
            <a:r>
              <a:rPr lang="en-US" b="1" dirty="0"/>
              <a:t>Kellogg Linux Cluster</a:t>
            </a:r>
            <a:endParaRPr lang="en-US" dirty="0"/>
          </a:p>
          <a:p>
            <a:endParaRPr lang="en-US" dirty="0"/>
          </a:p>
          <a:p>
            <a:pPr algn="ctr"/>
            <a:r>
              <a:rPr lang="en-US" sz="1600" dirty="0"/>
              <a:t>Large RAM and storage.</a:t>
            </a:r>
          </a:p>
          <a:p>
            <a:pPr algn="ctr"/>
            <a:r>
              <a:rPr lang="en-US" sz="1600" dirty="0"/>
              <a:t>Great for most problems.</a:t>
            </a:r>
          </a:p>
        </p:txBody>
      </p:sp>
      <p:sp>
        <p:nvSpPr>
          <p:cNvPr id="13" name="TextBox 12">
            <a:extLst>
              <a:ext uri="{FF2B5EF4-FFF2-40B4-BE49-F238E27FC236}">
                <a16:creationId xmlns:a16="http://schemas.microsoft.com/office/drawing/2014/main" id="{3CEB3428-39DA-4881-AC50-4134AA3DAA68}"/>
              </a:ext>
            </a:extLst>
          </p:cNvPr>
          <p:cNvSpPr txBox="1"/>
          <p:nvPr/>
        </p:nvSpPr>
        <p:spPr>
          <a:xfrm>
            <a:off x="4993241" y="3177474"/>
            <a:ext cx="3354512" cy="1138773"/>
          </a:xfrm>
          <a:prstGeom prst="rect">
            <a:avLst/>
          </a:prstGeom>
          <a:noFill/>
          <a:ln>
            <a:solidFill>
              <a:schemeClr val="tx1"/>
            </a:solidFill>
          </a:ln>
        </p:spPr>
        <p:txBody>
          <a:bodyPr wrap="square" rtlCol="0">
            <a:spAutoFit/>
          </a:bodyPr>
          <a:lstStyle/>
          <a:p>
            <a:pPr algn="ctr"/>
            <a:r>
              <a:rPr lang="en-US" b="1" dirty="0"/>
              <a:t>KAP02 Windows Server</a:t>
            </a:r>
            <a:endParaRPr lang="en-US" dirty="0"/>
          </a:p>
          <a:p>
            <a:endParaRPr lang="en-US" dirty="0"/>
          </a:p>
          <a:p>
            <a:pPr algn="ctr"/>
            <a:r>
              <a:rPr lang="en-US" sz="1600" dirty="0"/>
              <a:t>Has encrypted storage volume.</a:t>
            </a:r>
          </a:p>
          <a:p>
            <a:pPr algn="ctr"/>
            <a:r>
              <a:rPr lang="en-US" sz="1600" dirty="0"/>
              <a:t>Great for special-use cases.</a:t>
            </a:r>
          </a:p>
        </p:txBody>
      </p:sp>
      <p:sp>
        <p:nvSpPr>
          <p:cNvPr id="14" name="TextBox 13">
            <a:extLst>
              <a:ext uri="{FF2B5EF4-FFF2-40B4-BE49-F238E27FC236}">
                <a16:creationId xmlns:a16="http://schemas.microsoft.com/office/drawing/2014/main" id="{070D6671-CDB1-4343-9AB4-B312316942A2}"/>
              </a:ext>
            </a:extLst>
          </p:cNvPr>
          <p:cNvSpPr txBox="1"/>
          <p:nvPr/>
        </p:nvSpPr>
        <p:spPr>
          <a:xfrm>
            <a:off x="796247" y="3180980"/>
            <a:ext cx="3457254" cy="1138773"/>
          </a:xfrm>
          <a:prstGeom prst="rect">
            <a:avLst/>
          </a:prstGeom>
          <a:noFill/>
          <a:ln>
            <a:solidFill>
              <a:schemeClr val="tx1"/>
            </a:solidFill>
          </a:ln>
        </p:spPr>
        <p:txBody>
          <a:bodyPr wrap="square" rtlCol="0">
            <a:spAutoFit/>
          </a:bodyPr>
          <a:lstStyle/>
          <a:p>
            <a:pPr algn="ctr"/>
            <a:r>
              <a:rPr lang="en-US" b="1" dirty="0"/>
              <a:t>Kellogg Data Center</a:t>
            </a:r>
            <a:endParaRPr lang="en-US" dirty="0"/>
          </a:p>
          <a:p>
            <a:endParaRPr lang="en-US" dirty="0"/>
          </a:p>
          <a:p>
            <a:pPr algn="ctr"/>
            <a:r>
              <a:rPr lang="en-US" sz="1600" dirty="0"/>
              <a:t>High-performance SQL Server.</a:t>
            </a:r>
          </a:p>
          <a:p>
            <a:pPr algn="ctr"/>
            <a:r>
              <a:rPr lang="en-US" sz="1600" dirty="0"/>
              <a:t>Great for big datasets (&gt; 2 TB).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041" y="3429022"/>
            <a:ext cx="701200" cy="6582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502" y="1657613"/>
            <a:ext cx="739740" cy="628397"/>
          </a:xfrm>
          <a:prstGeom prst="rect">
            <a:avLst/>
          </a:prstGeom>
        </p:spPr>
      </p:pic>
    </p:spTree>
    <p:extLst>
      <p:ext uri="{BB962C8B-B14F-4D97-AF65-F5344CB8AC3E}">
        <p14:creationId xmlns:p14="http://schemas.microsoft.com/office/powerpoint/2010/main" val="177360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Ecosystem</a:t>
            </a:r>
          </a:p>
        </p:txBody>
      </p:sp>
      <p:sp>
        <p:nvSpPr>
          <p:cNvPr id="4" name="Footer Placeholder 3"/>
          <p:cNvSpPr>
            <a:spLocks noGrp="1"/>
          </p:cNvSpPr>
          <p:nvPr>
            <p:ph type="ftr" sz="quarter" idx="10"/>
          </p:nvPr>
        </p:nvSpPr>
        <p:spPr>
          <a:xfrm>
            <a:off x="4572000" y="6506896"/>
            <a:ext cx="41148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or confidentiality statement.</a:t>
            </a:r>
            <a:endParaRPr lang="en-US" dirty="0"/>
          </a:p>
        </p:txBody>
      </p:sp>
      <p:sp>
        <p:nvSpPr>
          <p:cNvPr id="5" name="Slide Number Placeholder 4"/>
          <p:cNvSpPr>
            <a:spLocks noGrp="1"/>
          </p:cNvSpPr>
          <p:nvPr>
            <p:ph type="sldNum" sz="quarter" idx="11"/>
          </p:nvPr>
        </p:nvSpPr>
        <p:spPr/>
        <p:txBody>
          <a:bodyPr/>
          <a:lstStyle/>
          <a:p>
            <a:fld id="{8010B76C-C533-3848-ADE6-F03E9FE1ACEB}" type="slidenum">
              <a:rPr lang="en-US" smtClean="0"/>
              <a:pPr/>
              <a:t>5</a:t>
            </a:fld>
            <a:endParaRPr lang="en-US" dirty="0"/>
          </a:p>
        </p:txBody>
      </p:sp>
      <p:sp>
        <p:nvSpPr>
          <p:cNvPr id="8" name="TextBox 7">
            <a:extLst>
              <a:ext uri="{FF2B5EF4-FFF2-40B4-BE49-F238E27FC236}">
                <a16:creationId xmlns:a16="http://schemas.microsoft.com/office/drawing/2014/main" id="{7BAC44B8-5885-4915-A820-B6969792E083}"/>
              </a:ext>
            </a:extLst>
          </p:cNvPr>
          <p:cNvSpPr txBox="1"/>
          <p:nvPr/>
        </p:nvSpPr>
        <p:spPr>
          <a:xfrm>
            <a:off x="1538555" y="5046464"/>
            <a:ext cx="6066890" cy="707886"/>
          </a:xfrm>
          <a:prstGeom prst="rect">
            <a:avLst/>
          </a:prstGeom>
          <a:noFill/>
        </p:spPr>
        <p:txBody>
          <a:bodyPr wrap="square" rtlCol="0">
            <a:spAutoFit/>
          </a:bodyPr>
          <a:lstStyle/>
          <a:p>
            <a:pPr algn="ctr"/>
            <a:r>
              <a:rPr lang="en-US" sz="2000" dirty="0">
                <a:solidFill>
                  <a:srgbClr val="7030A0"/>
                </a:solidFill>
              </a:rPr>
              <a:t>http://www.kellogg.northwestern.edu/</a:t>
            </a:r>
            <a:r>
              <a:rPr lang="en-US" sz="2000" b="1" dirty="0">
                <a:solidFill>
                  <a:srgbClr val="7030A0"/>
                </a:solidFill>
              </a:rPr>
              <a:t>rs/computing</a:t>
            </a:r>
          </a:p>
          <a:p>
            <a:pPr algn="ctr"/>
            <a:endParaRPr lang="en-US" sz="2000" b="1" dirty="0">
              <a:solidFill>
                <a:srgbClr val="7030A0"/>
              </a:solidFill>
            </a:endParaRPr>
          </a:p>
        </p:txBody>
      </p:sp>
      <p:sp>
        <p:nvSpPr>
          <p:cNvPr id="11" name="TextBox 10">
            <a:extLst>
              <a:ext uri="{FF2B5EF4-FFF2-40B4-BE49-F238E27FC236}">
                <a16:creationId xmlns:a16="http://schemas.microsoft.com/office/drawing/2014/main" id="{BAE146FF-2EB6-42CA-A81D-2A6773D30F03}"/>
              </a:ext>
            </a:extLst>
          </p:cNvPr>
          <p:cNvSpPr txBox="1"/>
          <p:nvPr/>
        </p:nvSpPr>
        <p:spPr>
          <a:xfrm>
            <a:off x="4993241" y="1331076"/>
            <a:ext cx="3354512" cy="1015663"/>
          </a:xfrm>
          <a:prstGeom prst="rect">
            <a:avLst/>
          </a:prstGeom>
          <a:noFill/>
          <a:ln>
            <a:solidFill>
              <a:schemeClr val="tx1"/>
            </a:solidFill>
          </a:ln>
        </p:spPr>
        <p:txBody>
          <a:bodyPr wrap="square" rtlCol="0">
            <a:spAutoFit/>
          </a:bodyPr>
          <a:lstStyle/>
          <a:p>
            <a:pPr algn="ctr"/>
            <a:r>
              <a:rPr lang="en-US" b="1" dirty="0">
                <a:solidFill>
                  <a:schemeClr val="bg1">
                    <a:lumMod val="75000"/>
                  </a:schemeClr>
                </a:solidFill>
              </a:rPr>
              <a:t>Northwestern Quest</a:t>
            </a:r>
            <a:endParaRPr lang="en-US" dirty="0">
              <a:solidFill>
                <a:schemeClr val="bg1">
                  <a:lumMod val="75000"/>
                </a:schemeClr>
              </a:solidFill>
            </a:endParaRPr>
          </a:p>
          <a:p>
            <a:endParaRPr lang="en-US" dirty="0">
              <a:solidFill>
                <a:schemeClr val="bg1">
                  <a:lumMod val="75000"/>
                </a:schemeClr>
              </a:solidFill>
            </a:endParaRPr>
          </a:p>
          <a:p>
            <a:pPr algn="ctr"/>
            <a:r>
              <a:rPr lang="en-US" sz="1600" dirty="0">
                <a:solidFill>
                  <a:schemeClr val="bg1">
                    <a:lumMod val="75000"/>
                  </a:schemeClr>
                </a:solidFill>
              </a:rPr>
              <a:t>Must apply, uses job scheduler.</a:t>
            </a:r>
          </a:p>
          <a:p>
            <a:pPr algn="ctr"/>
            <a:r>
              <a:rPr lang="en-US" sz="1600" dirty="0">
                <a:solidFill>
                  <a:schemeClr val="bg1">
                    <a:lumMod val="75000"/>
                  </a:schemeClr>
                </a:solidFill>
              </a:rPr>
              <a:t>Great for high CPU problems.</a:t>
            </a:r>
            <a:r>
              <a:rPr lang="en-US" sz="1600" dirty="0"/>
              <a:t> </a:t>
            </a:r>
          </a:p>
        </p:txBody>
      </p:sp>
      <p:sp>
        <p:nvSpPr>
          <p:cNvPr id="12" name="TextBox 11">
            <a:extLst>
              <a:ext uri="{FF2B5EF4-FFF2-40B4-BE49-F238E27FC236}">
                <a16:creationId xmlns:a16="http://schemas.microsoft.com/office/drawing/2014/main" id="{378D869D-CBA8-48D5-918E-811E3D9F4834}"/>
              </a:ext>
            </a:extLst>
          </p:cNvPr>
          <p:cNvSpPr txBox="1"/>
          <p:nvPr/>
        </p:nvSpPr>
        <p:spPr>
          <a:xfrm>
            <a:off x="796247" y="1341149"/>
            <a:ext cx="3457254" cy="1138773"/>
          </a:xfrm>
          <a:prstGeom prst="rect">
            <a:avLst/>
          </a:prstGeom>
          <a:noFill/>
          <a:ln>
            <a:solidFill>
              <a:schemeClr val="tx1"/>
            </a:solidFill>
          </a:ln>
        </p:spPr>
        <p:txBody>
          <a:bodyPr wrap="square" rtlCol="0">
            <a:spAutoFit/>
          </a:bodyPr>
          <a:lstStyle/>
          <a:p>
            <a:pPr algn="ctr"/>
            <a:r>
              <a:rPr lang="en-US" b="1" dirty="0"/>
              <a:t>Kellogg Linux Cluster</a:t>
            </a:r>
            <a:endParaRPr lang="en-US" dirty="0"/>
          </a:p>
          <a:p>
            <a:endParaRPr lang="en-US" dirty="0"/>
          </a:p>
          <a:p>
            <a:pPr algn="ctr"/>
            <a:r>
              <a:rPr lang="en-US" sz="1600" dirty="0"/>
              <a:t>Large RAM and storage.</a:t>
            </a:r>
          </a:p>
          <a:p>
            <a:pPr algn="ctr"/>
            <a:r>
              <a:rPr lang="en-US" sz="1600" dirty="0"/>
              <a:t>Great for most problems.</a:t>
            </a:r>
          </a:p>
        </p:txBody>
      </p:sp>
      <p:sp>
        <p:nvSpPr>
          <p:cNvPr id="13" name="TextBox 12">
            <a:extLst>
              <a:ext uri="{FF2B5EF4-FFF2-40B4-BE49-F238E27FC236}">
                <a16:creationId xmlns:a16="http://schemas.microsoft.com/office/drawing/2014/main" id="{3CEB3428-39DA-4881-AC50-4134AA3DAA68}"/>
              </a:ext>
            </a:extLst>
          </p:cNvPr>
          <p:cNvSpPr txBox="1"/>
          <p:nvPr/>
        </p:nvSpPr>
        <p:spPr>
          <a:xfrm>
            <a:off x="4993241" y="3177474"/>
            <a:ext cx="3354512" cy="1015663"/>
          </a:xfrm>
          <a:prstGeom prst="rect">
            <a:avLst/>
          </a:prstGeom>
          <a:noFill/>
          <a:ln>
            <a:solidFill>
              <a:schemeClr val="tx1"/>
            </a:solidFill>
          </a:ln>
        </p:spPr>
        <p:txBody>
          <a:bodyPr wrap="square" rtlCol="0">
            <a:spAutoFit/>
          </a:bodyPr>
          <a:lstStyle/>
          <a:p>
            <a:pPr algn="ctr"/>
            <a:r>
              <a:rPr lang="en-US" b="1" dirty="0">
                <a:solidFill>
                  <a:schemeClr val="bg1">
                    <a:lumMod val="75000"/>
                  </a:schemeClr>
                </a:solidFill>
              </a:rPr>
              <a:t>KAP02 Windows Server</a:t>
            </a:r>
            <a:endParaRPr lang="en-US" dirty="0">
              <a:solidFill>
                <a:schemeClr val="bg1">
                  <a:lumMod val="75000"/>
                </a:schemeClr>
              </a:solidFill>
            </a:endParaRPr>
          </a:p>
          <a:p>
            <a:endParaRPr lang="en-US" dirty="0">
              <a:solidFill>
                <a:schemeClr val="bg1">
                  <a:lumMod val="75000"/>
                </a:schemeClr>
              </a:solidFill>
            </a:endParaRPr>
          </a:p>
          <a:p>
            <a:pPr algn="ctr"/>
            <a:r>
              <a:rPr lang="en-US" sz="1600" dirty="0">
                <a:solidFill>
                  <a:schemeClr val="bg1">
                    <a:lumMod val="75000"/>
                  </a:schemeClr>
                </a:solidFill>
              </a:rPr>
              <a:t>Has encrypted storage volume.</a:t>
            </a:r>
          </a:p>
          <a:p>
            <a:pPr algn="ctr"/>
            <a:r>
              <a:rPr lang="en-US" sz="1600" dirty="0">
                <a:solidFill>
                  <a:schemeClr val="bg1">
                    <a:lumMod val="75000"/>
                  </a:schemeClr>
                </a:solidFill>
              </a:rPr>
              <a:t>Great for special-use cases.</a:t>
            </a:r>
          </a:p>
        </p:txBody>
      </p:sp>
      <p:sp>
        <p:nvSpPr>
          <p:cNvPr id="14" name="TextBox 13">
            <a:extLst>
              <a:ext uri="{FF2B5EF4-FFF2-40B4-BE49-F238E27FC236}">
                <a16:creationId xmlns:a16="http://schemas.microsoft.com/office/drawing/2014/main" id="{070D6671-CDB1-4343-9AB4-B312316942A2}"/>
              </a:ext>
            </a:extLst>
          </p:cNvPr>
          <p:cNvSpPr txBox="1"/>
          <p:nvPr/>
        </p:nvSpPr>
        <p:spPr>
          <a:xfrm>
            <a:off x="796247" y="3180980"/>
            <a:ext cx="3457254" cy="1138773"/>
          </a:xfrm>
          <a:prstGeom prst="rect">
            <a:avLst/>
          </a:prstGeom>
          <a:noFill/>
          <a:ln>
            <a:solidFill>
              <a:schemeClr val="tx1"/>
            </a:solidFill>
          </a:ln>
        </p:spPr>
        <p:txBody>
          <a:bodyPr wrap="square" rtlCol="0">
            <a:spAutoFit/>
          </a:bodyPr>
          <a:lstStyle/>
          <a:p>
            <a:pPr algn="ctr"/>
            <a:r>
              <a:rPr lang="en-US" b="1" dirty="0"/>
              <a:t>Kellogg Data Center</a:t>
            </a:r>
            <a:endParaRPr lang="en-US" dirty="0"/>
          </a:p>
          <a:p>
            <a:endParaRPr lang="en-US" dirty="0"/>
          </a:p>
          <a:p>
            <a:pPr algn="ctr"/>
            <a:r>
              <a:rPr lang="en-US" sz="1600" dirty="0"/>
              <a:t>High-performance SQL Server.</a:t>
            </a:r>
          </a:p>
          <a:p>
            <a:pPr algn="ctr"/>
            <a:r>
              <a:rPr lang="en-US" sz="1600" dirty="0"/>
              <a:t>Great for big datasets (&gt; 2 TB).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041" y="3429022"/>
            <a:ext cx="701200" cy="6582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502" y="1657613"/>
            <a:ext cx="739740" cy="62839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5403" y="2528369"/>
            <a:ext cx="1514475" cy="571500"/>
          </a:xfrm>
          <a:prstGeom prst="rect">
            <a:avLst/>
          </a:prstGeom>
        </p:spPr>
      </p:pic>
    </p:spTree>
    <p:extLst>
      <p:ext uri="{BB962C8B-B14F-4D97-AF65-F5344CB8AC3E}">
        <p14:creationId xmlns:p14="http://schemas.microsoft.com/office/powerpoint/2010/main" val="39117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4950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Part I – Kellogg Linux Cluster</a:t>
            </a:r>
            <a:endParaRPr dirty="0"/>
          </a:p>
        </p:txBody>
      </p:sp>
      <p:sp>
        <p:nvSpPr>
          <p:cNvPr id="67" name="Google Shape;67;p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Research Fellows Orientation</a:t>
            </a:r>
            <a:endParaRPr/>
          </a:p>
        </p:txBody>
      </p:sp>
      <p:sp>
        <p:nvSpPr>
          <p:cNvPr id="68" name="Google Shape;68;p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3" name="Picture 3">
            <a:extLst>
              <a:ext uri="{FF2B5EF4-FFF2-40B4-BE49-F238E27FC236}">
                <a16:creationId xmlns:a16="http://schemas.microsoft.com/office/drawing/2014/main" id="{F9BCA478-6EE7-4663-B515-12072E10E5EF}"/>
              </a:ext>
            </a:extLst>
          </p:cNvPr>
          <p:cNvPicPr>
            <a:picLocks noChangeAspect="1"/>
          </p:cNvPicPr>
          <p:nvPr/>
        </p:nvPicPr>
        <p:blipFill>
          <a:blip r:embed="rId3"/>
          <a:stretch>
            <a:fillRect/>
          </a:stretch>
        </p:blipFill>
        <p:spPr>
          <a:xfrm>
            <a:off x="1801319" y="924852"/>
            <a:ext cx="5778707" cy="5345575"/>
          </a:xfrm>
          <a:prstGeom prst="rect">
            <a:avLst/>
          </a:prstGeom>
        </p:spPr>
      </p:pic>
    </p:spTree>
    <p:extLst>
      <p:ext uri="{BB962C8B-B14F-4D97-AF65-F5344CB8AC3E}">
        <p14:creationId xmlns:p14="http://schemas.microsoft.com/office/powerpoint/2010/main" val="297571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4950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Part I – Kellogg Linux Cluster</a:t>
            </a:r>
            <a:endParaRPr dirty="0"/>
          </a:p>
        </p:txBody>
      </p:sp>
      <p:sp>
        <p:nvSpPr>
          <p:cNvPr id="67" name="Google Shape;67;p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Research Fellows Orientation</a:t>
            </a:r>
            <a:endParaRPr/>
          </a:p>
        </p:txBody>
      </p:sp>
      <p:sp>
        <p:nvSpPr>
          <p:cNvPr id="68" name="Google Shape;68;p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2" name="TextBox 1">
            <a:extLst>
              <a:ext uri="{FF2B5EF4-FFF2-40B4-BE49-F238E27FC236}">
                <a16:creationId xmlns:a16="http://schemas.microsoft.com/office/drawing/2014/main" id="{5572D819-7906-4EFB-8075-37397332ACDD}"/>
              </a:ext>
            </a:extLst>
          </p:cNvPr>
          <p:cNvSpPr txBox="1"/>
          <p:nvPr/>
        </p:nvSpPr>
        <p:spPr>
          <a:xfrm>
            <a:off x="594804" y="1242874"/>
            <a:ext cx="7812349" cy="3785652"/>
          </a:xfrm>
          <a:prstGeom prst="rect">
            <a:avLst/>
          </a:prstGeom>
          <a:noFill/>
        </p:spPr>
        <p:txBody>
          <a:bodyPr wrap="square" rtlCol="0" anchor="t">
            <a:spAutoFit/>
          </a:bodyPr>
          <a:lstStyle/>
          <a:p>
            <a:pPr algn="ctr"/>
            <a:r>
              <a:rPr lang="en-US" sz="2000" b="1" dirty="0"/>
              <a:t>DON'T FEAR THE COMMAND LINE!</a:t>
            </a:r>
          </a:p>
          <a:p>
            <a:endParaRPr lang="en-US" sz="2000" b="1" dirty="0"/>
          </a:p>
          <a:p>
            <a:endParaRPr lang="en-US" sz="2000" b="1" dirty="0"/>
          </a:p>
          <a:p>
            <a:r>
              <a:rPr lang="en-US" sz="2000" b="1" dirty="0"/>
              <a:t>Goals</a:t>
            </a:r>
            <a:endParaRPr lang="en-US" dirty="0"/>
          </a:p>
          <a:p>
            <a:endParaRPr lang="en-US" sz="2000" dirty="0"/>
          </a:p>
          <a:p>
            <a:pPr marL="457200" indent="-457200">
              <a:buAutoNum type="arabicPeriod"/>
            </a:pPr>
            <a:r>
              <a:rPr lang="en-US" sz="2000" dirty="0"/>
              <a:t>Connect to KLC </a:t>
            </a:r>
            <a:r>
              <a:rPr lang="en-US" sz="2000" dirty="0" smtClean="0"/>
              <a:t>(</a:t>
            </a:r>
            <a:r>
              <a:rPr lang="en-US" sz="2000" dirty="0" err="1" smtClean="0"/>
              <a:t>FastX</a:t>
            </a:r>
            <a:r>
              <a:rPr lang="en-US" sz="2000" dirty="0" smtClean="0"/>
              <a:t>)</a:t>
            </a:r>
            <a:endParaRPr lang="en-US" sz="2000" dirty="0"/>
          </a:p>
          <a:p>
            <a:pPr marL="457200" indent="-457200">
              <a:buAutoNum type="arabicPeriod"/>
            </a:pPr>
            <a:r>
              <a:rPr lang="en-US" sz="2000" dirty="0"/>
              <a:t>Clone our </a:t>
            </a:r>
            <a:r>
              <a:rPr lang="en-US" sz="2000" dirty="0" err="1"/>
              <a:t>Github</a:t>
            </a:r>
            <a:r>
              <a:rPr lang="en-US" sz="2000" dirty="0"/>
              <a:t> </a:t>
            </a:r>
            <a:r>
              <a:rPr lang="en-US" sz="2000" dirty="0" smtClean="0"/>
              <a:t>repo</a:t>
            </a:r>
            <a:endParaRPr lang="en-US" sz="2000" dirty="0"/>
          </a:p>
          <a:p>
            <a:pPr marL="457200" indent="-457200">
              <a:buAutoNum type="arabicPeriod"/>
            </a:pPr>
            <a:r>
              <a:rPr lang="en-US" sz="2000" dirty="0"/>
              <a:t>Navigate </a:t>
            </a:r>
            <a:r>
              <a:rPr lang="en-US" sz="2000" dirty="0" smtClean="0"/>
              <a:t>directories</a:t>
            </a:r>
            <a:endParaRPr lang="en-US" sz="2000" dirty="0"/>
          </a:p>
          <a:p>
            <a:pPr marL="457200" indent="-457200">
              <a:buAutoNum type="arabicPeriod"/>
            </a:pPr>
            <a:r>
              <a:rPr lang="en-US" sz="2000" dirty="0"/>
              <a:t>Edit a </a:t>
            </a:r>
            <a:r>
              <a:rPr lang="en-US" sz="2000" dirty="0" smtClean="0"/>
              <a:t>file</a:t>
            </a:r>
            <a:endParaRPr lang="en-US" sz="2000" dirty="0"/>
          </a:p>
          <a:p>
            <a:pPr marL="457200" indent="-457200">
              <a:buAutoNum type="arabicPeriod"/>
            </a:pPr>
            <a:r>
              <a:rPr lang="en-US" sz="2000" dirty="0"/>
              <a:t>Launch a batch process and keep it running</a:t>
            </a:r>
          </a:p>
          <a:p>
            <a:pPr marL="457200" indent="-457200">
              <a:buAutoNum type="arabicPeriod"/>
            </a:pPr>
            <a:r>
              <a:rPr lang="en-US" sz="2000" dirty="0"/>
              <a:t>Use a GUI</a:t>
            </a:r>
          </a:p>
          <a:p>
            <a:pPr marL="457200" indent="-457200">
              <a:buAutoNum type="arabicPeriod"/>
            </a:pPr>
            <a:r>
              <a:rPr lang="en-US" sz="2000" dirty="0"/>
              <a:t>Transfer files </a:t>
            </a:r>
          </a:p>
        </p:txBody>
      </p:sp>
    </p:spTree>
    <p:extLst>
      <p:ext uri="{BB962C8B-B14F-4D97-AF65-F5344CB8AC3E}">
        <p14:creationId xmlns:p14="http://schemas.microsoft.com/office/powerpoint/2010/main" val="101465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4950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Part II – WRDS</a:t>
            </a:r>
            <a:endParaRPr dirty="0"/>
          </a:p>
        </p:txBody>
      </p:sp>
      <p:sp>
        <p:nvSpPr>
          <p:cNvPr id="67" name="Google Shape;67;p5"/>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Research Fellows Orientation</a:t>
            </a:r>
            <a:endParaRPr/>
          </a:p>
        </p:txBody>
      </p:sp>
      <p:sp>
        <p:nvSpPr>
          <p:cNvPr id="68" name="Google Shape;68;p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2" name="TextBox 1">
            <a:extLst>
              <a:ext uri="{FF2B5EF4-FFF2-40B4-BE49-F238E27FC236}">
                <a16:creationId xmlns:a16="http://schemas.microsoft.com/office/drawing/2014/main" id="{5572D819-7906-4EFB-8075-37397332ACDD}"/>
              </a:ext>
            </a:extLst>
          </p:cNvPr>
          <p:cNvSpPr txBox="1"/>
          <p:nvPr/>
        </p:nvSpPr>
        <p:spPr>
          <a:xfrm>
            <a:off x="594804" y="1242874"/>
            <a:ext cx="7812349" cy="2246769"/>
          </a:xfrm>
          <a:prstGeom prst="rect">
            <a:avLst/>
          </a:prstGeom>
          <a:noFill/>
        </p:spPr>
        <p:txBody>
          <a:bodyPr wrap="square" rtlCol="0">
            <a:spAutoFit/>
          </a:bodyPr>
          <a:lstStyle/>
          <a:p>
            <a:r>
              <a:rPr lang="en-US" sz="2000" b="1" dirty="0"/>
              <a:t>Goals</a:t>
            </a:r>
          </a:p>
          <a:p>
            <a:endParaRPr lang="en-US" sz="2000" dirty="0"/>
          </a:p>
          <a:p>
            <a:pPr marL="457200" indent="-457200">
              <a:buAutoNum type="arabicPeriod"/>
            </a:pPr>
            <a:endParaRPr lang="en-US" sz="2000" dirty="0" smtClean="0"/>
          </a:p>
          <a:p>
            <a:pPr marL="457200" indent="-457200">
              <a:buFont typeface="+mj-lt"/>
              <a:buAutoNum type="arabicPeriod"/>
            </a:pPr>
            <a:r>
              <a:rPr lang="en-US" sz="2000" dirty="0" smtClean="0"/>
              <a:t>Why use WRDS?</a:t>
            </a:r>
          </a:p>
          <a:p>
            <a:pPr marL="457200" indent="-457200">
              <a:buFont typeface="+mj-lt"/>
              <a:buAutoNum type="arabicPeriod"/>
            </a:pPr>
            <a:r>
              <a:rPr lang="en-US" sz="2000" dirty="0" smtClean="0"/>
              <a:t>Use their web interface</a:t>
            </a:r>
            <a:endParaRPr lang="en-US" sz="2000" dirty="0"/>
          </a:p>
          <a:p>
            <a:pPr marL="457200" indent="-457200">
              <a:buFont typeface="Arial"/>
              <a:buAutoNum type="arabicPeriod"/>
            </a:pPr>
            <a:r>
              <a:rPr lang="en-US" sz="2000" dirty="0"/>
              <a:t>Connect to WRDS </a:t>
            </a:r>
            <a:r>
              <a:rPr lang="en-US" sz="2000" dirty="0" smtClean="0"/>
              <a:t>Cloud (</a:t>
            </a:r>
            <a:r>
              <a:rPr lang="en-US" sz="2000" dirty="0" err="1" smtClean="0"/>
              <a:t>ssh</a:t>
            </a:r>
            <a:r>
              <a:rPr lang="en-US" sz="2000" dirty="0" smtClean="0"/>
              <a:t> </a:t>
            </a:r>
            <a:r>
              <a:rPr lang="en-US" sz="2000" dirty="0"/>
              <a:t>client)</a:t>
            </a:r>
          </a:p>
          <a:p>
            <a:pPr marL="457200" indent="-457200">
              <a:buAutoNum type="arabicPeriod"/>
            </a:pPr>
            <a:r>
              <a:rPr lang="en-US" sz="2000" dirty="0"/>
              <a:t>Run a batch job to work with SAS data</a:t>
            </a:r>
          </a:p>
        </p:txBody>
      </p:sp>
    </p:spTree>
    <p:extLst>
      <p:ext uri="{BB962C8B-B14F-4D97-AF65-F5344CB8AC3E}">
        <p14:creationId xmlns:p14="http://schemas.microsoft.com/office/powerpoint/2010/main" val="112996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Data Sources</a:t>
            </a:r>
          </a:p>
        </p:txBody>
      </p:sp>
      <p:sp>
        <p:nvSpPr>
          <p:cNvPr id="4" name="Footer Placeholder 3"/>
          <p:cNvSpPr>
            <a:spLocks noGrp="1"/>
          </p:cNvSpPr>
          <p:nvPr>
            <p:ph type="ftr" sz="quarter" idx="10"/>
          </p:nvPr>
        </p:nvSpPr>
        <p:spPr>
          <a:xfrm>
            <a:off x="4572000" y="6506896"/>
            <a:ext cx="41148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or confidentiality statement.</a:t>
            </a:r>
            <a:endParaRPr lang="en-US" dirty="0"/>
          </a:p>
        </p:txBody>
      </p:sp>
      <p:sp>
        <p:nvSpPr>
          <p:cNvPr id="5" name="Slide Number Placeholder 4"/>
          <p:cNvSpPr>
            <a:spLocks noGrp="1"/>
          </p:cNvSpPr>
          <p:nvPr>
            <p:ph type="sldNum" sz="quarter" idx="11"/>
          </p:nvPr>
        </p:nvSpPr>
        <p:spPr/>
        <p:txBody>
          <a:bodyPr/>
          <a:lstStyle/>
          <a:p>
            <a:fld id="{8010B76C-C533-3848-ADE6-F03E9FE1ACEB}" type="slidenum">
              <a:rPr lang="en-US" smtClean="0"/>
              <a:pPr/>
              <a:t>9</a:t>
            </a:fld>
            <a:endParaRPr lang="en-US" dirty="0"/>
          </a:p>
        </p:txBody>
      </p:sp>
      <p:graphicFrame>
        <p:nvGraphicFramePr>
          <p:cNvPr id="3" name="Table 2">
            <a:extLst>
              <a:ext uri="{FF2B5EF4-FFF2-40B4-BE49-F238E27FC236}">
                <a16:creationId xmlns:a16="http://schemas.microsoft.com/office/drawing/2014/main" id="{FAFC8B1A-DADE-4898-92EF-A4C48D5787D5}"/>
              </a:ext>
            </a:extLst>
          </p:cNvPr>
          <p:cNvGraphicFramePr>
            <a:graphicFrameLocks noGrp="1"/>
          </p:cNvGraphicFramePr>
          <p:nvPr>
            <p:extLst>
              <p:ext uri="{D42A27DB-BD31-4B8C-83A1-F6EECF244321}">
                <p14:modId xmlns:p14="http://schemas.microsoft.com/office/powerpoint/2010/main" val="3114361257"/>
              </p:ext>
            </p:extLst>
          </p:nvPr>
        </p:nvGraphicFramePr>
        <p:xfrm>
          <a:off x="457199" y="1058779"/>
          <a:ext cx="8325853" cy="3665914"/>
        </p:xfrm>
        <a:graphic>
          <a:graphicData uri="http://schemas.openxmlformats.org/drawingml/2006/table">
            <a:tbl>
              <a:tblPr firstRow="1" bandRow="1">
                <a:tableStyleId>{00A15C55-8517-42AA-B614-E9B94910E393}</a:tableStyleId>
              </a:tblPr>
              <a:tblGrid>
                <a:gridCol w="2267252">
                  <a:extLst>
                    <a:ext uri="{9D8B030D-6E8A-4147-A177-3AD203B41FA5}">
                      <a16:colId xmlns:a16="http://schemas.microsoft.com/office/drawing/2014/main" val="1518702097"/>
                    </a:ext>
                  </a:extLst>
                </a:gridCol>
                <a:gridCol w="4673058">
                  <a:extLst>
                    <a:ext uri="{9D8B030D-6E8A-4147-A177-3AD203B41FA5}">
                      <a16:colId xmlns:a16="http://schemas.microsoft.com/office/drawing/2014/main" val="1130246983"/>
                    </a:ext>
                  </a:extLst>
                </a:gridCol>
                <a:gridCol w="1385543">
                  <a:extLst>
                    <a:ext uri="{9D8B030D-6E8A-4147-A177-3AD203B41FA5}">
                      <a16:colId xmlns:a16="http://schemas.microsoft.com/office/drawing/2014/main" val="583002635"/>
                    </a:ext>
                  </a:extLst>
                </a:gridCol>
              </a:tblGrid>
              <a:tr h="364229">
                <a:tc>
                  <a:txBody>
                    <a:bodyPr/>
                    <a:lstStyle/>
                    <a:p>
                      <a:r>
                        <a:rPr lang="en-US" dirty="0"/>
                        <a:t>Data Source</a:t>
                      </a:r>
                    </a:p>
                  </a:txBody>
                  <a:tcPr/>
                </a:tc>
                <a:tc>
                  <a:txBody>
                    <a:bodyPr/>
                    <a:lstStyle/>
                    <a:p>
                      <a:r>
                        <a:rPr lang="en-US" dirty="0"/>
                        <a:t>Type of Data</a:t>
                      </a:r>
                    </a:p>
                  </a:txBody>
                  <a:tcPr/>
                </a:tc>
                <a:tc>
                  <a:txBody>
                    <a:bodyPr/>
                    <a:lstStyle/>
                    <a:p>
                      <a:r>
                        <a:rPr lang="en-US" dirty="0"/>
                        <a:t># Queries</a:t>
                      </a:r>
                    </a:p>
                  </a:txBody>
                  <a:tcPr/>
                </a:tc>
                <a:extLst>
                  <a:ext uri="{0D108BD9-81ED-4DB2-BD59-A6C34878D82A}">
                    <a16:rowId xmlns:a16="http://schemas.microsoft.com/office/drawing/2014/main" val="3944693076"/>
                  </a:ext>
                </a:extLst>
              </a:tr>
              <a:tr h="364229">
                <a:tc>
                  <a:txBody>
                    <a:bodyPr/>
                    <a:lstStyle/>
                    <a:p>
                      <a:r>
                        <a:rPr lang="en-US" sz="1600" dirty="0"/>
                        <a:t>CRSP</a:t>
                      </a:r>
                    </a:p>
                  </a:txBody>
                  <a:tcPr/>
                </a:tc>
                <a:tc>
                  <a:txBody>
                    <a:bodyPr/>
                    <a:lstStyle/>
                    <a:p>
                      <a:r>
                        <a:rPr lang="en-US" sz="1600" dirty="0"/>
                        <a:t>Stock and bond prices</a:t>
                      </a:r>
                    </a:p>
                  </a:txBody>
                  <a:tcPr/>
                </a:tc>
                <a:tc>
                  <a:txBody>
                    <a:bodyPr/>
                    <a:lstStyle/>
                    <a:p>
                      <a:r>
                        <a:rPr lang="en-US" sz="1600" dirty="0"/>
                        <a:t>8,921</a:t>
                      </a:r>
                    </a:p>
                  </a:txBody>
                  <a:tcPr/>
                </a:tc>
                <a:extLst>
                  <a:ext uri="{0D108BD9-81ED-4DB2-BD59-A6C34878D82A}">
                    <a16:rowId xmlns:a16="http://schemas.microsoft.com/office/drawing/2014/main" val="2198745671"/>
                  </a:ext>
                </a:extLst>
              </a:tr>
              <a:tr h="364229">
                <a:tc>
                  <a:txBody>
                    <a:bodyPr/>
                    <a:lstStyle/>
                    <a:p>
                      <a:r>
                        <a:rPr lang="en-US" sz="1600" dirty="0"/>
                        <a:t>TAQ</a:t>
                      </a:r>
                    </a:p>
                  </a:txBody>
                  <a:tcPr/>
                </a:tc>
                <a:tc>
                  <a:txBody>
                    <a:bodyPr/>
                    <a:lstStyle/>
                    <a:p>
                      <a:r>
                        <a:rPr lang="en-US" sz="1600" dirty="0"/>
                        <a:t>Intra-day trade and quote information</a:t>
                      </a:r>
                    </a:p>
                  </a:txBody>
                  <a:tcPr/>
                </a:tc>
                <a:tc>
                  <a:txBody>
                    <a:bodyPr/>
                    <a:lstStyle/>
                    <a:p>
                      <a:r>
                        <a:rPr lang="en-US" sz="1600" dirty="0"/>
                        <a:t>2,829</a:t>
                      </a:r>
                    </a:p>
                  </a:txBody>
                  <a:tcPr/>
                </a:tc>
                <a:extLst>
                  <a:ext uri="{0D108BD9-81ED-4DB2-BD59-A6C34878D82A}">
                    <a16:rowId xmlns:a16="http://schemas.microsoft.com/office/drawing/2014/main" val="3906577714"/>
                  </a:ext>
                </a:extLst>
              </a:tr>
              <a:tr h="364229">
                <a:tc>
                  <a:txBody>
                    <a:bodyPr/>
                    <a:lstStyle/>
                    <a:p>
                      <a:r>
                        <a:rPr lang="en-US" sz="1600" dirty="0" err="1"/>
                        <a:t>Compustat</a:t>
                      </a:r>
                      <a:endParaRPr lang="en-US" sz="1600" dirty="0"/>
                    </a:p>
                  </a:txBody>
                  <a:tcPr/>
                </a:tc>
                <a:tc>
                  <a:txBody>
                    <a:bodyPr/>
                    <a:lstStyle/>
                    <a:p>
                      <a:r>
                        <a:rPr lang="en-US" sz="1600" dirty="0"/>
                        <a:t>Company financial statements</a:t>
                      </a:r>
                    </a:p>
                  </a:txBody>
                  <a:tcPr/>
                </a:tc>
                <a:tc>
                  <a:txBody>
                    <a:bodyPr/>
                    <a:lstStyle/>
                    <a:p>
                      <a:r>
                        <a:rPr lang="en-US" sz="1600" dirty="0"/>
                        <a:t>1893</a:t>
                      </a:r>
                    </a:p>
                  </a:txBody>
                  <a:tcPr/>
                </a:tc>
                <a:extLst>
                  <a:ext uri="{0D108BD9-81ED-4DB2-BD59-A6C34878D82A}">
                    <a16:rowId xmlns:a16="http://schemas.microsoft.com/office/drawing/2014/main" val="3291880475"/>
                  </a:ext>
                </a:extLst>
              </a:tr>
              <a:tr h="364229">
                <a:tc>
                  <a:txBody>
                    <a:bodyPr/>
                    <a:lstStyle/>
                    <a:p>
                      <a:r>
                        <a:rPr lang="en-US" sz="1600" dirty="0" err="1"/>
                        <a:t>Ravenpack</a:t>
                      </a:r>
                      <a:r>
                        <a:rPr lang="en-US" sz="1600" dirty="0"/>
                        <a:t> News</a:t>
                      </a:r>
                    </a:p>
                  </a:txBody>
                  <a:tcPr/>
                </a:tc>
                <a:tc>
                  <a:txBody>
                    <a:bodyPr/>
                    <a:lstStyle/>
                    <a:p>
                      <a:r>
                        <a:rPr lang="en-US" sz="1600" dirty="0"/>
                        <a:t>Corporate news content and classification</a:t>
                      </a:r>
                    </a:p>
                  </a:txBody>
                  <a:tcPr/>
                </a:tc>
                <a:tc>
                  <a:txBody>
                    <a:bodyPr/>
                    <a:lstStyle/>
                    <a:p>
                      <a:r>
                        <a:rPr lang="en-US" sz="1600" dirty="0"/>
                        <a:t>609</a:t>
                      </a:r>
                    </a:p>
                  </a:txBody>
                  <a:tcPr/>
                </a:tc>
                <a:extLst>
                  <a:ext uri="{0D108BD9-81ED-4DB2-BD59-A6C34878D82A}">
                    <a16:rowId xmlns:a16="http://schemas.microsoft.com/office/drawing/2014/main" val="2741205485"/>
                  </a:ext>
                </a:extLst>
              </a:tr>
              <a:tr h="364229">
                <a:tc>
                  <a:txBody>
                    <a:bodyPr/>
                    <a:lstStyle/>
                    <a:p>
                      <a:r>
                        <a:rPr lang="en-US" sz="1600" dirty="0"/>
                        <a:t>IBES</a:t>
                      </a:r>
                    </a:p>
                  </a:txBody>
                  <a:tcPr/>
                </a:tc>
                <a:tc>
                  <a:txBody>
                    <a:bodyPr/>
                    <a:lstStyle/>
                    <a:p>
                      <a:r>
                        <a:rPr lang="en-US" sz="1600" dirty="0"/>
                        <a:t>Security analyst estimates</a:t>
                      </a:r>
                    </a:p>
                  </a:txBody>
                  <a:tcPr/>
                </a:tc>
                <a:tc>
                  <a:txBody>
                    <a:bodyPr/>
                    <a:lstStyle/>
                    <a:p>
                      <a:r>
                        <a:rPr lang="en-US" sz="1600" dirty="0"/>
                        <a:t>602</a:t>
                      </a:r>
                    </a:p>
                  </a:txBody>
                  <a:tcPr/>
                </a:tc>
                <a:extLst>
                  <a:ext uri="{0D108BD9-81ED-4DB2-BD59-A6C34878D82A}">
                    <a16:rowId xmlns:a16="http://schemas.microsoft.com/office/drawing/2014/main" val="1760223139"/>
                  </a:ext>
                </a:extLst>
              </a:tr>
              <a:tr h="387853">
                <a:tc>
                  <a:txBody>
                    <a:bodyPr/>
                    <a:lstStyle/>
                    <a:p>
                      <a:r>
                        <a:rPr lang="en-US" sz="1600" dirty="0"/>
                        <a:t>Option Metrics</a:t>
                      </a:r>
                    </a:p>
                  </a:txBody>
                  <a:tcPr/>
                </a:tc>
                <a:tc>
                  <a:txBody>
                    <a:bodyPr/>
                    <a:lstStyle/>
                    <a:p>
                      <a:r>
                        <a:rPr lang="en-US" sz="1600" dirty="0"/>
                        <a:t>Option prices and volatility</a:t>
                      </a:r>
                    </a:p>
                  </a:txBody>
                  <a:tcPr/>
                </a:tc>
                <a:tc>
                  <a:txBody>
                    <a:bodyPr/>
                    <a:lstStyle/>
                    <a:p>
                      <a:r>
                        <a:rPr lang="en-US" sz="1600" dirty="0"/>
                        <a:t>486</a:t>
                      </a:r>
                    </a:p>
                  </a:txBody>
                  <a:tcPr/>
                </a:tc>
                <a:extLst>
                  <a:ext uri="{0D108BD9-81ED-4DB2-BD59-A6C34878D82A}">
                    <a16:rowId xmlns:a16="http://schemas.microsoft.com/office/drawing/2014/main" val="3313050426"/>
                  </a:ext>
                </a:extLst>
              </a:tr>
              <a:tr h="364229">
                <a:tc>
                  <a:txBody>
                    <a:bodyPr/>
                    <a:lstStyle/>
                    <a:p>
                      <a:r>
                        <a:rPr lang="en-US" sz="1600" dirty="0" err="1"/>
                        <a:t>Fama</a:t>
                      </a:r>
                      <a:r>
                        <a:rPr lang="en-US" sz="1600" dirty="0"/>
                        <a:t>-French</a:t>
                      </a:r>
                    </a:p>
                  </a:txBody>
                  <a:tcPr/>
                </a:tc>
                <a:tc>
                  <a:txBody>
                    <a:bodyPr/>
                    <a:lstStyle/>
                    <a:p>
                      <a:r>
                        <a:rPr lang="en-US" sz="1600" dirty="0"/>
                        <a:t>Portfolios and liquidity factors</a:t>
                      </a:r>
                    </a:p>
                  </a:txBody>
                  <a:tcPr/>
                </a:tc>
                <a:tc>
                  <a:txBody>
                    <a:bodyPr/>
                    <a:lstStyle/>
                    <a:p>
                      <a:r>
                        <a:rPr lang="en-US" sz="1600" dirty="0"/>
                        <a:t>411</a:t>
                      </a:r>
                    </a:p>
                  </a:txBody>
                  <a:tcPr/>
                </a:tc>
                <a:extLst>
                  <a:ext uri="{0D108BD9-81ED-4DB2-BD59-A6C34878D82A}">
                    <a16:rowId xmlns:a16="http://schemas.microsoft.com/office/drawing/2014/main" val="1475742150"/>
                  </a:ext>
                </a:extLst>
              </a:tr>
              <a:tr h="364229">
                <a:tc>
                  <a:txBody>
                    <a:bodyPr/>
                    <a:lstStyle/>
                    <a:p>
                      <a:r>
                        <a:rPr lang="en-US" sz="1600" dirty="0"/>
                        <a:t>TFN</a:t>
                      </a:r>
                    </a:p>
                  </a:txBody>
                  <a:tcPr/>
                </a:tc>
                <a:tc>
                  <a:txBody>
                    <a:bodyPr/>
                    <a:lstStyle/>
                    <a:p>
                      <a:r>
                        <a:rPr lang="en-US" sz="1600" dirty="0"/>
                        <a:t>Mutual fund, inst., and insider holdings</a:t>
                      </a:r>
                    </a:p>
                  </a:txBody>
                  <a:tcPr/>
                </a:tc>
                <a:tc>
                  <a:txBody>
                    <a:bodyPr/>
                    <a:lstStyle/>
                    <a:p>
                      <a:r>
                        <a:rPr lang="en-US" sz="1600" dirty="0"/>
                        <a:t>276</a:t>
                      </a:r>
                    </a:p>
                  </a:txBody>
                  <a:tcPr/>
                </a:tc>
                <a:extLst>
                  <a:ext uri="{0D108BD9-81ED-4DB2-BD59-A6C34878D82A}">
                    <a16:rowId xmlns:a16="http://schemas.microsoft.com/office/drawing/2014/main" val="2994582584"/>
                  </a:ext>
                </a:extLst>
              </a:tr>
              <a:tr h="364229">
                <a:tc>
                  <a:txBody>
                    <a:bodyPr/>
                    <a:lstStyle/>
                    <a:p>
                      <a:r>
                        <a:rPr lang="en-US" sz="1600" dirty="0"/>
                        <a:t>Bureau van Dijk</a:t>
                      </a:r>
                    </a:p>
                  </a:txBody>
                  <a:tcPr/>
                </a:tc>
                <a:tc>
                  <a:txBody>
                    <a:bodyPr/>
                    <a:lstStyle/>
                    <a:p>
                      <a:r>
                        <a:rPr lang="en-US" sz="1600" dirty="0"/>
                        <a:t>European (Amadeus) &amp; unlisted (Osiris) stocks</a:t>
                      </a:r>
                    </a:p>
                  </a:txBody>
                  <a:tcPr/>
                </a:tc>
                <a:tc>
                  <a:txBody>
                    <a:bodyPr/>
                    <a:lstStyle/>
                    <a:p>
                      <a:r>
                        <a:rPr lang="en-US" sz="1600" dirty="0"/>
                        <a:t>164</a:t>
                      </a:r>
                    </a:p>
                  </a:txBody>
                  <a:tcPr/>
                </a:tc>
                <a:extLst>
                  <a:ext uri="{0D108BD9-81ED-4DB2-BD59-A6C34878D82A}">
                    <a16:rowId xmlns:a16="http://schemas.microsoft.com/office/drawing/2014/main" val="3687656463"/>
                  </a:ext>
                </a:extLst>
              </a:tr>
            </a:tbl>
          </a:graphicData>
        </a:graphic>
      </p:graphicFrame>
      <p:sp>
        <p:nvSpPr>
          <p:cNvPr id="6" name="TextBox 5">
            <a:extLst>
              <a:ext uri="{FF2B5EF4-FFF2-40B4-BE49-F238E27FC236}">
                <a16:creationId xmlns:a16="http://schemas.microsoft.com/office/drawing/2014/main" id="{37188B34-3436-4A2C-A8E5-45C857F4212A}"/>
              </a:ext>
            </a:extLst>
          </p:cNvPr>
          <p:cNvSpPr txBox="1"/>
          <p:nvPr/>
        </p:nvSpPr>
        <p:spPr>
          <a:xfrm>
            <a:off x="457200" y="5486400"/>
            <a:ext cx="7952874" cy="584775"/>
          </a:xfrm>
          <a:prstGeom prst="rect">
            <a:avLst/>
          </a:prstGeom>
          <a:noFill/>
        </p:spPr>
        <p:txBody>
          <a:bodyPr wrap="square" rtlCol="0">
            <a:spAutoFit/>
          </a:bodyPr>
          <a:lstStyle/>
          <a:p>
            <a:r>
              <a:rPr lang="en-US" sz="1600" u="sng" dirty="0"/>
              <a:t>Honorable Mentions</a:t>
            </a:r>
            <a:r>
              <a:rPr lang="en-US" sz="1600" dirty="0"/>
              <a:t>:</a:t>
            </a:r>
          </a:p>
          <a:p>
            <a:r>
              <a:rPr lang="en-US" sz="1600" dirty="0"/>
              <a:t>ETF Global, </a:t>
            </a:r>
            <a:r>
              <a:rPr lang="en-US" sz="1600" dirty="0" err="1"/>
              <a:t>Eventus</a:t>
            </a:r>
            <a:endParaRPr lang="en-US" sz="1600" dirty="0"/>
          </a:p>
        </p:txBody>
      </p:sp>
    </p:spTree>
    <p:extLst>
      <p:ext uri="{BB962C8B-B14F-4D97-AF65-F5344CB8AC3E}">
        <p14:creationId xmlns:p14="http://schemas.microsoft.com/office/powerpoint/2010/main" val="4010437517"/>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TotalTime>
  <Words>1424</Words>
  <Application>Microsoft Office PowerPoint</Application>
  <PresentationFormat>On-screen Show (4:3)</PresentationFormat>
  <Paragraphs>580</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Arial,Sans-Serif</vt:lpstr>
      <vt:lpstr>Calibri</vt:lpstr>
      <vt:lpstr>Courier New</vt:lpstr>
      <vt:lpstr>2_Custom Design</vt:lpstr>
      <vt:lpstr>Research Computing Orientation Introduction for Research Fellows</vt:lpstr>
      <vt:lpstr>Overview</vt:lpstr>
      <vt:lpstr>Research Support on the Web</vt:lpstr>
      <vt:lpstr>Computing Ecosystem</vt:lpstr>
      <vt:lpstr>Computing Ecosystem</vt:lpstr>
      <vt:lpstr>Part I – Kellogg Linux Cluster</vt:lpstr>
      <vt:lpstr>Part I – Kellogg Linux Cluster</vt:lpstr>
      <vt:lpstr>Part II – WRDS</vt:lpstr>
      <vt:lpstr>Popular Data Sources</vt:lpstr>
      <vt:lpstr>During the Break.....</vt:lpstr>
      <vt:lpstr>Part III – KDC</vt:lpstr>
      <vt:lpstr>Part III – KDC</vt:lpstr>
      <vt:lpstr>Part IV – Reproducibility Matters</vt:lpstr>
      <vt:lpstr>Reproducibility Matters to...</vt:lpstr>
      <vt:lpstr>Reproducibility Matters to...</vt:lpstr>
      <vt:lpstr>Reproducible Research Challenges</vt:lpstr>
      <vt:lpstr>Collaborate Well</vt:lpstr>
      <vt:lpstr>Get Organized</vt:lpstr>
      <vt:lpstr>Directory Structures</vt:lpstr>
      <vt:lpstr>Version Control in Software Development</vt:lpstr>
      <vt:lpstr>What Else to Curate</vt:lpstr>
      <vt:lpstr>Automation - Motivation</vt:lpstr>
      <vt:lpstr>Automation</vt:lpstr>
      <vt:lpstr>Automation with Executable File</vt:lpstr>
      <vt:lpstr>Abstraction</vt:lpstr>
      <vt:lpstr>Documentation</vt:lpstr>
      <vt:lpstr>Documentation – Less is More</vt:lpstr>
      <vt:lpstr>Producing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Computing Orientation Introduction for Research Fellows</dc:title>
  <cp:lastModifiedBy>John Patrick Johnson</cp:lastModifiedBy>
  <cp:revision>118</cp:revision>
  <dcterms:modified xsi:type="dcterms:W3CDTF">2019-06-19T22:01:16Z</dcterms:modified>
</cp:coreProperties>
</file>