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14"/>
  </p:notesMasterIdLst>
  <p:handoutMasterIdLst>
    <p:handoutMasterId r:id="rId15"/>
  </p:handoutMasterIdLst>
  <p:sldIdLst>
    <p:sldId id="316" r:id="rId3"/>
    <p:sldId id="319" r:id="rId4"/>
    <p:sldId id="317" r:id="rId5"/>
    <p:sldId id="324" r:id="rId6"/>
    <p:sldId id="322" r:id="rId7"/>
    <p:sldId id="321" r:id="rId8"/>
    <p:sldId id="327" r:id="rId9"/>
    <p:sldId id="320" r:id="rId10"/>
    <p:sldId id="325" r:id="rId11"/>
    <p:sldId id="323" r:id="rId12"/>
    <p:sldId id="326" r:id="rId13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</p14:sldIdLst>
        </p14:section>
        <p14:section name="Untitled Section" id="{039A1C45-5745-46C7-99C5-6EA58368B96E}">
          <p14:sldIdLst>
            <p14:sldId id="319"/>
            <p14:sldId id="317"/>
            <p14:sldId id="324"/>
            <p14:sldId id="322"/>
            <p14:sldId id="321"/>
            <p14:sldId id="327"/>
            <p14:sldId id="320"/>
            <p14:sldId id="325"/>
            <p14:sldId id="32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 autoAdjust="0"/>
    <p:restoredTop sz="81353"/>
  </p:normalViewPr>
  <p:slideViewPr>
    <p:cSldViewPr snapToGrid="0" snapToObjects="1">
      <p:cViewPr varScale="1">
        <p:scale>
          <a:sx n="92" d="100"/>
          <a:sy n="92" d="100"/>
        </p:scale>
        <p:origin x="2008" y="184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clone;</a:t>
            </a:r>
            <a:r>
              <a:rPr lang="en-US" baseline="0" dirty="0" smtClean="0"/>
              <a:t> force pull the materials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itrcs/pythonworkshops" TargetMode="External"/><Relationship Id="rId4" Type="http://schemas.openxmlformats.org/officeDocument/2006/relationships/hyperlink" Target="https://www.northwestern.edu/hr/learning/development/online-learning/lynda.com.html" TargetMode="External"/><Relationship Id="rId5" Type="http://schemas.openxmlformats.org/officeDocument/2006/relationships/hyperlink" Target="https://sites.northwestern.edu/neweresources/2018/05/10/safari-books-online/" TargetMode="External"/><Relationship Id="rId6" Type="http://schemas.openxmlformats.org/officeDocument/2006/relationships/hyperlink" Target="https://www.w3schools.com/python/" TargetMode="External"/><Relationship Id="rId7" Type="http://schemas.openxmlformats.org/officeDocument/2006/relationships/hyperlink" Target="https://www.it.northwestern.edu/research/campus-events/data-camp.html" TargetMode="External"/><Relationship Id="rId8" Type="http://schemas.openxmlformats.org/officeDocument/2006/relationships/hyperlink" Target="https://www.jetbrains.com/pycharm/documentation/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python.org/3.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lc.northwestern.edu:300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/>
              <a:t>Python Primer</a:t>
            </a:r>
            <a:br>
              <a:rPr lang="en-US" dirty="0"/>
            </a:br>
            <a:r>
              <a:rPr lang="en-US" sz="2400" dirty="0"/>
              <a:t>Data Skills for </a:t>
            </a:r>
            <a:r>
              <a:rPr lang="en-US" sz="2400"/>
              <a:t>Empirical </a:t>
            </a:r>
            <a:r>
              <a:rPr lang="en-US" sz="2400" smtClean="0"/>
              <a:t>Research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Winter, 2020</a:t>
            </a:r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conda</a:t>
            </a:r>
            <a:r>
              <a:rPr lang="en-US" dirty="0" smtClean="0"/>
              <a:t> environments to manage dependencies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can be used as a powerful tool for developing code</a:t>
            </a:r>
          </a:p>
          <a:p>
            <a:r>
              <a:rPr lang="en-US" dirty="0" smtClean="0"/>
              <a:t>These basics</a:t>
            </a:r>
            <a:r>
              <a:rPr lang="en-US" dirty="0"/>
              <a:t> </a:t>
            </a:r>
            <a:r>
              <a:rPr lang="en-US" dirty="0" smtClean="0"/>
              <a:t>covered here will be applied throughout the workshop series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documentation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://docs.python.org/3.6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NUIT GitHub</a:t>
            </a:r>
          </a:p>
          <a:p>
            <a:pPr lvl="1"/>
            <a:r>
              <a:rPr lang="en-US" dirty="0">
                <a:hlinkClick r:id="rId3"/>
              </a:rPr>
              <a:t>https://github.com/nuitrcs/pythonworkshops</a:t>
            </a:r>
            <a:endParaRPr lang="en-US" dirty="0"/>
          </a:p>
          <a:p>
            <a:r>
              <a:rPr lang="en-US" dirty="0" smtClean="0"/>
              <a:t>LinkedIn Learning</a:t>
            </a:r>
          </a:p>
          <a:p>
            <a:pPr lvl="1"/>
            <a:r>
              <a:rPr lang="en-US" dirty="0">
                <a:hlinkClick r:id="rId4"/>
              </a:rPr>
              <a:t>https://www.northwestern.edu/hr/learning/development/online-learning/lynda.com.html</a:t>
            </a:r>
            <a:endParaRPr lang="en-US" dirty="0" smtClean="0"/>
          </a:p>
          <a:p>
            <a:r>
              <a:rPr lang="en-US" dirty="0" smtClean="0"/>
              <a:t>Safari Books Online</a:t>
            </a:r>
          </a:p>
          <a:p>
            <a:pPr lvl="1"/>
            <a:r>
              <a:rPr lang="en-US" dirty="0">
                <a:hlinkClick r:id="rId5"/>
              </a:rPr>
              <a:t>https://sites.northwestern.edu/neweresources/2018/05/10/safari-books-online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W3 Schools</a:t>
            </a:r>
          </a:p>
          <a:p>
            <a:pPr lvl="1"/>
            <a:r>
              <a:rPr lang="en-US" dirty="0">
                <a:hlinkClick r:id="rId6"/>
              </a:rPr>
              <a:t>https://www.w3schools.com/python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/>
              <a:t>Datacamp</a:t>
            </a:r>
            <a:endParaRPr lang="en-US" dirty="0"/>
          </a:p>
          <a:p>
            <a:pPr lvl="1"/>
            <a:r>
              <a:rPr lang="en-US" dirty="0"/>
              <a:t>Spring deadline: March 31</a:t>
            </a:r>
            <a:r>
              <a:rPr lang="en-US" baseline="30000" dirty="0"/>
              <a:t>st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www.it.northwestern.edu/research/campus-events/data-camp.html</a:t>
            </a:r>
            <a:endParaRPr lang="en-US" dirty="0"/>
          </a:p>
          <a:p>
            <a:r>
              <a:rPr lang="en-US" dirty="0" err="1" smtClean="0"/>
              <a:t>PyCharm</a:t>
            </a:r>
            <a:r>
              <a:rPr lang="en-US" dirty="0" smtClean="0"/>
              <a:t> documentation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https://www.jetbrains.com/pycharm/documentation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</a:p>
          <a:p>
            <a:r>
              <a:rPr lang="en-US" dirty="0" smtClean="0"/>
              <a:t>How will Python be used in these workshops?</a:t>
            </a:r>
          </a:p>
          <a:p>
            <a:r>
              <a:rPr lang="en-US" dirty="0" smtClean="0"/>
              <a:t>Python basics and core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Versatile, object-oriented programming language</a:t>
            </a:r>
          </a:p>
          <a:p>
            <a:pPr lvl="1"/>
            <a:r>
              <a:rPr lang="en-US" dirty="0" smtClean="0"/>
              <a:t>Syntax designed for readability</a:t>
            </a:r>
          </a:p>
          <a:p>
            <a:pPr lvl="1"/>
            <a:r>
              <a:rPr lang="en-US" dirty="0" smtClean="0"/>
              <a:t>Easy to abstract and maintain code</a:t>
            </a:r>
          </a:p>
          <a:p>
            <a:r>
              <a:rPr lang="en-US" dirty="0" smtClean="0"/>
              <a:t>Ways to use Python</a:t>
            </a:r>
          </a:p>
          <a:p>
            <a:pPr lvl="1"/>
            <a:r>
              <a:rPr lang="en-US" dirty="0" smtClean="0"/>
              <a:t>Script via command line</a:t>
            </a:r>
          </a:p>
          <a:p>
            <a:pPr lvl="1"/>
            <a:r>
              <a:rPr lang="en-US" dirty="0" smtClean="0"/>
              <a:t>Interactive mode</a:t>
            </a:r>
          </a:p>
          <a:p>
            <a:pPr lvl="1"/>
            <a:r>
              <a:rPr lang="en-US" dirty="0" smtClean="0"/>
              <a:t>Notebooks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/>
              <a:t>Integrated Development Environment (IDE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</a:t>
            </a:r>
            <a:r>
              <a:rPr lang="en-US" dirty="0" err="1" smtClean="0"/>
              <a:t>PyCharm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Python be used in this series?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Web-harvesting</a:t>
            </a:r>
          </a:p>
          <a:p>
            <a:pPr lvl="2"/>
            <a:r>
              <a:rPr lang="en-US" dirty="0" err="1" smtClean="0"/>
              <a:t>BeautifulSoup</a:t>
            </a:r>
            <a:r>
              <a:rPr lang="en-US" dirty="0" smtClean="0"/>
              <a:t>, Selenium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2"/>
            <a:r>
              <a:rPr lang="en-US" dirty="0" err="1" smtClean="0"/>
              <a:t>spaCy</a:t>
            </a:r>
            <a:r>
              <a:rPr lang="en-US" dirty="0" smtClean="0"/>
              <a:t>, NLTK</a:t>
            </a:r>
          </a:p>
          <a:p>
            <a:pPr lvl="1"/>
            <a:r>
              <a:rPr lang="en-US" dirty="0" smtClean="0"/>
              <a:t>Data inspection and visualization</a:t>
            </a:r>
          </a:p>
          <a:p>
            <a:pPr lvl="2"/>
            <a:r>
              <a:rPr lang="en-US" dirty="0" smtClean="0"/>
              <a:t>pandas,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 and package management</a:t>
            </a:r>
          </a:p>
          <a:p>
            <a:r>
              <a:rPr lang="en-US" dirty="0" smtClean="0"/>
              <a:t>Importing and using packages</a:t>
            </a:r>
          </a:p>
          <a:p>
            <a:r>
              <a:rPr lang="en-US" dirty="0" smtClean="0"/>
              <a:t>Loading and writing to files</a:t>
            </a:r>
          </a:p>
          <a:p>
            <a:r>
              <a:rPr lang="en-US" dirty="0" smtClean="0"/>
              <a:t>List structures</a:t>
            </a:r>
          </a:p>
          <a:p>
            <a:r>
              <a:rPr lang="en-US" dirty="0" smtClean="0"/>
              <a:t>Dictionary structures</a:t>
            </a:r>
          </a:p>
          <a:p>
            <a:r>
              <a:rPr lang="en-US" dirty="0" smtClean="0"/>
              <a:t>Using loops</a:t>
            </a:r>
          </a:p>
          <a:p>
            <a:r>
              <a:rPr lang="en-US" dirty="0" smtClean="0"/>
              <a:t>Using functions</a:t>
            </a:r>
          </a:p>
          <a:p>
            <a:r>
              <a:rPr lang="en-US" dirty="0" smtClean="0"/>
              <a:t>Working with objects in Python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in to KLC via </a:t>
            </a:r>
            <a:r>
              <a:rPr lang="en-US" dirty="0" err="1" smtClean="0"/>
              <a:t>FastX</a:t>
            </a:r>
            <a:endParaRPr lang="en-US" dirty="0" smtClean="0"/>
          </a:p>
          <a:p>
            <a:pPr lvl="1"/>
            <a:r>
              <a:rPr lang="en-US" b="1" u="sng" dirty="0" smtClean="0">
                <a:hlinkClick r:id="rId3"/>
              </a:rPr>
              <a:t>http</a:t>
            </a:r>
            <a:r>
              <a:rPr lang="en-US" b="1" u="sng" dirty="0">
                <a:hlinkClick r:id="rId3"/>
              </a:rPr>
              <a:t>://</a:t>
            </a:r>
            <a:r>
              <a:rPr lang="en-US" b="1" u="sng" dirty="0" smtClean="0">
                <a:hlinkClick r:id="rId3"/>
              </a:rPr>
              <a:t>klc.northwestern.edu:3000</a:t>
            </a:r>
            <a:endParaRPr lang="en-US" b="1" u="sng" dirty="0" smtClean="0"/>
          </a:p>
          <a:p>
            <a:pPr lvl="1"/>
            <a:r>
              <a:rPr lang="en-US" dirty="0" smtClean="0"/>
              <a:t>Authenticate with NetID and password</a:t>
            </a:r>
          </a:p>
          <a:p>
            <a:pPr lvl="1"/>
            <a:r>
              <a:rPr lang="en-US" dirty="0" smtClean="0"/>
              <a:t>Select GNOME Desktop</a:t>
            </a:r>
          </a:p>
          <a:p>
            <a:pPr lvl="1"/>
            <a:r>
              <a:rPr lang="en-US" dirty="0" smtClean="0"/>
              <a:t>Click Launch</a:t>
            </a:r>
          </a:p>
          <a:p>
            <a:pPr lvl="1"/>
            <a:r>
              <a:rPr lang="en-US" dirty="0" smtClean="0"/>
              <a:t>Click ”Activities”</a:t>
            </a:r>
          </a:p>
          <a:p>
            <a:pPr lvl="1"/>
            <a:r>
              <a:rPr lang="en-US" dirty="0" smtClean="0"/>
              <a:t>Select “Terminal”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0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workshop materials from GitHub (KLC)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today’s materials from GitHub</a:t>
            </a:r>
          </a:p>
          <a:p>
            <a:pPr lvl="1"/>
            <a:r>
              <a:rPr lang="en-US" b="1" dirty="0" smtClean="0"/>
              <a:t>cd  ~/empirical-workshop-2020</a:t>
            </a:r>
            <a:endParaRPr lang="en-US" b="1" dirty="0"/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</a:p>
          <a:p>
            <a:r>
              <a:rPr lang="en-US" dirty="0" smtClean="0"/>
              <a:t>If you have uncommitted changes</a:t>
            </a:r>
          </a:p>
          <a:p>
            <a:pPr lvl="1"/>
            <a:r>
              <a:rPr lang="en-US" b="1" dirty="0"/>
              <a:t>cd </a:t>
            </a:r>
            <a:r>
              <a:rPr lang="en-US" b="1" dirty="0" smtClean="0"/>
              <a:t> ~/empirical-workshop-2020</a:t>
            </a:r>
          </a:p>
          <a:p>
            <a:pPr lvl="1"/>
            <a:r>
              <a:rPr lang="en-US" b="1" dirty="0" err="1" smtClean="0"/>
              <a:t>git</a:t>
            </a:r>
            <a:r>
              <a:rPr lang="en-US" b="1" dirty="0" smtClean="0"/>
              <a:t> stash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fetch --all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reset --hard </a:t>
            </a:r>
            <a:r>
              <a:rPr lang="en-US" b="1" dirty="0" smtClean="0"/>
              <a:t>origin/master</a:t>
            </a:r>
          </a:p>
          <a:p>
            <a:pPr lvl="1"/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pull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Launch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PyCharm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In terminal window (Activities -&gt; Terminal) enter: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source  /</a:t>
            </a:r>
            <a:r>
              <a:rPr lang="en-US" b="1" dirty="0" err="1" smtClean="0"/>
              <a:t>kellogg</a:t>
            </a:r>
            <a:r>
              <a:rPr lang="en-US" b="1" dirty="0" smtClean="0"/>
              <a:t>/bin/</a:t>
            </a:r>
            <a:r>
              <a:rPr lang="en-US" b="1" dirty="0" err="1" smtClean="0"/>
              <a:t>pycharm_install</a:t>
            </a:r>
            <a:endParaRPr lang="en-US" dirty="0" smtClean="0"/>
          </a:p>
          <a:p>
            <a:r>
              <a:rPr lang="en-US" dirty="0" smtClean="0"/>
              <a:t>At terminal prompt enter (red = required </a:t>
            </a:r>
            <a:r>
              <a:rPr lang="en-US" smtClean="0"/>
              <a:t>after install):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source ~/.</a:t>
            </a:r>
            <a:r>
              <a:rPr lang="en-US" b="1" dirty="0" err="1" smtClean="0">
                <a:solidFill>
                  <a:srgbClr val="FF0000"/>
                </a:solidFill>
              </a:rPr>
              <a:t>bash_profile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module load python/anaconda3.6</a:t>
            </a:r>
          </a:p>
          <a:p>
            <a:pPr lvl="1"/>
            <a:r>
              <a:rPr lang="en-US" b="1" dirty="0" err="1"/>
              <a:t>conda</a:t>
            </a:r>
            <a:r>
              <a:rPr lang="en-US" b="1" dirty="0"/>
              <a:t> create -n primer python=3.6 </a:t>
            </a:r>
            <a:r>
              <a:rPr lang="mr-IN" b="1" dirty="0" smtClean="0"/>
              <a:t>–</a:t>
            </a:r>
            <a:r>
              <a:rPr lang="en-US" b="1" dirty="0" smtClean="0"/>
              <a:t>y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source activate </a:t>
            </a:r>
            <a:r>
              <a:rPr lang="en-US" b="1" dirty="0" smtClean="0">
                <a:solidFill>
                  <a:srgbClr val="FF0000"/>
                </a:solidFill>
              </a:rPr>
              <a:t>primer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pip install </a:t>
            </a:r>
            <a:r>
              <a:rPr lang="en-US" b="1" dirty="0" smtClean="0"/>
              <a:t>statistics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pycharm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5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15435</TotalTime>
  <Words>392</Words>
  <Application>Microsoft Macintosh PowerPoint</Application>
  <PresentationFormat>On-screen Show (4:3)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Custom Design</vt:lpstr>
      <vt:lpstr>2_Custom Design</vt:lpstr>
      <vt:lpstr>Python Primer Data Skills for Empirical Research</vt:lpstr>
      <vt:lpstr>Overview</vt:lpstr>
      <vt:lpstr>What is Python?</vt:lpstr>
      <vt:lpstr>How will Python be used in this series?</vt:lpstr>
      <vt:lpstr>Topics</vt:lpstr>
      <vt:lpstr>Clone workshop materials from GitHub (KLC)</vt:lpstr>
      <vt:lpstr>Clone workshop materials from GitHub (KLC)</vt:lpstr>
      <vt:lpstr>Install and Launch PyCharm</vt:lpstr>
      <vt:lpstr>Examples/Demo</vt:lpstr>
      <vt:lpstr>Summary</vt:lpstr>
      <vt:lpstr>Resources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Richard Williams</cp:lastModifiedBy>
  <cp:revision>334</cp:revision>
  <cp:lastPrinted>2017-09-08T23:45:08Z</cp:lastPrinted>
  <dcterms:created xsi:type="dcterms:W3CDTF">2014-10-31T17:25:20Z</dcterms:created>
  <dcterms:modified xsi:type="dcterms:W3CDTF">2020-01-17T18:07:54Z</dcterms:modified>
</cp:coreProperties>
</file>