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19"/>
  </p:notesMasterIdLst>
  <p:sldIdLst>
    <p:sldId id="256" r:id="rId2"/>
    <p:sldId id="259" r:id="rId3"/>
    <p:sldId id="261" r:id="rId4"/>
    <p:sldId id="280" r:id="rId5"/>
    <p:sldId id="262" r:id="rId6"/>
    <p:sldId id="263" r:id="rId7"/>
    <p:sldId id="264" r:id="rId8"/>
    <p:sldId id="270" r:id="rId9"/>
    <p:sldId id="281" r:id="rId10"/>
    <p:sldId id="268" r:id="rId11"/>
    <p:sldId id="269" r:id="rId12"/>
    <p:sldId id="272" r:id="rId13"/>
    <p:sldId id="273" r:id="rId14"/>
    <p:sldId id="274" r:id="rId15"/>
    <p:sldId id="265" r:id="rId16"/>
    <p:sldId id="266" r:id="rId17"/>
    <p:sldId id="276" r:id="rId18"/>
  </p:sldIdLst>
  <p:sldSz cx="9144000" cy="6858000" type="screen4x3"/>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F9E8B-DABB-46EA-BA82-0D17199FCB6C}" v="204" dt="2019-11-15T02:21:11.744"/>
    <p1510:client id="{ABC40ABF-CC0A-4585-9AB1-0C4661091F47}" v="83" dt="2020-01-17T02:05:53.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90" y="72"/>
      </p:cViewPr>
      <p:guideLst>
        <p:guide orient="horz" pos="425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BC40ABF-CC0A-4585-9AB1-0C4661091F47}"/>
    <pc:docChg chg="addSld delSld modSld">
      <pc:chgData name="" userId="" providerId="" clId="Web-{ABC40ABF-CC0A-4585-9AB1-0C4661091F47}" dt="2020-01-17T02:05:46.718" v="74" actId="20577"/>
      <pc:docMkLst>
        <pc:docMk/>
      </pc:docMkLst>
      <pc:sldChg chg="delSp modSp addAnim delAnim modAnim">
        <pc:chgData name="" userId="" providerId="" clId="Web-{ABC40ABF-CC0A-4585-9AB1-0C4661091F47}" dt="2020-01-17T02:05:06.732" v="56"/>
        <pc:sldMkLst>
          <pc:docMk/>
          <pc:sldMk cId="0" sldId="266"/>
        </pc:sldMkLst>
        <pc:spChg chg="mod">
          <ac:chgData name="" userId="" providerId="" clId="Web-{ABC40ABF-CC0A-4585-9AB1-0C4661091F47}" dt="2020-01-17T02:02:38.560" v="29" actId="20577"/>
          <ac:spMkLst>
            <pc:docMk/>
            <pc:sldMk cId="0" sldId="266"/>
            <ac:spMk id="147" creationId="{00000000-0000-0000-0000-000000000000}"/>
          </ac:spMkLst>
        </pc:spChg>
        <pc:spChg chg="mod">
          <ac:chgData name="" userId="" providerId="" clId="Web-{ABC40ABF-CC0A-4585-9AB1-0C4661091F47}" dt="2020-01-17T02:04:59.341" v="55" actId="14100"/>
          <ac:spMkLst>
            <pc:docMk/>
            <pc:sldMk cId="0" sldId="266"/>
            <ac:spMk id="151" creationId="{00000000-0000-0000-0000-000000000000}"/>
          </ac:spMkLst>
        </pc:spChg>
        <pc:picChg chg="del">
          <ac:chgData name="" userId="" providerId="" clId="Web-{ABC40ABF-CC0A-4585-9AB1-0C4661091F47}" dt="2020-01-17T02:02:25.013" v="25"/>
          <ac:picMkLst>
            <pc:docMk/>
            <pc:sldMk cId="0" sldId="266"/>
            <ac:picMk id="150" creationId="{00000000-0000-0000-0000-000000000000}"/>
          </ac:picMkLst>
        </pc:picChg>
      </pc:sldChg>
      <pc:sldChg chg="del">
        <pc:chgData name="" userId="" providerId="" clId="Web-{ABC40ABF-CC0A-4585-9AB1-0C4661091F47}" dt="2020-01-17T02:05:12.076" v="57"/>
        <pc:sldMkLst>
          <pc:docMk/>
          <pc:sldMk cId="0" sldId="267"/>
        </pc:sldMkLst>
      </pc:sldChg>
      <pc:sldChg chg="modSp">
        <pc:chgData name="" userId="" providerId="" clId="Web-{ABC40ABF-CC0A-4585-9AB1-0C4661091F47}" dt="2020-01-17T02:05:46.718" v="74" actId="20577"/>
        <pc:sldMkLst>
          <pc:docMk/>
          <pc:sldMk cId="0" sldId="276"/>
        </pc:sldMkLst>
        <pc:spChg chg="mod">
          <ac:chgData name="" userId="" providerId="" clId="Web-{ABC40ABF-CC0A-4585-9AB1-0C4661091F47}" dt="2020-01-17T02:05:46.718" v="74" actId="20577"/>
          <ac:spMkLst>
            <pc:docMk/>
            <pc:sldMk cId="0" sldId="276"/>
            <ac:spMk id="250" creationId="{00000000-0000-0000-0000-000000000000}"/>
          </ac:spMkLst>
        </pc:spChg>
      </pc:sldChg>
      <pc:sldChg chg="addSp delSp modSp add replId">
        <pc:chgData name="" userId="" providerId="" clId="Web-{ABC40ABF-CC0A-4585-9AB1-0C4661091F47}" dt="2020-01-17T02:01:58.574" v="24" actId="1076"/>
        <pc:sldMkLst>
          <pc:docMk/>
          <pc:sldMk cId="1528208654" sldId="281"/>
        </pc:sldMkLst>
        <pc:spChg chg="mod">
          <ac:chgData name="" userId="" providerId="" clId="Web-{ABC40ABF-CC0A-4585-9AB1-0C4661091F47}" dt="2020-01-17T02:01:37.261" v="21" actId="20577"/>
          <ac:spMkLst>
            <pc:docMk/>
            <pc:sldMk cId="1528208654" sldId="281"/>
            <ac:spMk id="186" creationId="{00000000-0000-0000-0000-000000000000}"/>
          </ac:spMkLst>
        </pc:spChg>
        <pc:spChg chg="del mod">
          <ac:chgData name="" userId="" providerId="" clId="Web-{ABC40ABF-CC0A-4585-9AB1-0C4661091F47}" dt="2020-01-17T02:00:45.214" v="14"/>
          <ac:spMkLst>
            <pc:docMk/>
            <pc:sldMk cId="1528208654" sldId="281"/>
            <ac:spMk id="189" creationId="{00000000-0000-0000-0000-000000000000}"/>
          </ac:spMkLst>
        </pc:spChg>
        <pc:picChg chg="add mod">
          <ac:chgData name="" userId="" providerId="" clId="Web-{ABC40ABF-CC0A-4585-9AB1-0C4661091F47}" dt="2020-01-17T02:01:58.574" v="24" actId="1076"/>
          <ac:picMkLst>
            <pc:docMk/>
            <pc:sldMk cId="1528208654" sldId="281"/>
            <ac:picMk id="3" creationId="{7864658F-7BC4-4B78-8FE5-9D728E78507F}"/>
          </ac:picMkLst>
        </pc:picChg>
      </pc:sldChg>
    </pc:docChg>
  </pc:docChgLst>
  <pc:docChgLst>
    <pc:chgData clId="Web-{A32F9E8B-DABB-46EA-BA82-0D17199FCB6C}"/>
    <pc:docChg chg="modSld">
      <pc:chgData name="" userId="" providerId="" clId="Web-{A32F9E8B-DABB-46EA-BA82-0D17199FCB6C}" dt="2019-11-15T02:21:11.744" v="201" actId="20577"/>
      <pc:docMkLst>
        <pc:docMk/>
      </pc:docMkLst>
      <pc:sldChg chg="modSp">
        <pc:chgData name="" userId="" providerId="" clId="Web-{A32F9E8B-DABB-46EA-BA82-0D17199FCB6C}" dt="2019-11-15T02:20:49.775" v="193" actId="20577"/>
        <pc:sldMkLst>
          <pc:docMk/>
          <pc:sldMk cId="0" sldId="266"/>
        </pc:sldMkLst>
        <pc:spChg chg="mod">
          <ac:chgData name="" userId="" providerId="" clId="Web-{A32F9E8B-DABB-46EA-BA82-0D17199FCB6C}" dt="2019-11-15T02:20:49.775" v="193" actId="20577"/>
          <ac:spMkLst>
            <pc:docMk/>
            <pc:sldMk cId="0" sldId="266"/>
            <ac:spMk id="147" creationId="{00000000-0000-0000-0000-000000000000}"/>
          </ac:spMkLst>
        </pc:spChg>
        <pc:spChg chg="mod">
          <ac:chgData name="" userId="" providerId="" clId="Web-{A32F9E8B-DABB-46EA-BA82-0D17199FCB6C}" dt="2019-11-15T02:20:10.306" v="189" actId="20577"/>
          <ac:spMkLst>
            <pc:docMk/>
            <pc:sldMk cId="0" sldId="266"/>
            <ac:spMk id="151" creationId="{00000000-0000-0000-0000-000000000000}"/>
          </ac:spMkLst>
        </pc:spChg>
        <pc:picChg chg="mod">
          <ac:chgData name="" userId="" providerId="" clId="Web-{A32F9E8B-DABB-46EA-BA82-0D17199FCB6C}" dt="2019-11-15T02:17:39.368" v="137" actId="1076"/>
          <ac:picMkLst>
            <pc:docMk/>
            <pc:sldMk cId="0" sldId="266"/>
            <ac:picMk id="150" creationId="{00000000-0000-0000-0000-000000000000}"/>
          </ac:picMkLst>
        </pc:picChg>
      </pc:sldChg>
      <pc:sldChg chg="modSp">
        <pc:chgData name="" userId="" providerId="" clId="Web-{A32F9E8B-DABB-46EA-BA82-0D17199FCB6C}" dt="2019-11-15T02:21:11.744" v="201" actId="20577"/>
        <pc:sldMkLst>
          <pc:docMk/>
          <pc:sldMk cId="0" sldId="267"/>
        </pc:sldMkLst>
        <pc:spChg chg="mod">
          <ac:chgData name="" userId="" providerId="" clId="Web-{A32F9E8B-DABB-46EA-BA82-0D17199FCB6C}" dt="2019-11-15T02:21:11.744" v="201" actId="20577"/>
          <ac:spMkLst>
            <pc:docMk/>
            <pc:sldMk cId="0" sldId="267"/>
            <ac:spMk id="157" creationId="{00000000-0000-0000-0000-000000000000}"/>
          </ac:spMkLst>
        </pc:spChg>
      </pc:sldChg>
      <pc:sldChg chg="modSp">
        <pc:chgData name="" userId="" providerId="" clId="Web-{A32F9E8B-DABB-46EA-BA82-0D17199FCB6C}" dt="2019-11-15T02:17:24.868" v="135" actId="20577"/>
        <pc:sldMkLst>
          <pc:docMk/>
          <pc:sldMk cId="0" sldId="273"/>
        </pc:sldMkLst>
        <pc:spChg chg="mod">
          <ac:chgData name="" userId="" providerId="" clId="Web-{A32F9E8B-DABB-46EA-BA82-0D17199FCB6C}" dt="2019-11-15T02:17:24.868" v="135" actId="20577"/>
          <ac:spMkLst>
            <pc:docMk/>
            <pc:sldMk cId="0" sldId="273"/>
            <ac:spMk id="218" creationId="{00000000-0000-0000-0000-000000000000}"/>
          </ac:spMkLst>
        </pc:spChg>
      </pc:sldChg>
      <pc:sldChg chg="modSp addAnim delAnim modAnim">
        <pc:chgData name="" userId="" providerId="" clId="Web-{A32F9E8B-DABB-46EA-BA82-0D17199FCB6C}" dt="2019-11-15T02:12:08.712" v="58"/>
        <pc:sldMkLst>
          <pc:docMk/>
          <pc:sldMk cId="0" sldId="280"/>
        </pc:sldMkLst>
        <pc:spChg chg="mod">
          <ac:chgData name="" userId="" providerId="" clId="Web-{A32F9E8B-DABB-46EA-BA82-0D17199FCB6C}" dt="2019-11-15T02:11:48.524" v="55" actId="1076"/>
          <ac:spMkLst>
            <pc:docMk/>
            <pc:sldMk cId="0" sldId="280"/>
            <ac:spMk id="29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Welcome. We are so happy you’re here.</a:t>
            </a: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24c740e24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524c740e24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a:t>
            </a:r>
            <a:endParaRPr/>
          </a:p>
          <a:p>
            <a:pPr marL="0" lvl="0" indent="0" algn="l" rtl="0">
              <a:lnSpc>
                <a:spcPct val="100000"/>
              </a:lnSpc>
              <a:spcBef>
                <a:spcPts val="0"/>
              </a:spcBef>
              <a:spcAft>
                <a:spcPts val="0"/>
              </a:spcAft>
              <a:buSzPts val="1400"/>
              <a:buNone/>
            </a:pPr>
            <a:endParaRPr/>
          </a:p>
        </p:txBody>
      </p:sp>
      <p:sp>
        <p:nvSpPr>
          <p:cNvPr id="164" name="Google Shape;164;g524c740e24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1e69dea5c_1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51e69dea5c_1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74" name="Google Shape;174;g51e69dea5c_1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1e2de3ead_0_3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51e2de3ead_0_3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DISCUSSION: What</a:t>
            </a:r>
            <a:r>
              <a:rPr lang="en-US" baseline="0" dirty="0"/>
              <a:t> does “abstraction” mean?</a:t>
            </a:r>
          </a:p>
          <a:p>
            <a:pPr marL="0" lvl="0" indent="0" algn="l" rtl="0">
              <a:lnSpc>
                <a:spcPct val="100000"/>
              </a:lnSpc>
              <a:spcBef>
                <a:spcPts val="0"/>
              </a:spcBef>
              <a:spcAft>
                <a:spcPts val="0"/>
              </a:spcAft>
              <a:buSzPts val="1400"/>
              <a:buNone/>
            </a:pPr>
            <a:r>
              <a:rPr lang="en-US" baseline="0" dirty="0"/>
              <a:t>Why would you </a:t>
            </a:r>
            <a:endParaRPr dirty="0"/>
          </a:p>
        </p:txBody>
      </p:sp>
      <p:sp>
        <p:nvSpPr>
          <p:cNvPr id="204" name="Google Shape;204;g51e2de3ead_0_3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24f42df4b_0_103: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524f42df4b_0_103: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 make an example</a:t>
            </a:r>
            <a:endParaRPr/>
          </a:p>
        </p:txBody>
      </p:sp>
      <p:sp>
        <p:nvSpPr>
          <p:cNvPr id="213" name="Google Shape;213;g524f42df4b_0_103: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e69dea5c_7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51e69dea5c_7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Ambreen</a:t>
            </a:r>
            <a:endParaRPr/>
          </a:p>
        </p:txBody>
      </p:sp>
      <p:sp>
        <p:nvSpPr>
          <p:cNvPr id="222" name="Google Shape;222;g51e69dea5c_7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1e2de3ead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51e2de3ead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You have all worked with version control whether you realize it or not. And it has probably saved you.</a:t>
            </a:r>
            <a:endParaRPr dirty="0"/>
          </a:p>
          <a:p>
            <a:pPr marL="0" lvl="0" indent="0" algn="l" rtl="0">
              <a:lnSpc>
                <a:spcPct val="100000"/>
              </a:lnSpc>
              <a:spcBef>
                <a:spcPts val="0"/>
              </a:spcBef>
              <a:spcAft>
                <a:spcPts val="0"/>
              </a:spcAft>
              <a:buSzPts val="1400"/>
              <a:buNone/>
            </a:pPr>
            <a:endParaRPr dirty="0"/>
          </a:p>
        </p:txBody>
      </p:sp>
      <p:sp>
        <p:nvSpPr>
          <p:cNvPr id="135" name="Google Shape;135;g51e2de3ead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1e2de3ead_0_17: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51e2de3ead_0_17: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(Richard) Touch on themes of TRANSPARENCY. KEEPING GOOD RECORDS.</a:t>
            </a:r>
            <a:endParaRPr/>
          </a:p>
          <a:p>
            <a:pPr marL="0" lvl="0" indent="0" algn="l" rtl="0">
              <a:lnSpc>
                <a:spcPct val="100000"/>
              </a:lnSpc>
              <a:spcBef>
                <a:spcPts val="0"/>
              </a:spcBef>
              <a:spcAft>
                <a:spcPts val="0"/>
              </a:spcAft>
              <a:buClr>
                <a:schemeClr val="dk1"/>
              </a:buClr>
              <a:buSzPts val="1100"/>
              <a:buFont typeface="Arial"/>
              <a:buNone/>
            </a:pPr>
            <a:r>
              <a:rPr lang="en-US"/>
              <a:t>		- Keep a master copy/branch that only contains functional code</a:t>
            </a:r>
            <a:endParaRPr/>
          </a:p>
          <a:p>
            <a:pPr marL="0" lvl="0" indent="0" algn="l" rtl="0">
              <a:lnSpc>
                <a:spcPct val="100000"/>
              </a:lnSpc>
              <a:spcBef>
                <a:spcPts val="0"/>
              </a:spcBef>
              <a:spcAft>
                <a:spcPts val="0"/>
              </a:spcAft>
              <a:buSzPts val="1100"/>
              <a:buNone/>
            </a:pPr>
            <a:r>
              <a:rPr lang="en-US"/>
              <a:t>        		- Make draft branches for building different features </a:t>
            </a:r>
            <a:endParaRPr/>
          </a:p>
          <a:p>
            <a:pPr marL="0" lvl="0" indent="0" algn="l" rtl="0">
              <a:lnSpc>
                <a:spcPct val="100000"/>
              </a:lnSpc>
              <a:spcBef>
                <a:spcPts val="0"/>
              </a:spcBef>
              <a:spcAft>
                <a:spcPts val="0"/>
              </a:spcAft>
              <a:buClr>
                <a:schemeClr val="dk1"/>
              </a:buClr>
              <a:buSzPts val="1100"/>
              <a:buFont typeface="Arial"/>
              <a:buNone/>
            </a:pPr>
            <a:r>
              <a:rPr lang="en-US"/>
              <a:t>		- When to commit a change to a repository</a:t>
            </a:r>
            <a:endParaRPr/>
          </a:p>
          <a:p>
            <a:pPr marL="0" lvl="0" indent="0" algn="l" rtl="0">
              <a:lnSpc>
                <a:spcPct val="100000"/>
              </a:lnSpc>
              <a:spcBef>
                <a:spcPts val="0"/>
              </a:spcBef>
              <a:spcAft>
                <a:spcPts val="0"/>
              </a:spcAft>
              <a:buClr>
                <a:schemeClr val="dk1"/>
              </a:buClr>
              <a:buSzPts val="1100"/>
              <a:buFont typeface="Arial"/>
              <a:buNone/>
            </a:pPr>
            <a:r>
              <a:rPr lang="en-US"/>
              <a:t>			break your code down into small discrete functional units</a:t>
            </a:r>
            <a:endParaRPr/>
          </a:p>
          <a:p>
            <a:pPr marL="0" lvl="0" indent="0" algn="l" rtl="0">
              <a:lnSpc>
                <a:spcPct val="100000"/>
              </a:lnSpc>
              <a:spcBef>
                <a:spcPts val="0"/>
              </a:spcBef>
              <a:spcAft>
                <a:spcPts val="0"/>
              </a:spcAft>
              <a:buClr>
                <a:schemeClr val="dk1"/>
              </a:buClr>
              <a:buSzPts val="1100"/>
              <a:buFont typeface="Arial"/>
              <a:buNone/>
            </a:pPr>
            <a:r>
              <a:rPr lang="en-US"/>
              <a:t>			commit changes after writing and testing each unit	</a:t>
            </a:r>
            <a:endParaRPr/>
          </a:p>
          <a:p>
            <a:pPr marL="0" lvl="0" indent="0" algn="l" rtl="0">
              <a:lnSpc>
                <a:spcPct val="100000"/>
              </a:lnSpc>
              <a:spcBef>
                <a:spcPts val="0"/>
              </a:spcBef>
              <a:spcAft>
                <a:spcPts val="0"/>
              </a:spcAft>
              <a:buSzPts val="1400"/>
              <a:buNone/>
            </a:pPr>
            <a:endParaRPr/>
          </a:p>
        </p:txBody>
      </p:sp>
      <p:sp>
        <p:nvSpPr>
          <p:cNvPr id="145" name="Google Shape;145;g51e2de3ead_0_17: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d0359061_0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1d0359061_0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Ambreen</a:t>
            </a:r>
            <a:endParaRPr/>
          </a:p>
        </p:txBody>
      </p:sp>
      <p:sp>
        <p:nvSpPr>
          <p:cNvPr id="248" name="Google Shape;248;g51d0359061_0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4f42df4b_0_2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g524f42df4b_0_2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a:t>
            </a:r>
            <a:endParaRPr/>
          </a:p>
        </p:txBody>
      </p:sp>
      <p:sp>
        <p:nvSpPr>
          <p:cNvPr id="72" name="Google Shape;72;g524f42df4b_0_2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24f42df4b_0_3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g524f42df4b_0_3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 Return to this theme of collaboration. Coordinating the actions of people is an inherently complicated problem. This is true in many lines of work, and it’s also true outside of work. If collaboration were easy, schools like Kellogg would not exist, and most of you would not have dissertation topics. Thankfully, many of the same principles about managing teams can help you think about managing code or data.</a:t>
            </a:r>
            <a:endParaRPr/>
          </a:p>
        </p:txBody>
      </p:sp>
      <p:sp>
        <p:nvSpPr>
          <p:cNvPr id="92" name="Google Shape;92;g524f42df4b_0_3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1e69dea5c_7_4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51e69dea5c_7_4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This is a discuss</a:t>
            </a:r>
            <a:r>
              <a:rPr lang="en-US" baseline="0" dirty="0"/>
              <a:t>ion opportunity.</a:t>
            </a:r>
            <a:endParaRPr dirty="0"/>
          </a:p>
        </p:txBody>
      </p:sp>
      <p:sp>
        <p:nvSpPr>
          <p:cNvPr id="285" name="Google Shape;285;g51e69dea5c_7_4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 Thankfully, this building is full of people with ideas for why some collaborations work, others fail. We can use that knowledge to apply to our problem of research collaboration.</a:t>
            </a: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24c740e24_0_8: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524c740e24_0_8: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a:t>
            </a:r>
            <a:endParaRPr/>
          </a:p>
        </p:txBody>
      </p:sp>
      <p:sp>
        <p:nvSpPr>
          <p:cNvPr id="111" name="Google Shape;111;g524c740e24_0_8: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4f42df4b_0_57: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524f42df4b_0_57: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 Conventions reduce cognitive load. </a:t>
            </a:r>
            <a:endParaRPr/>
          </a:p>
        </p:txBody>
      </p:sp>
      <p:sp>
        <p:nvSpPr>
          <p:cNvPr id="123" name="Google Shape;123;g524f42df4b_0_57: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1e69dea5c_0_13: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51e69dea5c_0_13: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DISCUSSION:</a:t>
            </a:r>
            <a:r>
              <a:rPr lang="en-US" baseline="0" dirty="0"/>
              <a:t> Who here abides this principle?</a:t>
            </a:r>
            <a:endParaRPr dirty="0"/>
          </a:p>
        </p:txBody>
      </p:sp>
      <p:sp>
        <p:nvSpPr>
          <p:cNvPr id="184" name="Google Shape;184;g51e69dea5c_0_13: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1e69dea5c_0_13: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51e69dea5c_0_13: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DISCUSSION:</a:t>
            </a:r>
            <a:r>
              <a:rPr lang="en-US" baseline="0" dirty="0"/>
              <a:t> Who here abides this principle?</a:t>
            </a:r>
            <a:endParaRPr dirty="0"/>
          </a:p>
        </p:txBody>
      </p:sp>
      <p:sp>
        <p:nvSpPr>
          <p:cNvPr id="184" name="Google Shape;184;g51e69dea5c_0_13: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1679466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2"/>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25" name="Google Shape;25;p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4"/>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0" name="Google Shape;30;p4"/>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6" name="Google Shape;36;p5"/>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0" name="Google Shape;40;p6"/>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3" name="Google Shape;43;p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Reproducibility Principles</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D146F"/>
              </a:buClr>
              <a:buSzPts val="4500"/>
              <a:buFont typeface="Arial"/>
              <a:buNone/>
            </a:pPr>
            <a:r>
              <a:rPr lang="en-US" dirty="0"/>
              <a:t>Reproducibility Principles</a:t>
            </a:r>
            <a:br>
              <a:rPr lang="en-US" dirty="0"/>
            </a:br>
            <a:r>
              <a:rPr lang="en-US" sz="2400" dirty="0"/>
              <a:t>Data Skills for Empirical Research</a:t>
            </a:r>
            <a:endParaRPr dirty="0"/>
          </a:p>
        </p:txBody>
      </p:sp>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dirty="0"/>
          </a:p>
          <a:p>
            <a:pPr marL="0" lvl="0" indent="0" algn="l" rtl="0">
              <a:lnSpc>
                <a:spcPct val="100000"/>
              </a:lnSpc>
              <a:spcBef>
                <a:spcPts val="400"/>
              </a:spcBef>
              <a:spcAft>
                <a:spcPts val="0"/>
              </a:spcAft>
              <a:buClr>
                <a:schemeClr val="dk1"/>
              </a:buClr>
              <a:buSzPts val="2000"/>
              <a:buNone/>
            </a:pPr>
            <a:r>
              <a:rPr lang="en-US" dirty="0"/>
              <a:t>Winter, 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What Would You Do?</a:t>
            </a:r>
            <a:endParaRPr dirty="0"/>
          </a:p>
        </p:txBody>
      </p:sp>
      <p:sp>
        <p:nvSpPr>
          <p:cNvPr id="167" name="Google Shape;167;p2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03076"/>
            <a:ext cx="5563082" cy="5380186"/>
          </a:xfrm>
          <a:prstGeom prst="rect">
            <a:avLst/>
          </a:prstGeom>
        </p:spPr>
      </p:pic>
      <p:sp>
        <p:nvSpPr>
          <p:cNvPr id="4" name="TextBox 3"/>
          <p:cNvSpPr txBox="1"/>
          <p:nvPr/>
        </p:nvSpPr>
        <p:spPr>
          <a:xfrm>
            <a:off x="6280484" y="1042737"/>
            <a:ext cx="2727158" cy="954107"/>
          </a:xfrm>
          <a:prstGeom prst="rect">
            <a:avLst/>
          </a:prstGeom>
          <a:noFill/>
        </p:spPr>
        <p:txBody>
          <a:bodyPr wrap="square" rtlCol="0">
            <a:spAutoFit/>
          </a:bodyPr>
          <a:lstStyle/>
          <a:p>
            <a:r>
              <a:rPr lang="en-US" dirty="0"/>
              <a:t>It would be easy to fix these problems one time in Excel.</a:t>
            </a:r>
          </a:p>
          <a:p>
            <a:endParaRPr lang="en-US" dirty="0"/>
          </a:p>
          <a:p>
            <a:r>
              <a:rPr lang="en-US" dirty="0"/>
              <a:t>Should you?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What Would You Do?</a:t>
            </a:r>
            <a:endParaRPr dirty="0"/>
          </a:p>
        </p:txBody>
      </p:sp>
      <p:sp>
        <p:nvSpPr>
          <p:cNvPr id="177" name="Google Shape;177;p21"/>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79" name="Google Shape;179;p21"/>
          <p:cNvSpPr txBox="1"/>
          <p:nvPr/>
        </p:nvSpPr>
        <p:spPr>
          <a:xfrm>
            <a:off x="457200" y="5153250"/>
            <a:ext cx="85479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800" dirty="0">
                <a:solidFill>
                  <a:schemeClr val="dk1"/>
                </a:solidFill>
              </a:rPr>
              <a:t>From a tutorial on using ArcGIS in point-and-click style…</a:t>
            </a:r>
            <a:endParaRPr sz="1800" dirty="0">
              <a:solidFill>
                <a:schemeClr val="dk1"/>
              </a:solidFill>
            </a:endParaRPr>
          </a:p>
          <a:p>
            <a:pPr marL="0" marR="0" lvl="0" indent="0" algn="l" rtl="0">
              <a:lnSpc>
                <a:spcPct val="115000"/>
              </a:lnSpc>
              <a:spcBef>
                <a:spcPts val="0"/>
              </a:spcBef>
              <a:spcAft>
                <a:spcPts val="0"/>
              </a:spcAft>
              <a:buNone/>
            </a:pPr>
            <a:r>
              <a:rPr lang="en-US" sz="1800" dirty="0">
                <a:solidFill>
                  <a:schemeClr val="dk1"/>
                </a:solidFill>
              </a:rPr>
              <a:t>Is this action easy to reproduce?</a:t>
            </a:r>
            <a:endParaRPr sz="1800"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80" name="Google Shape;180;p21"/>
          <p:cNvPicPr preferRelativeResize="0"/>
          <p:nvPr/>
        </p:nvPicPr>
        <p:blipFill>
          <a:blip r:embed="rId3">
            <a:alphaModFix/>
          </a:blip>
          <a:stretch>
            <a:fillRect/>
          </a:stretch>
        </p:blipFill>
        <p:spPr>
          <a:xfrm>
            <a:off x="457206" y="1143000"/>
            <a:ext cx="6843643" cy="384954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Abstraction</a:t>
            </a:r>
            <a:endParaRPr/>
          </a:p>
        </p:txBody>
      </p:sp>
      <p:sp>
        <p:nvSpPr>
          <p:cNvPr id="207" name="Google Shape;207;p2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09" name="Google Shape;209;p24"/>
          <p:cNvSpPr txBox="1"/>
          <p:nvPr/>
        </p:nvSpPr>
        <p:spPr>
          <a:xfrm>
            <a:off x="457200" y="1220752"/>
            <a:ext cx="8305200" cy="5286000"/>
          </a:xfrm>
          <a:prstGeom prst="rect">
            <a:avLst/>
          </a:prstGeom>
          <a:noFill/>
          <a:ln>
            <a:noFill/>
          </a:ln>
        </p:spPr>
        <p:txBody>
          <a:bodyPr spcFirstLastPara="1" wrap="square" lIns="91425" tIns="45700" rIns="91425" bIns="45700" anchor="t" anchorCtr="0">
            <a:noAutofit/>
          </a:bodyPr>
          <a:lstStyle/>
          <a:p>
            <a:pPr marL="914400" lvl="0" indent="-342900" algn="l" rtl="0">
              <a:lnSpc>
                <a:spcPct val="115000"/>
              </a:lnSpc>
              <a:spcBef>
                <a:spcPts val="0"/>
              </a:spcBef>
              <a:spcAft>
                <a:spcPts val="0"/>
              </a:spcAft>
              <a:buClr>
                <a:schemeClr val="dk1"/>
              </a:buClr>
              <a:buSzPts val="1800"/>
              <a:buChar char="●"/>
            </a:pPr>
            <a:r>
              <a:rPr lang="en-US" sz="1800" dirty="0">
                <a:solidFill>
                  <a:schemeClr val="dk1"/>
                </a:solidFill>
              </a:rPr>
              <a:t>Minimize redundancy</a:t>
            </a:r>
          </a:p>
          <a:p>
            <a:pPr marL="914400" lvl="0" indent="-342900" algn="l" rtl="0">
              <a:lnSpc>
                <a:spcPct val="115000"/>
              </a:lnSpc>
              <a:spcBef>
                <a:spcPts val="0"/>
              </a:spcBef>
              <a:spcAft>
                <a:spcPts val="0"/>
              </a:spcAft>
              <a:buClr>
                <a:schemeClr val="dk1"/>
              </a:buClr>
              <a:buSzPts val="1800"/>
              <a:buChar char="●"/>
            </a:pPr>
            <a:r>
              <a:rPr lang="en-US" sz="1800" dirty="0">
                <a:solidFill>
                  <a:schemeClr val="dk1"/>
                </a:solidFill>
              </a:rPr>
              <a:t>Introduce fewer errors, inconsistencies</a:t>
            </a:r>
            <a:endParaRPr sz="1800" dirty="0">
              <a:solidFill>
                <a:schemeClr val="dk1"/>
              </a:solidFill>
            </a:endParaRPr>
          </a:p>
          <a:p>
            <a:pPr marL="914400" lvl="0" indent="-342900" algn="l" rtl="0">
              <a:lnSpc>
                <a:spcPct val="115000"/>
              </a:lnSpc>
              <a:spcBef>
                <a:spcPts val="0"/>
              </a:spcBef>
              <a:spcAft>
                <a:spcPts val="0"/>
              </a:spcAft>
              <a:buClr>
                <a:schemeClr val="dk1"/>
              </a:buClr>
              <a:buSzPts val="1800"/>
              <a:buChar char="●"/>
            </a:pPr>
            <a:r>
              <a:rPr lang="en-US" sz="1800" dirty="0">
                <a:solidFill>
                  <a:schemeClr val="dk1"/>
                </a:solidFill>
              </a:rPr>
              <a:t>Easier to re-use code across applications</a:t>
            </a:r>
          </a:p>
          <a:p>
            <a:pPr marL="914400" lvl="0" indent="-342900" algn="l" rtl="0">
              <a:lnSpc>
                <a:spcPct val="115000"/>
              </a:lnSpc>
              <a:spcBef>
                <a:spcPts val="0"/>
              </a:spcBef>
              <a:spcAft>
                <a:spcPts val="0"/>
              </a:spcAft>
              <a:buClr>
                <a:schemeClr val="dk1"/>
              </a:buClr>
              <a:buSzPts val="1800"/>
              <a:buChar char="●"/>
            </a:pPr>
            <a:r>
              <a:rPr lang="en-US" sz="1800" dirty="0">
                <a:solidFill>
                  <a:schemeClr val="dk1"/>
                </a:solidFill>
              </a:rPr>
              <a:t>Improve readability (self-documenting)</a:t>
            </a:r>
            <a:endParaRPr sz="1800"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Evaluate </a:t>
            </a:r>
            <a:r>
              <a:rPr lang="en-US" dirty="0">
                <a:latin typeface="Courier New" panose="02070309020205020404" pitchFamily="49" charset="0"/>
                <a:cs typeface="Courier New" panose="02070309020205020404" pitchFamily="49" charset="0"/>
              </a:rPr>
              <a:t>sleeper.py</a:t>
            </a:r>
            <a:r>
              <a:rPr lang="en-US" dirty="0"/>
              <a:t> </a:t>
            </a:r>
            <a:endParaRPr dirty="0"/>
          </a:p>
        </p:txBody>
      </p:sp>
      <p:sp>
        <p:nvSpPr>
          <p:cNvPr id="216" name="Google Shape;216;p2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18" name="Google Shape;218;p25"/>
          <p:cNvSpPr txBox="1"/>
          <p:nvPr/>
        </p:nvSpPr>
        <p:spPr>
          <a:xfrm>
            <a:off x="457200" y="1220750"/>
            <a:ext cx="7547400" cy="5049000"/>
          </a:xfrm>
          <a:prstGeom prst="rect">
            <a:avLst/>
          </a:prstGeom>
          <a:solidFill>
            <a:srgbClr val="000000"/>
          </a:solidFill>
          <a:ln>
            <a:noFill/>
          </a:ln>
        </p:spPr>
        <p:txBody>
          <a:bodyPr spcFirstLastPara="1" wrap="square" lIns="91425" tIns="45700" rIns="91425" bIns="45700" anchor="t" anchorCtr="0">
            <a:noAutofit/>
          </a:bodyPr>
          <a:lstStyle/>
          <a:p>
            <a:pPr>
              <a:lnSpc>
                <a:spcPct val="115000"/>
              </a:lnSpc>
              <a:buClr>
                <a:schemeClr val="dk1"/>
              </a:buClr>
              <a:buSzPts val="1100"/>
            </a:pPr>
            <a:r>
              <a:rPr lang="en-US" sz="1200" dirty="0">
                <a:solidFill>
                  <a:srgbClr val="00FF00"/>
                </a:solidFill>
                <a:latin typeface="Courier New"/>
                <a:ea typeface="Courier New"/>
                <a:cs typeface="Courier New"/>
                <a:sym typeface="Courier New"/>
              </a:rPr>
              <a:t>import time</a:t>
            </a:r>
          </a:p>
          <a:p>
            <a:pPr>
              <a:lnSpc>
                <a:spcPct val="115000"/>
              </a:lnSpc>
              <a:buClr>
                <a:schemeClr val="dk1"/>
              </a:buClr>
              <a:buSzPts val="1100"/>
            </a:pPr>
            <a:r>
              <a:rPr lang="en-US" sz="1200" dirty="0">
                <a:solidFill>
                  <a:srgbClr val="00FF00"/>
                </a:solidFill>
                <a:latin typeface="Courier New"/>
                <a:ea typeface="Courier New"/>
                <a:cs typeface="Courier New"/>
                <a:sym typeface="Courier New"/>
              </a:rPr>
              <a:t>import random</a:t>
            </a:r>
          </a:p>
          <a:p>
            <a:pPr>
              <a:lnSpc>
                <a:spcPct val="115000"/>
              </a:lnSpc>
              <a:buClr>
                <a:schemeClr val="dk1"/>
              </a:buClr>
              <a:buSzPts val="1100"/>
            </a:pPr>
            <a:endParaRPr lang="en-US" sz="1200" dirty="0">
              <a:solidFill>
                <a:srgbClr val="00FF00"/>
              </a:solidFill>
              <a:latin typeface="Courier New"/>
              <a:ea typeface="Courier New"/>
              <a:cs typeface="Courier New"/>
              <a:sym typeface="Courier New"/>
            </a:endParaRPr>
          </a:p>
          <a:p>
            <a:pPr>
              <a:lnSpc>
                <a:spcPct val="115000"/>
              </a:lnSpc>
              <a:buClr>
                <a:schemeClr val="dk1"/>
              </a:buClr>
              <a:buSzPts val="1100"/>
            </a:pPr>
            <a:r>
              <a:rPr lang="en-US" sz="1200" dirty="0">
                <a:solidFill>
                  <a:srgbClr val="00FF00"/>
                </a:solidFill>
                <a:latin typeface="Courier New"/>
                <a:ea typeface="Courier New"/>
                <a:cs typeface="Courier New"/>
                <a:sym typeface="Courier New"/>
              </a:rPr>
              <a:t># Set seed for random number generator</a:t>
            </a:r>
          </a:p>
          <a:p>
            <a:pPr>
              <a:lnSpc>
                <a:spcPct val="115000"/>
              </a:lnSpc>
              <a:buClr>
                <a:schemeClr val="dk1"/>
              </a:buClr>
              <a:buSzPts val="1100"/>
            </a:pPr>
            <a:r>
              <a:rPr lang="en-US" sz="1200" dirty="0" err="1">
                <a:solidFill>
                  <a:srgbClr val="00FF00"/>
                </a:solidFill>
                <a:latin typeface="Courier New"/>
                <a:ea typeface="Courier New"/>
                <a:cs typeface="Courier New"/>
                <a:sym typeface="Courier New"/>
              </a:rPr>
              <a:t>random.seed</a:t>
            </a:r>
            <a:r>
              <a:rPr lang="en-US" sz="1200" dirty="0">
                <a:solidFill>
                  <a:srgbClr val="00FF00"/>
                </a:solidFill>
                <a:latin typeface="Courier New"/>
                <a:ea typeface="Courier New"/>
                <a:cs typeface="Courier New"/>
                <a:sym typeface="Courier New"/>
              </a:rPr>
              <a:t>(a=5911575)</a:t>
            </a:r>
          </a:p>
          <a:p>
            <a:pPr>
              <a:lnSpc>
                <a:spcPct val="115000"/>
              </a:lnSpc>
              <a:buClr>
                <a:schemeClr val="dk1"/>
              </a:buClr>
              <a:buSzPts val="1100"/>
            </a:pPr>
            <a:endParaRPr lang="en-US" sz="1200" dirty="0">
              <a:solidFill>
                <a:srgbClr val="00FF00"/>
              </a:solidFill>
              <a:latin typeface="Courier New"/>
              <a:ea typeface="Courier New"/>
              <a:cs typeface="Courier New"/>
              <a:sym typeface="Courier New"/>
            </a:endParaRPr>
          </a:p>
          <a:p>
            <a:pPr>
              <a:lnSpc>
                <a:spcPct val="115000"/>
              </a:lnSpc>
              <a:buClr>
                <a:schemeClr val="dk1"/>
              </a:buClr>
              <a:buSzPts val="1100"/>
            </a:pPr>
            <a:r>
              <a:rPr lang="en-US" sz="1200" dirty="0">
                <a:solidFill>
                  <a:srgbClr val="00FF00"/>
                </a:solidFill>
                <a:latin typeface="Courier New"/>
                <a:ea typeface="Courier New"/>
                <a:cs typeface="Courier New"/>
                <a:sym typeface="Courier New"/>
              </a:rPr>
              <a:t># Path to input file</a:t>
            </a:r>
          </a:p>
          <a:p>
            <a:pPr>
              <a:lnSpc>
                <a:spcPct val="115000"/>
              </a:lnSpc>
              <a:buClr>
                <a:schemeClr val="dk1"/>
              </a:buClr>
              <a:buSzPts val="1100"/>
            </a:pPr>
            <a:r>
              <a:rPr lang="en-US" sz="1200" dirty="0" err="1">
                <a:solidFill>
                  <a:srgbClr val="00FF00"/>
                </a:solidFill>
                <a:latin typeface="Courier New"/>
                <a:ea typeface="Courier New"/>
                <a:cs typeface="Courier New"/>
                <a:sym typeface="Courier New"/>
              </a:rPr>
              <a:t>infile</a:t>
            </a:r>
            <a:r>
              <a:rPr lang="en-US" sz="1200" dirty="0">
                <a:solidFill>
                  <a:srgbClr val="00FF00"/>
                </a:solidFill>
                <a:latin typeface="Courier New"/>
                <a:ea typeface="Courier New"/>
                <a:cs typeface="Courier New"/>
                <a:sym typeface="Courier New"/>
              </a:rPr>
              <a:t> = 'clean_tickers.txt'</a:t>
            </a:r>
          </a:p>
          <a:p>
            <a:pPr>
              <a:lnSpc>
                <a:spcPct val="115000"/>
              </a:lnSpc>
              <a:buClr>
                <a:schemeClr val="dk1"/>
              </a:buClr>
              <a:buSzPts val="1100"/>
            </a:pPr>
            <a:endParaRPr lang="en-US" sz="1200" dirty="0">
              <a:solidFill>
                <a:srgbClr val="00FF00"/>
              </a:solidFill>
              <a:latin typeface="Courier New"/>
              <a:ea typeface="Courier New"/>
              <a:cs typeface="Courier New"/>
              <a:sym typeface="Courier New"/>
            </a:endParaRPr>
          </a:p>
          <a:p>
            <a:pPr>
              <a:lnSpc>
                <a:spcPct val="115000"/>
              </a:lnSpc>
              <a:buClr>
                <a:schemeClr val="dk1"/>
              </a:buClr>
              <a:buSzPts val="1100"/>
            </a:pPr>
            <a:r>
              <a:rPr lang="en-US" sz="1200" dirty="0">
                <a:solidFill>
                  <a:srgbClr val="00FF00"/>
                </a:solidFill>
                <a:latin typeface="Courier New"/>
                <a:ea typeface="Courier New"/>
                <a:cs typeface="Courier New"/>
                <a:sym typeface="Courier New"/>
              </a:rPr>
              <a:t>with open(</a:t>
            </a:r>
            <a:r>
              <a:rPr lang="en-US" sz="1200" dirty="0" err="1">
                <a:solidFill>
                  <a:srgbClr val="00FF00"/>
                </a:solidFill>
                <a:latin typeface="Courier New"/>
                <a:ea typeface="Courier New"/>
                <a:cs typeface="Courier New"/>
                <a:sym typeface="Courier New"/>
              </a:rPr>
              <a:t>infile</a:t>
            </a:r>
            <a:r>
              <a:rPr lang="en-US" sz="1200" dirty="0">
                <a:solidFill>
                  <a:srgbClr val="00FF00"/>
                </a:solidFill>
                <a:latin typeface="Courier New"/>
                <a:ea typeface="Courier New"/>
                <a:cs typeface="Courier New"/>
                <a:sym typeface="Courier New"/>
              </a:rPr>
              <a:t>) as ticks:</a:t>
            </a:r>
          </a:p>
          <a:p>
            <a:pPr>
              <a:lnSpc>
                <a:spcPct val="115000"/>
              </a:lnSpc>
              <a:buClr>
                <a:schemeClr val="dk1"/>
              </a:buClr>
              <a:buSzPts val="1100"/>
            </a:pPr>
            <a:r>
              <a:rPr lang="en-US" sz="1200" dirty="0">
                <a:solidFill>
                  <a:srgbClr val="00FF00"/>
                </a:solidFill>
                <a:latin typeface="Courier New"/>
                <a:ea typeface="Courier New"/>
                <a:cs typeface="Courier New"/>
                <a:sym typeface="Courier New"/>
              </a:rPr>
              <a:t>     tick = </a:t>
            </a:r>
            <a:r>
              <a:rPr lang="en-US" sz="1200" dirty="0" err="1">
                <a:solidFill>
                  <a:srgbClr val="00FF00"/>
                </a:solidFill>
                <a:latin typeface="Courier New"/>
                <a:ea typeface="Courier New"/>
                <a:cs typeface="Courier New"/>
                <a:sym typeface="Courier New"/>
              </a:rPr>
              <a:t>ticks.readline</a:t>
            </a:r>
            <a:r>
              <a:rPr lang="en-US" sz="1200" dirty="0">
                <a:solidFill>
                  <a:srgbClr val="00FF00"/>
                </a:solidFill>
                <a:latin typeface="Courier New"/>
                <a:ea typeface="Courier New"/>
                <a:cs typeface="Courier New"/>
                <a:sym typeface="Courier New"/>
              </a:rPr>
              <a:t>()</a:t>
            </a:r>
          </a:p>
          <a:p>
            <a:pPr>
              <a:lnSpc>
                <a:spcPct val="115000"/>
              </a:lnSpc>
              <a:buClr>
                <a:schemeClr val="dk1"/>
              </a:buClr>
              <a:buSzPts val="1100"/>
            </a:pPr>
            <a:r>
              <a:rPr lang="en-US" sz="1200" dirty="0">
                <a:solidFill>
                  <a:srgbClr val="00FF00"/>
                </a:solidFill>
                <a:latin typeface="Courier New"/>
                <a:ea typeface="Courier New"/>
                <a:cs typeface="Courier New"/>
                <a:sym typeface="Courier New"/>
              </a:rPr>
              <a:t>     tick = </a:t>
            </a:r>
            <a:r>
              <a:rPr lang="en-US" sz="1200" dirty="0" err="1">
                <a:solidFill>
                  <a:srgbClr val="00FF00"/>
                </a:solidFill>
                <a:latin typeface="Courier New"/>
                <a:ea typeface="Courier New"/>
                <a:cs typeface="Courier New"/>
                <a:sym typeface="Courier New"/>
              </a:rPr>
              <a:t>tick.replace</a:t>
            </a:r>
            <a:r>
              <a:rPr lang="en-US" sz="1200" dirty="0">
                <a:solidFill>
                  <a:srgbClr val="00FF00"/>
                </a:solidFill>
                <a:latin typeface="Courier New"/>
                <a:ea typeface="Courier New"/>
                <a:cs typeface="Courier New"/>
                <a:sym typeface="Courier New"/>
              </a:rPr>
              <a:t>('\n', '')</a:t>
            </a:r>
          </a:p>
          <a:p>
            <a:pPr>
              <a:lnSpc>
                <a:spcPct val="115000"/>
              </a:lnSpc>
              <a:buClr>
                <a:schemeClr val="dk1"/>
              </a:buClr>
              <a:buSzPts val="1100"/>
            </a:pPr>
            <a:endParaRPr lang="en-US" sz="1200" dirty="0">
              <a:solidFill>
                <a:srgbClr val="00FF00"/>
              </a:solidFill>
              <a:latin typeface="Courier New"/>
              <a:ea typeface="Courier New"/>
              <a:cs typeface="Courier New"/>
              <a:sym typeface="Courier New"/>
            </a:endParaRPr>
          </a:p>
          <a:p>
            <a:pPr>
              <a:lnSpc>
                <a:spcPct val="115000"/>
              </a:lnSpc>
              <a:buClr>
                <a:schemeClr val="dk1"/>
              </a:buClr>
              <a:buSzPts val="1100"/>
            </a:pPr>
            <a:r>
              <a:rPr lang="en-US" sz="1200" dirty="0">
                <a:solidFill>
                  <a:srgbClr val="00FF00"/>
                </a:solidFill>
                <a:latin typeface="Courier New"/>
                <a:ea typeface="Courier New"/>
                <a:cs typeface="Courier New"/>
                <a:sym typeface="Courier New"/>
              </a:rPr>
              <a:t>     while tick:</a:t>
            </a:r>
          </a:p>
          <a:p>
            <a:pPr>
              <a:lnSpc>
                <a:spcPct val="115000"/>
              </a:lnSpc>
              <a:buClr>
                <a:schemeClr val="dk1"/>
              </a:buClr>
              <a:buSzPts val="1100"/>
            </a:pPr>
            <a:r>
              <a:rPr lang="en-US" sz="1200" dirty="0">
                <a:solidFill>
                  <a:srgbClr val="00FF00"/>
                </a:solidFill>
                <a:latin typeface="Courier New"/>
                <a:ea typeface="Courier New"/>
                <a:cs typeface="Courier New"/>
                <a:sym typeface="Courier New"/>
              </a:rPr>
              <a:t>          </a:t>
            </a:r>
            <a:r>
              <a:rPr lang="en-US" sz="1200" dirty="0" err="1">
                <a:solidFill>
                  <a:srgbClr val="00FF00"/>
                </a:solidFill>
                <a:latin typeface="Courier New"/>
                <a:ea typeface="Courier New"/>
                <a:cs typeface="Courier New"/>
                <a:sym typeface="Courier New"/>
              </a:rPr>
              <a:t>url</a:t>
            </a:r>
            <a:r>
              <a:rPr lang="en-US" sz="1200" dirty="0">
                <a:solidFill>
                  <a:srgbClr val="00FF00"/>
                </a:solidFill>
                <a:latin typeface="Courier New"/>
                <a:ea typeface="Courier New"/>
                <a:cs typeface="Courier New"/>
                <a:sym typeface="Courier New"/>
              </a:rPr>
              <a:t> =  "https://finance.yahoo.com/quote/" + tick</a:t>
            </a:r>
          </a:p>
          <a:p>
            <a:pPr>
              <a:lnSpc>
                <a:spcPct val="115000"/>
              </a:lnSpc>
              <a:buClr>
                <a:schemeClr val="dk1"/>
              </a:buClr>
              <a:buSzPts val="1100"/>
            </a:pPr>
            <a:r>
              <a:rPr lang="en-US" sz="1200" dirty="0">
                <a:solidFill>
                  <a:srgbClr val="00FF00"/>
                </a:solidFill>
                <a:latin typeface="Courier New"/>
                <a:ea typeface="Courier New"/>
                <a:cs typeface="Courier New"/>
                <a:sym typeface="Courier New"/>
              </a:rPr>
              <a:t>          </a:t>
            </a:r>
            <a:r>
              <a:rPr lang="en-US" sz="1200" dirty="0" err="1">
                <a:solidFill>
                  <a:srgbClr val="00FF00"/>
                </a:solidFill>
                <a:latin typeface="Courier New"/>
                <a:ea typeface="Courier New"/>
                <a:cs typeface="Courier New"/>
                <a:sym typeface="Courier New"/>
              </a:rPr>
              <a:t>url</a:t>
            </a:r>
            <a:r>
              <a:rPr lang="en-US" sz="1200" dirty="0">
                <a:solidFill>
                  <a:srgbClr val="00FF00"/>
                </a:solidFill>
                <a:latin typeface="Courier New"/>
                <a:ea typeface="Courier New"/>
                <a:cs typeface="Courier New"/>
                <a:sym typeface="Courier New"/>
              </a:rPr>
              <a:t> += "/sustainability"</a:t>
            </a:r>
          </a:p>
          <a:p>
            <a:pPr>
              <a:lnSpc>
                <a:spcPct val="115000"/>
              </a:lnSpc>
              <a:buClr>
                <a:schemeClr val="dk1"/>
              </a:buClr>
              <a:buSzPts val="1100"/>
            </a:pPr>
            <a:r>
              <a:rPr lang="en-US" sz="1200" dirty="0">
                <a:solidFill>
                  <a:srgbClr val="00FF00"/>
                </a:solidFill>
                <a:latin typeface="Courier New"/>
                <a:ea typeface="Courier New"/>
                <a:cs typeface="Courier New"/>
                <a:sym typeface="Courier New"/>
              </a:rPr>
              <a:t>          print (</a:t>
            </a:r>
            <a:r>
              <a:rPr lang="en-US" sz="1200" dirty="0" err="1">
                <a:solidFill>
                  <a:srgbClr val="00FF00"/>
                </a:solidFill>
                <a:latin typeface="Courier New"/>
                <a:ea typeface="Courier New"/>
                <a:cs typeface="Courier New"/>
                <a:sym typeface="Courier New"/>
              </a:rPr>
              <a:t>url</a:t>
            </a:r>
            <a:r>
              <a:rPr lang="en-US" sz="1200" dirty="0">
                <a:solidFill>
                  <a:srgbClr val="00FF00"/>
                </a:solidFill>
                <a:latin typeface="Courier New"/>
                <a:ea typeface="Courier New"/>
                <a:cs typeface="Courier New"/>
                <a:sym typeface="Courier New"/>
              </a:rPr>
              <a:t>, "started at" , </a:t>
            </a:r>
            <a:r>
              <a:rPr lang="en-US" sz="1200" dirty="0" err="1">
                <a:solidFill>
                  <a:srgbClr val="00FF00"/>
                </a:solidFill>
                <a:latin typeface="Courier New"/>
                <a:ea typeface="Courier New"/>
                <a:cs typeface="Courier New"/>
                <a:sym typeface="Courier New"/>
              </a:rPr>
              <a:t>time.ctime</a:t>
            </a:r>
            <a:r>
              <a:rPr lang="en-US" sz="1200" dirty="0">
                <a:solidFill>
                  <a:srgbClr val="00FF00"/>
                </a:solidFill>
                <a:latin typeface="Courier New"/>
                <a:ea typeface="Courier New"/>
                <a:cs typeface="Courier New"/>
                <a:sym typeface="Courier New"/>
              </a:rPr>
              <a:t>())</a:t>
            </a:r>
          </a:p>
          <a:p>
            <a:pPr>
              <a:lnSpc>
                <a:spcPct val="115000"/>
              </a:lnSpc>
              <a:buClr>
                <a:schemeClr val="dk1"/>
              </a:buClr>
              <a:buSzPts val="1100"/>
            </a:pPr>
            <a:r>
              <a:rPr lang="en-US" sz="1200" dirty="0">
                <a:solidFill>
                  <a:srgbClr val="00FF00"/>
                </a:solidFill>
                <a:latin typeface="Courier New"/>
                <a:ea typeface="Courier New"/>
                <a:cs typeface="Courier New"/>
                <a:sym typeface="Courier New"/>
              </a:rPr>
              <a:t>          rand = </a:t>
            </a:r>
            <a:r>
              <a:rPr lang="en-US" sz="1200" dirty="0" err="1">
                <a:solidFill>
                  <a:srgbClr val="00FF00"/>
                </a:solidFill>
                <a:latin typeface="Courier New"/>
                <a:ea typeface="Courier New"/>
                <a:cs typeface="Courier New"/>
                <a:sym typeface="Courier New"/>
              </a:rPr>
              <a:t>random.randint</a:t>
            </a:r>
            <a:r>
              <a:rPr lang="en-US" sz="1200" dirty="0">
                <a:solidFill>
                  <a:srgbClr val="00FF00"/>
                </a:solidFill>
                <a:latin typeface="Courier New"/>
                <a:ea typeface="Courier New"/>
                <a:cs typeface="Courier New"/>
                <a:sym typeface="Courier New"/>
              </a:rPr>
              <a:t>(2,5)</a:t>
            </a:r>
          </a:p>
          <a:p>
            <a:pPr>
              <a:lnSpc>
                <a:spcPct val="115000"/>
              </a:lnSpc>
              <a:buClr>
                <a:schemeClr val="dk1"/>
              </a:buClr>
              <a:buSzPts val="1100"/>
            </a:pPr>
            <a:r>
              <a:rPr lang="en-US" sz="1200" dirty="0">
                <a:solidFill>
                  <a:srgbClr val="00FF00"/>
                </a:solidFill>
                <a:latin typeface="Courier New"/>
                <a:ea typeface="Courier New"/>
                <a:cs typeface="Courier New"/>
                <a:sym typeface="Courier New"/>
              </a:rPr>
              <a:t>          </a:t>
            </a:r>
            <a:r>
              <a:rPr lang="en-US" sz="1200" dirty="0" err="1">
                <a:solidFill>
                  <a:srgbClr val="00FF00"/>
                </a:solidFill>
                <a:latin typeface="Courier New"/>
                <a:ea typeface="Courier New"/>
                <a:cs typeface="Courier New"/>
                <a:sym typeface="Courier New"/>
              </a:rPr>
              <a:t>time.sleep</a:t>
            </a:r>
            <a:r>
              <a:rPr lang="en-US" sz="1200" dirty="0">
                <a:solidFill>
                  <a:srgbClr val="00FF00"/>
                </a:solidFill>
                <a:latin typeface="Courier New"/>
                <a:ea typeface="Courier New"/>
                <a:cs typeface="Courier New"/>
                <a:sym typeface="Courier New"/>
              </a:rPr>
              <a:t>(rand)</a:t>
            </a:r>
          </a:p>
          <a:p>
            <a:pPr marL="457200" marR="0" lvl="0" indent="0" algn="l" rtl="0">
              <a:lnSpc>
                <a:spcPct val="115000"/>
              </a:lnSpc>
              <a:spcBef>
                <a:spcPts val="0"/>
              </a:spcBef>
              <a:spcAft>
                <a:spcPts val="0"/>
              </a:spcAft>
              <a:buClr>
                <a:schemeClr val="dk1"/>
              </a:buClr>
              <a:buSzPts val="1100"/>
              <a:buFont typeface="Arial"/>
              <a:buNone/>
            </a:pPr>
            <a:endParaRPr sz="1200" dirty="0">
              <a:solidFill>
                <a:srgbClr val="00FF00"/>
              </a:solidFill>
              <a:latin typeface="Courier New"/>
              <a:ea typeface="Courier New"/>
              <a:cs typeface="Courier New"/>
              <a:sym typeface="Courier New"/>
            </a:endParaRPr>
          </a:p>
          <a:p>
            <a:pPr marL="0" marR="0" lvl="0" indent="0" algn="l" rtl="0">
              <a:lnSpc>
                <a:spcPct val="115000"/>
              </a:lnSpc>
              <a:spcBef>
                <a:spcPts val="0"/>
              </a:spcBef>
              <a:spcAft>
                <a:spcPts val="0"/>
              </a:spcAft>
              <a:buClr>
                <a:schemeClr val="dk1"/>
              </a:buClr>
              <a:buSzPts val="1100"/>
              <a:buFont typeface="Arial"/>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Documentation</a:t>
            </a:r>
            <a:endParaRPr/>
          </a:p>
        </p:txBody>
      </p:sp>
      <p:sp>
        <p:nvSpPr>
          <p:cNvPr id="225" name="Google Shape;225;p26"/>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27" name="Google Shape;227;p26"/>
          <p:cNvSpPr txBox="1"/>
          <p:nvPr/>
        </p:nvSpPr>
        <p:spPr>
          <a:xfrm>
            <a:off x="457200" y="1220600"/>
            <a:ext cx="8305200" cy="5286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800" b="1"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dirty="0">
                <a:solidFill>
                  <a:schemeClr val="dk1"/>
                </a:solidFill>
              </a:rPr>
              <a:t>Document Everything!</a:t>
            </a:r>
            <a:endParaRPr sz="1800" b="1" dirty="0">
              <a:solidFill>
                <a:schemeClr val="dk1"/>
              </a:solidFill>
            </a:endParaRPr>
          </a:p>
          <a:p>
            <a:pPr marL="457200" lvl="0" indent="0" algn="l" rtl="0">
              <a:lnSpc>
                <a:spcPct val="115000"/>
              </a:lnSpc>
              <a:spcBef>
                <a:spcPts val="0"/>
              </a:spcBef>
              <a:spcAft>
                <a:spcPts val="0"/>
              </a:spcAft>
              <a:buNone/>
            </a:pPr>
            <a:endParaRPr sz="1800" b="1"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dirty="0">
                <a:solidFill>
                  <a:schemeClr val="dk1"/>
                </a:solidFill>
              </a:rPr>
              <a:t>Only document what you are willing to maintain.</a:t>
            </a:r>
            <a:endParaRPr sz="1800" b="1" dirty="0">
              <a:solidFill>
                <a:schemeClr val="dk1"/>
              </a:solidFill>
            </a:endParaRPr>
          </a:p>
          <a:p>
            <a:pPr marL="457200" lvl="0" indent="0" algn="l" rtl="0">
              <a:lnSpc>
                <a:spcPct val="115000"/>
              </a:lnSpc>
              <a:spcBef>
                <a:spcPts val="0"/>
              </a:spcBef>
              <a:spcAft>
                <a:spcPts val="0"/>
              </a:spcAft>
              <a:buNone/>
            </a:pPr>
            <a:endParaRPr sz="1800" b="1"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dirty="0">
                <a:solidFill>
                  <a:schemeClr val="dk1"/>
                </a:solidFill>
              </a:rPr>
              <a:t>Watch out for multiple “systems of record.”</a:t>
            </a:r>
            <a:endParaRPr sz="1800" b="1" dirty="0">
              <a:solidFill>
                <a:schemeClr val="dk1"/>
              </a:solidFill>
            </a:endParaRPr>
          </a:p>
          <a:p>
            <a:pPr marL="91440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cxnSp>
        <p:nvCxnSpPr>
          <p:cNvPr id="228" name="Google Shape;228;p26"/>
          <p:cNvCxnSpPr/>
          <p:nvPr/>
        </p:nvCxnSpPr>
        <p:spPr>
          <a:xfrm>
            <a:off x="691450" y="1481675"/>
            <a:ext cx="2808000" cy="479700"/>
          </a:xfrm>
          <a:prstGeom prst="straightConnector1">
            <a:avLst/>
          </a:prstGeom>
          <a:noFill/>
          <a:ln w="28575" cap="flat" cmpd="sng">
            <a:solidFill>
              <a:srgbClr val="CC0000"/>
            </a:solidFill>
            <a:prstDash val="solid"/>
            <a:round/>
            <a:headEnd type="none" w="med" len="med"/>
            <a:tailEnd type="none" w="med" len="med"/>
          </a:ln>
        </p:spPr>
      </p:cxnSp>
      <p:cxnSp>
        <p:nvCxnSpPr>
          <p:cNvPr id="229" name="Google Shape;229;p26"/>
          <p:cNvCxnSpPr/>
          <p:nvPr/>
        </p:nvCxnSpPr>
        <p:spPr>
          <a:xfrm rot="10800000" flipH="1">
            <a:off x="691450" y="1495850"/>
            <a:ext cx="2836200" cy="479700"/>
          </a:xfrm>
          <a:prstGeom prst="straightConnector1">
            <a:avLst/>
          </a:prstGeom>
          <a:noFill/>
          <a:ln w="28575" cap="flat" cmpd="sng">
            <a:solidFill>
              <a:srgbClr val="CC0000"/>
            </a:solidFill>
            <a:prstDash val="solid"/>
            <a:round/>
            <a:headEnd type="none" w="med" len="med"/>
            <a:tailEnd type="none" w="med" len="med"/>
          </a:ln>
        </p:spPr>
      </p:cxn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Version Control</a:t>
            </a:r>
            <a:endParaRPr dirty="0"/>
          </a:p>
        </p:txBody>
      </p:sp>
      <p:sp>
        <p:nvSpPr>
          <p:cNvPr id="138" name="Google Shape;138;p17"/>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pic>
        <p:nvPicPr>
          <p:cNvPr id="140" name="Google Shape;140;p17"/>
          <p:cNvPicPr preferRelativeResize="0"/>
          <p:nvPr/>
        </p:nvPicPr>
        <p:blipFill>
          <a:blip r:embed="rId3">
            <a:alphaModFix/>
          </a:blip>
          <a:stretch>
            <a:fillRect/>
          </a:stretch>
        </p:blipFill>
        <p:spPr>
          <a:xfrm>
            <a:off x="457200" y="1958201"/>
            <a:ext cx="6760126" cy="3622749"/>
          </a:xfrm>
          <a:prstGeom prst="rect">
            <a:avLst/>
          </a:prstGeom>
          <a:noFill/>
          <a:ln>
            <a:noFill/>
          </a:ln>
        </p:spPr>
      </p:pic>
      <p:sp>
        <p:nvSpPr>
          <p:cNvPr id="141" name="Google Shape;141;p17"/>
          <p:cNvSpPr txBox="1"/>
          <p:nvPr/>
        </p:nvSpPr>
        <p:spPr>
          <a:xfrm>
            <a:off x="444050" y="1124900"/>
            <a:ext cx="6917100" cy="6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of a spreadsheet shared and used by many people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dirty="0"/>
              <a:t>Version Control in Scientific Computing</a:t>
            </a:r>
            <a:endParaRPr dirty="0" err="1"/>
          </a:p>
        </p:txBody>
      </p:sp>
      <p:sp>
        <p:nvSpPr>
          <p:cNvPr id="148" name="Google Shape;148;p1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51" name="Google Shape;151;p18"/>
          <p:cNvSpPr txBox="1"/>
          <p:nvPr/>
        </p:nvSpPr>
        <p:spPr>
          <a:xfrm>
            <a:off x="457200" y="1217982"/>
            <a:ext cx="8163000" cy="5167171"/>
          </a:xfrm>
          <a:prstGeom prst="rect">
            <a:avLst/>
          </a:prstGeom>
          <a:noFill/>
          <a:ln>
            <a:noFill/>
          </a:ln>
        </p:spPr>
        <p:txBody>
          <a:bodyPr spcFirstLastPara="1" wrap="square" lIns="91425" tIns="45700" rIns="91425" bIns="45700" anchor="t" anchorCtr="0">
            <a:noAutofit/>
          </a:bodyPr>
          <a:lstStyle/>
          <a:p>
            <a:pPr>
              <a:lnSpc>
                <a:spcPct val="114999"/>
              </a:lnSpc>
            </a:pPr>
            <a:r>
              <a:rPr lang="en-US" sz="1800" b="1" dirty="0">
                <a:solidFill>
                  <a:schemeClr val="dk1"/>
                </a:solidFill>
              </a:rPr>
              <a:t>Manage Code with Tools like </a:t>
            </a:r>
            <a:r>
              <a:rPr lang="en-US" sz="1800" b="1" dirty="0">
                <a:solidFill>
                  <a:schemeClr val="dk1"/>
                </a:solidFill>
                <a:latin typeface="Courier New"/>
              </a:rPr>
              <a:t>git</a:t>
            </a:r>
            <a:r>
              <a:rPr lang="en-US" sz="1800" b="1" dirty="0">
                <a:solidFill>
                  <a:schemeClr val="dk1"/>
                </a:solidFill>
              </a:rPr>
              <a:t> </a:t>
            </a:r>
            <a:endParaRPr lang="en-US">
              <a:solidFill>
                <a:schemeClr val="dk1"/>
              </a:solidFill>
            </a:endParaRPr>
          </a:p>
          <a:p>
            <a:pPr marL="914400" indent="-342900">
              <a:lnSpc>
                <a:spcPct val="114999"/>
              </a:lnSpc>
              <a:buSzPts val="1800"/>
              <a:buChar char="●"/>
            </a:pPr>
            <a:r>
              <a:rPr lang="en-US" sz="1800" dirty="0">
                <a:solidFill>
                  <a:schemeClr val="dk1"/>
                </a:solidFill>
              </a:rPr>
              <a:t>...save, revert to earlier versions</a:t>
            </a:r>
          </a:p>
          <a:p>
            <a:pPr marL="914400" indent="-342900">
              <a:lnSpc>
                <a:spcPct val="115000"/>
              </a:lnSpc>
              <a:buClr>
                <a:schemeClr val="dk1"/>
              </a:buClr>
              <a:buSzPts val="1800"/>
              <a:buChar char="●"/>
            </a:pPr>
            <a:r>
              <a:rPr lang="en-US" sz="1800" dirty="0">
                <a:solidFill>
                  <a:schemeClr val="dk1"/>
                </a:solidFill>
              </a:rPr>
              <a:t>...develop new code on independent branches </a:t>
            </a:r>
            <a:endParaRPr sz="1800" dirty="0">
              <a:solidFill>
                <a:schemeClr val="dk1"/>
              </a:solidFill>
            </a:endParaRPr>
          </a:p>
          <a:p>
            <a:pPr marL="914400" indent="-342900">
              <a:lnSpc>
                <a:spcPct val="115000"/>
              </a:lnSpc>
              <a:buClr>
                <a:schemeClr val="dk1"/>
              </a:buClr>
              <a:buSzPts val="1800"/>
              <a:buChar char="●"/>
            </a:pPr>
            <a:r>
              <a:rPr lang="en-US" sz="1800" dirty="0">
                <a:solidFill>
                  <a:schemeClr val="dk1"/>
                </a:solidFill>
              </a:rPr>
              <a:t>...track issues, bugs, fixes, and who made them</a:t>
            </a:r>
            <a:endParaRPr sz="1800"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a:lnSpc>
                <a:spcPct val="114999"/>
              </a:lnSpc>
            </a:pPr>
            <a:endParaRPr lang="en-US" sz="1800" b="1" dirty="0">
              <a:solidFill>
                <a:schemeClr val="dk1"/>
              </a:solidFill>
            </a:endParaRPr>
          </a:p>
          <a:p>
            <a:pPr>
              <a:lnSpc>
                <a:spcPct val="114999"/>
              </a:lnSpc>
            </a:pPr>
            <a:r>
              <a:rPr lang="en-US" sz="1800" b="1" dirty="0">
                <a:solidFill>
                  <a:schemeClr val="dk1"/>
                </a:solidFill>
              </a:rPr>
              <a:t>Software Packages</a:t>
            </a:r>
            <a:endParaRPr lang="en-US" sz="1800" dirty="0">
              <a:solidFill>
                <a:schemeClr val="dk1"/>
              </a:solidFill>
            </a:endParaRPr>
          </a:p>
          <a:p>
            <a:pPr marL="914400" indent="-342900">
              <a:lnSpc>
                <a:spcPct val="114999"/>
              </a:lnSpc>
              <a:buFont typeface="Arial,Sans-Serif"/>
              <a:buChar char="●"/>
            </a:pPr>
            <a:r>
              <a:rPr lang="en-US" sz="1800" dirty="0">
                <a:solidFill>
                  <a:schemeClr val="tx1"/>
                </a:solidFill>
              </a:rPr>
              <a:t>Python: </a:t>
            </a:r>
            <a:r>
              <a:rPr lang="en-US" sz="1800" dirty="0" err="1">
                <a:solidFill>
                  <a:schemeClr val="tx1"/>
                </a:solidFill>
              </a:rPr>
              <a:t>conda</a:t>
            </a:r>
            <a:r>
              <a:rPr lang="en-US" sz="1800" dirty="0">
                <a:solidFill>
                  <a:schemeClr val="tx1"/>
                </a:solidFill>
              </a:rPr>
              <a:t>, </a:t>
            </a:r>
            <a:r>
              <a:rPr lang="en-US" sz="1800" dirty="0" err="1">
                <a:solidFill>
                  <a:schemeClr val="tx1"/>
                </a:solidFill>
              </a:rPr>
              <a:t>virtualenv</a:t>
            </a:r>
            <a:r>
              <a:rPr lang="en-US" sz="1800" dirty="0">
                <a:solidFill>
                  <a:schemeClr val="tx1"/>
                </a:solidFill>
              </a:rPr>
              <a:t> </a:t>
            </a:r>
          </a:p>
          <a:p>
            <a:pPr marL="914400" indent="-342900">
              <a:lnSpc>
                <a:spcPct val="114999"/>
              </a:lnSpc>
              <a:buFont typeface="Arial,Sans-Serif"/>
              <a:buChar char="●"/>
            </a:pPr>
            <a:r>
              <a:rPr lang="en-US" sz="1800" dirty="0">
                <a:solidFill>
                  <a:schemeClr val="tx1"/>
                </a:solidFill>
              </a:rPr>
              <a:t>R: Packrat</a:t>
            </a:r>
          </a:p>
          <a:p>
            <a:pPr>
              <a:lnSpc>
                <a:spcPct val="114999"/>
              </a:lnSpc>
            </a:pPr>
            <a:endParaRPr lang="en-US" sz="1800" dirty="0"/>
          </a:p>
          <a:p>
            <a:pPr>
              <a:lnSpc>
                <a:spcPct val="114999"/>
              </a:lnSpc>
            </a:pPr>
            <a:endParaRPr lang="en-US" sz="1800" dirty="0"/>
          </a:p>
          <a:p>
            <a:pPr>
              <a:lnSpc>
                <a:spcPct val="114999"/>
              </a:lnSpc>
            </a:pPr>
            <a:r>
              <a:rPr lang="en-US" sz="1800" b="1" dirty="0">
                <a:solidFill>
                  <a:schemeClr val="tx1"/>
                </a:solidFill>
              </a:rPr>
              <a:t>Environments</a:t>
            </a:r>
            <a:endParaRPr lang="en-US" sz="1800" dirty="0">
              <a:solidFill>
                <a:schemeClr val="tx1"/>
              </a:solidFill>
            </a:endParaRPr>
          </a:p>
          <a:p>
            <a:pPr marL="914400" indent="-342900">
              <a:lnSpc>
                <a:spcPct val="114999"/>
              </a:lnSpc>
              <a:buFont typeface="Arial,Sans-Serif"/>
              <a:buChar char="●"/>
            </a:pPr>
            <a:r>
              <a:rPr lang="en-US" sz="1800" dirty="0">
                <a:solidFill>
                  <a:schemeClr val="tx1"/>
                </a:solidFill>
              </a:rPr>
              <a:t>Docker</a:t>
            </a:r>
          </a:p>
          <a:p>
            <a:pPr marL="914400" indent="-342900">
              <a:lnSpc>
                <a:spcPct val="114999"/>
              </a:lnSpc>
              <a:buFont typeface="Arial,Sans-Serif"/>
              <a:buChar char="●"/>
            </a:pPr>
            <a:r>
              <a:rPr lang="en-US" sz="1800" dirty="0">
                <a:solidFill>
                  <a:schemeClr val="tx1"/>
                </a:solidFill>
              </a:rPr>
              <a:t>Singularity (KLC/Quest)</a:t>
            </a:r>
            <a:endParaRPr dirty="0">
              <a:solidFill>
                <a:schemeClr val="tx1"/>
              </a:solidFill>
            </a:endParaRPr>
          </a:p>
          <a:p>
            <a:pPr>
              <a:lnSpc>
                <a:spcPct val="115000"/>
              </a:lnSpc>
              <a:buClr>
                <a:schemeClr val="dk1"/>
              </a:buClr>
              <a:buSzPts val="1100"/>
            </a:pPr>
            <a:endParaRPr lang="en-US" sz="1800" b="1" dirty="0">
              <a:solidFill>
                <a:schemeClr val="dk1"/>
              </a:solidFill>
            </a:endParaRPr>
          </a:p>
          <a:p>
            <a:pPr>
              <a:lnSpc>
                <a:spcPct val="115000"/>
              </a:lnSpc>
              <a:buClr>
                <a:schemeClr val="dk1"/>
              </a:buClr>
              <a:buSzPts val="1100"/>
            </a:pPr>
            <a:r>
              <a:rPr lang="en-US" sz="1800" dirty="0">
                <a:solidFill>
                  <a:schemeClr val="dk1"/>
                </a:solidFill>
              </a:rPr>
              <a:t>Caution: All tools require human judgment to be used well.</a:t>
            </a:r>
            <a:endParaRPr sz="1800" dirty="0">
              <a:solidFill>
                <a:schemeClr val="dk1"/>
              </a:solidFill>
            </a:endParaRPr>
          </a:p>
          <a:p>
            <a:pPr marL="0" marR="0" lvl="0" indent="0" algn="l" rtl="0">
              <a:lnSpc>
                <a:spcPct val="100000"/>
              </a:lnSpc>
              <a:spcBef>
                <a:spcPts val="0"/>
              </a:spcBef>
              <a:spcAft>
                <a:spcPts val="0"/>
              </a:spcAft>
              <a:buClr>
                <a:schemeClr val="dk1"/>
              </a:buClr>
              <a:buSzPts val="11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dirty="0"/>
              <a:t>You Can't Reproduce Results Unless...</a:t>
            </a:r>
          </a:p>
        </p:txBody>
      </p:sp>
      <p:sp>
        <p:nvSpPr>
          <p:cNvPr id="251" name="Google Shape;251;p2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53" name="Google Shape;253;p28"/>
          <p:cNvSpPr txBox="1"/>
          <p:nvPr/>
        </p:nvSpPr>
        <p:spPr>
          <a:xfrm>
            <a:off x="457200" y="1143000"/>
            <a:ext cx="8229600" cy="49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Re</a:t>
            </a:r>
            <a:r>
              <a:rPr lang="en-US" sz="1800" b="1"/>
              <a:t>producing results implies you can produce them.</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u="sng"/>
              <a:t>Debugging Advice</a:t>
            </a:r>
            <a:endParaRPr sz="1800" b="1" u="sng"/>
          </a:p>
          <a:p>
            <a:pPr marL="0" lvl="0" indent="0" algn="l" rtl="0">
              <a:spcBef>
                <a:spcPts val="0"/>
              </a:spcBef>
              <a:spcAft>
                <a:spcPts val="0"/>
              </a:spcAft>
              <a:buNone/>
            </a:pPr>
            <a:endParaRPr sz="1800" b="1" u="sng"/>
          </a:p>
          <a:p>
            <a:pPr marL="457200" lvl="0" indent="-342900" algn="l" rtl="0">
              <a:spcBef>
                <a:spcPts val="0"/>
              </a:spcBef>
              <a:spcAft>
                <a:spcPts val="0"/>
              </a:spcAft>
              <a:buSzPts val="1800"/>
              <a:buChar char="●"/>
            </a:pPr>
            <a:r>
              <a:rPr lang="en-US" sz="1800"/>
              <a:t>Break problem into discrete pieces</a:t>
            </a: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600"/>
          </a:p>
          <a:p>
            <a:pPr marL="457200" lvl="0" indent="-342900" algn="l" rtl="0">
              <a:spcBef>
                <a:spcPts val="0"/>
              </a:spcBef>
              <a:spcAft>
                <a:spcPts val="0"/>
              </a:spcAft>
              <a:buSzPts val="1800"/>
              <a:buChar char="●"/>
            </a:pPr>
            <a:r>
              <a:rPr lang="en-US" sz="1800"/>
              <a:t>Test, test, test… before moving on</a:t>
            </a: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600"/>
          </a:p>
          <a:p>
            <a:pPr marL="914400" lvl="1" indent="-342900" algn="l" rtl="0">
              <a:spcBef>
                <a:spcPts val="0"/>
              </a:spcBef>
              <a:spcAft>
                <a:spcPts val="0"/>
              </a:spcAft>
              <a:buSzPts val="1800"/>
              <a:buChar char="○"/>
            </a:pPr>
            <a:r>
              <a:rPr lang="en-US" sz="1800">
                <a:solidFill>
                  <a:schemeClr val="dk1"/>
                </a:solidFill>
              </a:rPr>
              <a:t>anticipate errors, handle them</a:t>
            </a:r>
            <a:endParaRPr sz="1800">
              <a:solidFill>
                <a:schemeClr val="dk1"/>
              </a:solidFill>
            </a:endParaRPr>
          </a:p>
          <a:p>
            <a:pPr marL="914400" lvl="0" indent="0" algn="l" rtl="0">
              <a:spcBef>
                <a:spcPts val="0"/>
              </a:spcBef>
              <a:spcAft>
                <a:spcPts val="0"/>
              </a:spcAft>
              <a:buNone/>
            </a:pPr>
            <a:endParaRPr sz="1800">
              <a:solidFill>
                <a:schemeClr val="dk1"/>
              </a:solidFill>
            </a:endParaRPr>
          </a:p>
          <a:p>
            <a:pPr marL="914400" lvl="1" indent="-342900" algn="l" rtl="0">
              <a:spcBef>
                <a:spcPts val="0"/>
              </a:spcBef>
              <a:spcAft>
                <a:spcPts val="0"/>
              </a:spcAft>
              <a:buSzPts val="1800"/>
              <a:buChar char="○"/>
            </a:pPr>
            <a:r>
              <a:rPr lang="en-US" sz="1800">
                <a:latin typeface="Courier New"/>
                <a:ea typeface="Courier New"/>
                <a:cs typeface="Courier New"/>
                <a:sym typeface="Courier New"/>
              </a:rPr>
              <a:t>print</a:t>
            </a:r>
            <a:r>
              <a:rPr lang="en-US" sz="1800"/>
              <a:t> statements</a:t>
            </a:r>
            <a:endParaRPr sz="1800"/>
          </a:p>
          <a:p>
            <a:pPr marL="914400" lvl="0" indent="0" algn="l" rtl="0">
              <a:spcBef>
                <a:spcPts val="0"/>
              </a:spcBef>
              <a:spcAft>
                <a:spcPts val="0"/>
              </a:spcAft>
              <a:buNone/>
            </a:pPr>
            <a:endParaRPr sz="1800"/>
          </a:p>
          <a:p>
            <a:pPr marL="914400" lvl="1" indent="-342900" algn="l" rtl="0">
              <a:spcBef>
                <a:spcPts val="0"/>
              </a:spcBef>
              <a:spcAft>
                <a:spcPts val="0"/>
              </a:spcAft>
              <a:buSzPts val="1800"/>
              <a:buChar char="○"/>
            </a:pPr>
            <a:r>
              <a:rPr lang="en-US" sz="1800"/>
              <a:t>save intermediate outputs </a:t>
            </a:r>
            <a:endParaRPr sz="18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Reproducibility Matters to...</a:t>
            </a:r>
            <a:endParaRPr dirty="0"/>
          </a:p>
        </p:txBody>
      </p:sp>
      <p:sp>
        <p:nvSpPr>
          <p:cNvPr id="75" name="Google Shape;75;p11"/>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77" name="Google Shape;77;p11"/>
          <p:cNvSpPr txBox="1"/>
          <p:nvPr/>
        </p:nvSpPr>
        <p:spPr>
          <a:xfrm>
            <a:off x="457200" y="1683475"/>
            <a:ext cx="2748900" cy="443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journals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referees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readers</a:t>
            </a:r>
          </a:p>
          <a:p>
            <a:pPr>
              <a:buSzPts val="1800"/>
            </a:pPr>
            <a:r>
              <a:rPr lang="en-US" sz="1800" dirty="0">
                <a:solidFill>
                  <a:schemeClr val="dk1"/>
                </a:solidFill>
              </a:rPr>
              <a:t>… your ORI</a:t>
            </a: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your co-authors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your RAs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and </a:t>
            </a:r>
            <a:r>
              <a:rPr lang="en-US" sz="1800" b="1" dirty="0">
                <a:solidFill>
                  <a:schemeClr val="dk1"/>
                </a:solidFill>
              </a:rPr>
              <a:t>your future self!</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78" name="Google Shape;78;p11"/>
          <p:cNvPicPr preferRelativeResize="0"/>
          <p:nvPr/>
        </p:nvPicPr>
        <p:blipFill>
          <a:blip r:embed="rId3">
            <a:alphaModFix/>
          </a:blip>
          <a:stretch>
            <a:fillRect/>
          </a:stretch>
        </p:blipFill>
        <p:spPr>
          <a:xfrm>
            <a:off x="4000500" y="1683475"/>
            <a:ext cx="4686300" cy="2952750"/>
          </a:xfrm>
          <a:prstGeom prst="rect">
            <a:avLst/>
          </a:prstGeom>
          <a:noFill/>
          <a:ln w="9525" cap="flat" cmpd="sng">
            <a:solidFill>
              <a:schemeClr val="dk2"/>
            </a:solidFill>
            <a:prstDash val="solid"/>
            <a:round/>
            <a:headEnd type="none" w="sm" len="sm"/>
            <a:tailEnd type="none" w="sm" len="sm"/>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Reproducibility Challenges</a:t>
            </a:r>
            <a:endParaRPr dirty="0"/>
          </a:p>
        </p:txBody>
      </p:sp>
      <p:sp>
        <p:nvSpPr>
          <p:cNvPr id="95" name="Google Shape;95;p13"/>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97" name="Google Shape;97;p13"/>
          <p:cNvSpPr txBox="1"/>
          <p:nvPr/>
        </p:nvSpPr>
        <p:spPr>
          <a:xfrm>
            <a:off x="457200" y="1220752"/>
            <a:ext cx="8305200" cy="528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dirty="0">
                <a:solidFill>
                  <a:schemeClr val="dk1"/>
                </a:solidFill>
              </a:rPr>
              <a:t>Reproducibility is hard because collaborating is hard.</a:t>
            </a:r>
            <a:endParaRPr sz="1800" dirty="0">
              <a:solidFill>
                <a:schemeClr val="dk1"/>
              </a:solidFill>
            </a:endParaRPr>
          </a:p>
          <a:p>
            <a:pPr marL="0" marR="0" lvl="0" indent="0" algn="l" rtl="0">
              <a:lnSpc>
                <a:spcPct val="100000"/>
              </a:lnSpc>
              <a:spcBef>
                <a:spcPts val="0"/>
              </a:spcBef>
              <a:spcAft>
                <a:spcPts val="0"/>
              </a:spcAft>
              <a:buNone/>
            </a:pPr>
            <a:endParaRPr sz="1800" dirty="0">
              <a:solidFill>
                <a:schemeClr val="dk1"/>
              </a:solidFill>
            </a:endParaRPr>
          </a:p>
          <a:p>
            <a:pPr marL="0" marR="0" lvl="0" indent="0" algn="l" rtl="0">
              <a:lnSpc>
                <a:spcPct val="100000"/>
              </a:lnSpc>
              <a:spcBef>
                <a:spcPts val="0"/>
              </a:spcBef>
              <a:spcAft>
                <a:spcPts val="0"/>
              </a:spcAft>
              <a:buNone/>
            </a:pPr>
            <a:r>
              <a:rPr lang="en-US" sz="1800" dirty="0">
                <a:solidFill>
                  <a:schemeClr val="dk1"/>
                </a:solidFill>
              </a:rPr>
              <a:t>Did someone on the team…</a:t>
            </a:r>
            <a:endParaRPr sz="1800" dirty="0">
              <a:solidFill>
                <a:schemeClr val="dk1"/>
              </a:solidFill>
            </a:endParaRPr>
          </a:p>
          <a:p>
            <a:pPr marL="0" marR="0" lvl="0" indent="0" algn="l" rtl="0">
              <a:lnSpc>
                <a:spcPct val="100000"/>
              </a:lnSpc>
              <a:spcBef>
                <a:spcPts val="0"/>
              </a:spcBef>
              <a:spcAft>
                <a:spcPts val="0"/>
              </a:spcAft>
              <a:buNone/>
            </a:pPr>
            <a:endParaRPr sz="600" dirty="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exclude observations based on the agreed upon criteria ?</a:t>
            </a: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put the most recent version of Table 4a. in your paper?</a:t>
            </a: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rely on a program or server that you no longer have access to?</a:t>
            </a:r>
            <a:endParaRPr sz="1800" dirty="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accidentally overwrite a file?</a:t>
            </a:r>
            <a:endParaRPr sz="1800" dirty="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intentionally overwrite a file?</a:t>
            </a:r>
            <a:endParaRPr sz="1800" dirty="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quit and leave you up the creek?</a:t>
            </a:r>
            <a:endParaRPr sz="1800" dirty="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a:t>
            </a:r>
            <a:endParaRPr sz="1800" dirty="0">
              <a:solidFill>
                <a:schemeClr val="dk1"/>
              </a:solidFill>
            </a:endParaRPr>
          </a:p>
          <a:p>
            <a:pPr marL="0" marR="0" lvl="0" indent="0" algn="l" rtl="0">
              <a:lnSpc>
                <a:spcPct val="100000"/>
              </a:lnSpc>
              <a:spcBef>
                <a:spcPts val="0"/>
              </a:spcBef>
              <a:spcAft>
                <a:spcPts val="0"/>
              </a:spcAft>
              <a:buNone/>
            </a:pPr>
            <a:endParaRPr sz="1800" dirty="0">
              <a:solidFill>
                <a:schemeClr val="dk1"/>
              </a:solidFill>
            </a:endParaRPr>
          </a:p>
          <a:p>
            <a:pPr marL="0" marR="0" lvl="0" indent="0" algn="l" rtl="0">
              <a:lnSpc>
                <a:spcPct val="100000"/>
              </a:lnSpc>
              <a:spcBef>
                <a:spcPts val="0"/>
              </a:spcBef>
              <a:spcAft>
                <a:spcPts val="0"/>
              </a:spcAft>
              <a:buNone/>
            </a:pPr>
            <a:endParaRPr sz="1800" dirty="0">
              <a:solidFill>
                <a:schemeClr val="dk1"/>
              </a:solidFill>
            </a:endParaRPr>
          </a:p>
          <a:p>
            <a:pPr marL="0" marR="0" lvl="0" indent="0" algn="l" rtl="0">
              <a:lnSpc>
                <a:spcPct val="100000"/>
              </a:lnSpc>
              <a:spcBef>
                <a:spcPts val="0"/>
              </a:spcBef>
              <a:spcAft>
                <a:spcPts val="0"/>
              </a:spcAft>
              <a:buNone/>
            </a:pPr>
            <a:endParaRPr sz="1800" dirty="0">
              <a:solidFill>
                <a:schemeClr val="dk1"/>
              </a:solidFill>
            </a:endParaRPr>
          </a:p>
          <a:p>
            <a:pPr marL="0" marR="0" lvl="0" indent="0" algn="l" rtl="0">
              <a:lnSpc>
                <a:spcPct val="100000"/>
              </a:lnSpc>
              <a:spcBef>
                <a:spcPts val="0"/>
              </a:spcBef>
              <a:spcAft>
                <a:spcPts val="0"/>
              </a:spcAft>
              <a:buNone/>
            </a:pPr>
            <a:endParaRPr sz="1800" dirty="0">
              <a:solidFill>
                <a:schemeClr val="dk1"/>
              </a:solidFill>
            </a:endParaRPr>
          </a:p>
          <a:p>
            <a:pPr marL="0" marR="0" lvl="0" indent="0" algn="l" rtl="0">
              <a:lnSpc>
                <a:spcPct val="100000"/>
              </a:lnSpc>
              <a:spcBef>
                <a:spcPts val="0"/>
              </a:spcBef>
              <a:spcAft>
                <a:spcPts val="0"/>
              </a:spcAft>
              <a:buNone/>
            </a:pPr>
            <a:r>
              <a:rPr lang="en-US" sz="1800" dirty="0">
                <a:solidFill>
                  <a:schemeClr val="dk1"/>
                </a:solidFill>
              </a:rPr>
              <a:t>(These problems go beyond research projects.)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Ponder This…</a:t>
            </a:r>
            <a:endParaRPr dirty="0"/>
          </a:p>
        </p:txBody>
      </p:sp>
      <p:sp>
        <p:nvSpPr>
          <p:cNvPr id="288" name="Google Shape;288;p3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90" name="Google Shape;290;p32"/>
          <p:cNvSpPr txBox="1"/>
          <p:nvPr/>
        </p:nvSpPr>
        <p:spPr>
          <a:xfrm>
            <a:off x="537882" y="1202823"/>
            <a:ext cx="8305200" cy="4846730"/>
          </a:xfrm>
          <a:prstGeom prst="rect">
            <a:avLst/>
          </a:prstGeom>
          <a:noFill/>
          <a:ln>
            <a:noFill/>
          </a:ln>
        </p:spPr>
        <p:txBody>
          <a:bodyPr spcFirstLastPara="1" wrap="square" lIns="91425" tIns="45700" rIns="91425" bIns="45700" anchor="t" anchorCtr="0">
            <a:noAutofit/>
          </a:bodyPr>
          <a:lstStyle/>
          <a:p>
            <a:r>
              <a:rPr lang="en-US" sz="2400" dirty="0">
                <a:solidFill>
                  <a:schemeClr val="dk1"/>
                </a:solidFill>
              </a:rPr>
              <a:t>How easily could you replicate calculations you did from an undergrad class?</a:t>
            </a:r>
          </a:p>
          <a:p>
            <a:endParaRPr lang="en-US" sz="2400" dirty="0">
              <a:solidFill>
                <a:schemeClr val="dk1"/>
              </a:solidFill>
            </a:endParaRPr>
          </a:p>
          <a:p>
            <a:pPr marL="0" marR="0" lvl="0" indent="0" algn="l" rtl="0">
              <a:lnSpc>
                <a:spcPct val="100000"/>
              </a:lnSpc>
              <a:spcBef>
                <a:spcPts val="0"/>
              </a:spcBef>
              <a:spcAft>
                <a:spcPts val="0"/>
              </a:spcAft>
              <a:buNone/>
            </a:pPr>
            <a:r>
              <a:rPr lang="en-US" sz="2400" dirty="0">
                <a:solidFill>
                  <a:schemeClr val="dk1"/>
                </a:solidFill>
              </a:rPr>
              <a:t>  </a:t>
            </a:r>
            <a:endParaRPr sz="2400" dirty="0">
              <a:solidFill>
                <a:schemeClr val="dk1"/>
              </a:solidFill>
            </a:endParaRPr>
          </a:p>
          <a:p>
            <a:pPr marL="0" marR="0" lvl="0" indent="0" algn="l" rtl="0">
              <a:lnSpc>
                <a:spcPct val="100000"/>
              </a:lnSpc>
              <a:spcBef>
                <a:spcPts val="0"/>
              </a:spcBef>
              <a:spcAft>
                <a:spcPts val="0"/>
              </a:spcAft>
              <a:buNone/>
            </a:pPr>
            <a:endParaRPr sz="2400" dirty="0">
              <a:solidFill>
                <a:schemeClr val="dk1"/>
              </a:solidFill>
            </a:endParaRPr>
          </a:p>
          <a:p>
            <a:pPr lvl="0"/>
            <a:r>
              <a:rPr lang="en-US" sz="2400" dirty="0">
                <a:solidFill>
                  <a:schemeClr val="dk1"/>
                </a:solidFill>
              </a:rPr>
              <a:t>What are you going to do with your work when you move on to another school?</a:t>
            </a:r>
            <a:endParaRPr lang="en-US" sz="1800" dirty="0">
              <a:solidFill>
                <a:schemeClr val="dk1"/>
              </a:solidFill>
            </a:endParaRPr>
          </a:p>
          <a:p>
            <a:pPr marL="0" marR="0" lvl="0" indent="0" algn="l" rtl="0">
              <a:lnSpc>
                <a:spcPct val="100000"/>
              </a:lnSpc>
              <a:spcBef>
                <a:spcPts val="0"/>
              </a:spcBef>
              <a:spcAft>
                <a:spcPts val="0"/>
              </a:spcAft>
              <a:buNone/>
            </a:pPr>
            <a:endParaRPr sz="1800" dirty="0">
              <a:solidFill>
                <a:schemeClr val="dk1"/>
              </a:solidFil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Good Collaboration Practices</a:t>
            </a:r>
            <a:endParaRP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6" name="Google Shape;106;p14"/>
          <p:cNvSpPr txBox="1"/>
          <p:nvPr/>
        </p:nvSpPr>
        <p:spPr>
          <a:xfrm>
            <a:off x="531091" y="2038169"/>
            <a:ext cx="4701000" cy="393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Clear goals, roles, and expectations.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Transparency: What is done, not done.</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a:buSzPts val="1800"/>
            </a:pPr>
            <a:r>
              <a:rPr lang="en-US" sz="1800" dirty="0">
                <a:solidFill>
                  <a:schemeClr val="dk1"/>
                </a:solidFill>
              </a:rPr>
              <a:t>Keep good records.</a:t>
            </a: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Automate to reduce your human problems.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7" name="Google Shape;107;p14"/>
          <p:cNvPicPr preferRelativeResize="0"/>
          <p:nvPr/>
        </p:nvPicPr>
        <p:blipFill>
          <a:blip r:embed="rId3">
            <a:alphaModFix/>
          </a:blip>
          <a:stretch>
            <a:fillRect/>
          </a:stretch>
        </p:blipFill>
        <p:spPr>
          <a:xfrm>
            <a:off x="5158200" y="1564575"/>
            <a:ext cx="3728850" cy="37288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Directory Structures</a:t>
            </a:r>
            <a:endParaRPr/>
          </a:p>
        </p:txBody>
      </p:sp>
      <p:sp>
        <p:nvSpPr>
          <p:cNvPr id="114" name="Google Shape;114;p1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16" name="Google Shape;116;p15"/>
          <p:cNvSpPr txBox="1"/>
          <p:nvPr/>
        </p:nvSpPr>
        <p:spPr>
          <a:xfrm>
            <a:off x="457200" y="1220752"/>
            <a:ext cx="8299800" cy="5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This was a real RS directory with code &amp; data that monitors load on KLC.</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Where would you look to find measures of the load for each user last Monday?</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17" name="Google Shape;117;p15"/>
          <p:cNvSpPr txBox="1"/>
          <p:nvPr/>
        </p:nvSpPr>
        <p:spPr>
          <a:xfrm>
            <a:off x="328775" y="219352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active_netids.txt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active_usernames.txt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daily_email.sh</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email_lookup.py</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emails_of_active_users.sh</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loadavg.gnuplot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loadavg_history.klc01.txt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loadavg_history.klc02.txt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loadavg_history.klc03.txt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18" name="Google Shape;118;p15"/>
          <p:cNvSpPr txBox="1"/>
          <p:nvPr/>
        </p:nvSpPr>
        <p:spPr>
          <a:xfrm>
            <a:off x="3168750" y="219352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loadavg.png</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monitor_load.sh</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netids_of_active_users.sh</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renice/</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users_history.klc01.txt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users_history.klc02.txt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users_history.klc03.txt</a:t>
            </a:r>
            <a:endParaRPr>
              <a:solidFill>
                <a:srgbClr val="00FF00"/>
              </a:solidFill>
            </a:endParaRPr>
          </a:p>
        </p:txBody>
      </p:sp>
      <p:sp>
        <p:nvSpPr>
          <p:cNvPr id="119" name="Google Shape;119;p15"/>
          <p:cNvSpPr txBox="1"/>
          <p:nvPr/>
        </p:nvSpPr>
        <p:spPr>
          <a:xfrm>
            <a:off x="6003325" y="2193525"/>
            <a:ext cx="28119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latin typeface="Courier New"/>
                <a:ea typeface="Courier New"/>
                <a:cs typeface="Courier New"/>
                <a:sym typeface="Courier New"/>
              </a:rPr>
              <a:t>users_history.klc04.txt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users_history.klc05.txt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vmstat.gnuplot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vmstat_history.klc01.txt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vmstat_history.klc02.txt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vmstat_history.klc03.txt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vmstat.png</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Courier New"/>
              <a:ea typeface="Courier New"/>
              <a:cs typeface="Courier New"/>
              <a:sym typeface="Courier New"/>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Directory Structures</a:t>
            </a:r>
            <a:endParaRPr/>
          </a:p>
        </p:txBody>
      </p:sp>
      <p:sp>
        <p:nvSpPr>
          <p:cNvPr id="126" name="Google Shape;126;p16"/>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28" name="Google Shape;128;p16"/>
          <p:cNvSpPr txBox="1"/>
          <p:nvPr/>
        </p:nvSpPr>
        <p:spPr>
          <a:xfrm>
            <a:off x="457200" y="1220752"/>
            <a:ext cx="8299800" cy="5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a:solidFill>
                  <a:schemeClr val="dk1"/>
                </a:solidFill>
              </a:rPr>
              <a:t>Suggestion:</a:t>
            </a:r>
            <a:r>
              <a:rPr lang="en-US" sz="1800">
                <a:solidFill>
                  <a:schemeClr val="dk1"/>
                </a:solidFill>
              </a:rPr>
              <a:t>  Use intuitive directory and file naming conventions.</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457200" y="203447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renice/</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sz="600">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README.txt</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inputs/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outputs/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programs/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run_logs/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versions_old/</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30" name="Google Shape;130;p16"/>
          <p:cNvSpPr txBox="1"/>
          <p:nvPr/>
        </p:nvSpPr>
        <p:spPr>
          <a:xfrm>
            <a:off x="4922350" y="2970575"/>
            <a:ext cx="28119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latin typeface="Courier New"/>
                <a:ea typeface="Courier New"/>
                <a:cs typeface="Courier New"/>
                <a:sym typeface="Courier New"/>
              </a:rPr>
              <a:t>programs/</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sz="600">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1_get_ps.py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2a_sum_users.py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2b_sum_load.py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3_make_graphs.py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4_send_email.py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RUN_ALL_PROGRAMS.sh</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Courier New"/>
              <a:ea typeface="Courier New"/>
              <a:cs typeface="Courier New"/>
              <a:sym typeface="Courier New"/>
            </a:endParaRPr>
          </a:p>
        </p:txBody>
      </p:sp>
      <p:sp>
        <p:nvSpPr>
          <p:cNvPr id="131" name="Google Shape;131;p16"/>
          <p:cNvSpPr/>
          <p:nvPr/>
        </p:nvSpPr>
        <p:spPr>
          <a:xfrm>
            <a:off x="2218775" y="3028225"/>
            <a:ext cx="2590200" cy="252000"/>
          </a:xfrm>
          <a:prstGeom prst="rightArrow">
            <a:avLst>
              <a:gd name="adj1" fmla="val 50000"/>
              <a:gd name="adj2" fmla="val 7867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Automation</a:t>
            </a:r>
            <a:endParaRPr/>
          </a:p>
        </p:txBody>
      </p:sp>
      <p:sp>
        <p:nvSpPr>
          <p:cNvPr id="187" name="Google Shape;187;p2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89" name="Google Shape;189;p22"/>
          <p:cNvSpPr txBox="1"/>
          <p:nvPr/>
        </p:nvSpPr>
        <p:spPr>
          <a:xfrm>
            <a:off x="457200" y="1220752"/>
            <a:ext cx="8305200" cy="5286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800" b="1" dirty="0">
                <a:solidFill>
                  <a:schemeClr val="dk1"/>
                </a:solidFill>
              </a:rPr>
              <a:t>Manifesto:   Automate everything that can be automated!</a:t>
            </a:r>
            <a:endParaRPr sz="1800" b="1"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marL="91440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dirty="0"/>
              <a:t>Do You Have Tasks Like This? </a:t>
            </a:r>
            <a:endParaRPr dirty="0"/>
          </a:p>
        </p:txBody>
      </p:sp>
      <p:sp>
        <p:nvSpPr>
          <p:cNvPr id="187" name="Google Shape;187;p2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3" name="Picture 3" descr="A screenshot of a cell phone&#10;&#10;Description generated with very high confidence">
            <a:extLst>
              <a:ext uri="{FF2B5EF4-FFF2-40B4-BE49-F238E27FC236}">
                <a16:creationId xmlns:a16="http://schemas.microsoft.com/office/drawing/2014/main" id="{7864658F-7BC4-4B78-8FE5-9D728E78507F}"/>
              </a:ext>
            </a:extLst>
          </p:cNvPr>
          <p:cNvPicPr>
            <a:picLocks noChangeAspect="1"/>
          </p:cNvPicPr>
          <p:nvPr/>
        </p:nvPicPr>
        <p:blipFill>
          <a:blip r:embed="rId3"/>
          <a:stretch>
            <a:fillRect/>
          </a:stretch>
        </p:blipFill>
        <p:spPr>
          <a:xfrm>
            <a:off x="942865" y="1976809"/>
            <a:ext cx="7243313" cy="2543558"/>
          </a:xfrm>
          <a:prstGeom prst="rect">
            <a:avLst/>
          </a:prstGeom>
        </p:spPr>
      </p:pic>
    </p:spTree>
    <p:extLst>
      <p:ext uri="{BB962C8B-B14F-4D97-AF65-F5344CB8AC3E}">
        <p14:creationId xmlns:p14="http://schemas.microsoft.com/office/powerpoint/2010/main" val="1528208654"/>
      </p:ext>
    </p:extLst>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953</Words>
  <Application>Microsoft Office PowerPoint</Application>
  <PresentationFormat>On-screen Show (4:3)</PresentationFormat>
  <Paragraphs>395</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2_Custom Design</vt:lpstr>
      <vt:lpstr>Reproducibility Principles Data Skills for Empirical Research</vt:lpstr>
      <vt:lpstr>Reproducibility Matters to...</vt:lpstr>
      <vt:lpstr>Reproducibility Challenges</vt:lpstr>
      <vt:lpstr>Ponder This…</vt:lpstr>
      <vt:lpstr>Good Collaboration Practices</vt:lpstr>
      <vt:lpstr>Directory Structures</vt:lpstr>
      <vt:lpstr>Directory Structures</vt:lpstr>
      <vt:lpstr>Automation</vt:lpstr>
      <vt:lpstr>Do You Have Tasks Like This? </vt:lpstr>
      <vt:lpstr>What Would You Do?</vt:lpstr>
      <vt:lpstr>What Would You Do?</vt:lpstr>
      <vt:lpstr>Abstraction</vt:lpstr>
      <vt:lpstr>Evaluate sleeper.py </vt:lpstr>
      <vt:lpstr>Documentation</vt:lpstr>
      <vt:lpstr>Version Control</vt:lpstr>
      <vt:lpstr>Version Control in Scientific Computing</vt:lpstr>
      <vt:lpstr>You Can't Reproduce Results Unless...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Principles Data Skills for Empirical Research</dc:title>
  <cp:lastModifiedBy>John Patrick Johnson</cp:lastModifiedBy>
  <cp:revision>102</cp:revision>
  <dcterms:modified xsi:type="dcterms:W3CDTF">2020-01-17T02:06:06Z</dcterms:modified>
</cp:coreProperties>
</file>