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3"/>
  </p:notesMasterIdLst>
  <p:sldIdLst>
    <p:sldId id="256" r:id="rId2"/>
    <p:sldId id="257" r:id="rId3"/>
    <p:sldId id="267" r:id="rId4"/>
    <p:sldId id="270" r:id="rId5"/>
    <p:sldId id="260" r:id="rId6"/>
    <p:sldId id="262" r:id="rId7"/>
    <p:sldId id="261" r:id="rId8"/>
    <p:sldId id="264" r:id="rId9"/>
    <p:sldId id="268" r:id="rId10"/>
    <p:sldId id="269" r:id="rId11"/>
    <p:sldId id="263" r:id="rId12"/>
  </p:sldIdLst>
  <p:sldSz cx="9144000" cy="6858000" type="screen4x3"/>
  <p:notesSz cx="7010400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7"/>
    <p:restoredTop sz="94591"/>
  </p:normalViewPr>
  <p:slideViewPr>
    <p:cSldViewPr snapToGrid="0">
      <p:cViewPr varScale="1">
        <p:scale>
          <a:sx n="131" d="100"/>
          <a:sy n="131" d="100"/>
        </p:scale>
        <p:origin x="1824" y="192"/>
      </p:cViewPr>
      <p:guideLst>
        <p:guide orient="horz" pos="42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Welcome. We are so happy you’re here.</a:t>
            </a:r>
            <a:endParaRPr/>
          </a:p>
        </p:txBody>
      </p:sp>
      <p:sp>
        <p:nvSpPr>
          <p:cNvPr id="47" name="Google Shape;47;p1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4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" name="Google Shape;64;p4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1634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2557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7018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76802" y="665766"/>
            <a:ext cx="7909998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  <a:defRPr sz="45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776802" y="3480845"/>
            <a:ext cx="8038920" cy="10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SUBTITLE STYLE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" descr="Kellogg_H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02" y="5732774"/>
            <a:ext cx="3879183" cy="397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776802" y="3008273"/>
            <a:ext cx="3879183" cy="0"/>
          </a:xfrm>
          <a:prstGeom prst="straightConnector1">
            <a:avLst/>
          </a:prstGeom>
          <a:noFill/>
          <a:ln w="12700" cap="flat" cmpd="sng">
            <a:solidFill>
              <a:srgbClr val="3D146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learning/sql-essential-training-3/understanding-sql" TargetMode="External"/><Relationship Id="rId2" Type="http://schemas.openxmlformats.org/officeDocument/2006/relationships/hyperlink" Target="https://www.datacamp.com/courses/intro-to-sql-for-data-scienc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ing.oreilly.com/learning-paths/learning-path-sql/9781492058076/" TargetMode="External"/><Relationship Id="rId4" Type="http://schemas.openxmlformats.org/officeDocument/2006/relationships/hyperlink" Target="https://www.khanacademy.org/computing/computer-programming/sq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sqliteonlin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ctrTitle"/>
          </p:nvPr>
        </p:nvSpPr>
        <p:spPr>
          <a:xfrm>
            <a:off x="233680" y="665766"/>
            <a:ext cx="8910320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</a:pPr>
            <a:r>
              <a:rPr lang="en-US" dirty="0"/>
              <a:t>SQL Primer</a:t>
            </a:r>
            <a:br>
              <a:rPr lang="en-US" dirty="0"/>
            </a:br>
            <a:r>
              <a:rPr lang="en-US" sz="2400" dirty="0"/>
              <a:t>Data Skills for Empiricists</a:t>
            </a:r>
            <a:endParaRPr dirty="0"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/>
              <a:t>January 10, 2020</a:t>
            </a:r>
            <a:endParaRPr dirty="0"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ODBC Connection in Python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6" name="Google Shape;60;p9"/>
          <p:cNvSpPr txBox="1"/>
          <p:nvPr/>
        </p:nvSpPr>
        <p:spPr>
          <a:xfrm>
            <a:off x="457200" y="1231900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0791" y="934106"/>
            <a:ext cx="671850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Open a GNOME Terminal Session in </a:t>
            </a:r>
            <a:r>
              <a:rPr lang="en-US" sz="2400" dirty="0" err="1"/>
              <a:t>FastX</a:t>
            </a:r>
            <a:r>
              <a:rPr lang="en-US" sz="2400" dirty="0"/>
              <a:t>.</a:t>
            </a:r>
          </a:p>
          <a:p>
            <a:endParaRPr lang="en-US" sz="800" dirty="0"/>
          </a:p>
          <a:p>
            <a:r>
              <a:rPr lang="en-US" sz="2400" dirty="0"/>
              <a:t>     </a:t>
            </a:r>
            <a:r>
              <a:rPr lang="en-US" sz="2200" dirty="0"/>
              <a:t>To load packages, type: 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1200" dirty="0"/>
          </a:p>
          <a:p>
            <a:r>
              <a:rPr lang="en-US" sz="2200" dirty="0"/>
              <a:t>     To create and launch a </a:t>
            </a:r>
            <a:r>
              <a:rPr lang="en-US" sz="2200" dirty="0" err="1"/>
              <a:t>conda</a:t>
            </a:r>
            <a:r>
              <a:rPr lang="en-US" sz="2200" dirty="0"/>
              <a:t> environment, type: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     To install libraries, type: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     To launch a </a:t>
            </a:r>
            <a:r>
              <a:rPr lang="en-US" sz="2200" dirty="0" err="1"/>
              <a:t>jupyter</a:t>
            </a:r>
            <a:r>
              <a:rPr lang="en-US" sz="2200" dirty="0"/>
              <a:t> notebook, type:   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138140" y="1917130"/>
            <a:ext cx="6778639" cy="736828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module load python/anaconda3.6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module load 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firefox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/62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138140" y="3153282"/>
            <a:ext cx="6778639" cy="762479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create -n 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taxi_env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python=3.6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source activate 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taxi_env</a:t>
            </a:r>
            <a:endParaRPr lang="en-US" sz="24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38140" y="4431088"/>
            <a:ext cx="6778638" cy="418779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install -c 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-forge &lt;library&gt;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138140" y="5512114"/>
            <a:ext cx="6778637" cy="445631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jupyter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notebook --browser=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firefox</a:t>
            </a:r>
            <a:endParaRPr lang="en-US" sz="24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956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68C4-73F8-6A4A-A317-EB5B1641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A1603-DCEA-8849-8DEA-0610C87DA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</p:spPr>
        <p:txBody>
          <a:bodyPr/>
          <a:lstStyle/>
          <a:p>
            <a:r>
              <a:rPr lang="en-US" dirty="0" err="1"/>
              <a:t>DataCamp</a:t>
            </a:r>
            <a:r>
              <a:rPr lang="en-US" dirty="0"/>
              <a:t>:</a:t>
            </a:r>
          </a:p>
          <a:p>
            <a:pPr lvl="1"/>
            <a:r>
              <a:rPr lang="en-US" sz="1800" dirty="0">
                <a:hlinkClick r:id="rId2"/>
              </a:rPr>
              <a:t>https://www.datacamp.com/courses/intro-to-sql-for-data-science</a:t>
            </a:r>
            <a:endParaRPr lang="en-US" sz="1800" dirty="0"/>
          </a:p>
          <a:p>
            <a:r>
              <a:rPr lang="en-US" dirty="0"/>
              <a:t>LinkedIn Learning:</a:t>
            </a:r>
          </a:p>
          <a:p>
            <a:pPr lvl="1"/>
            <a:r>
              <a:rPr lang="en-US" sz="1800" dirty="0">
                <a:hlinkClick r:id="rId3"/>
              </a:rPr>
              <a:t>https://www.linkedin.com/learning/sql-essential-training-3/understanding-sql</a:t>
            </a:r>
            <a:endParaRPr lang="en-US" sz="1800" dirty="0"/>
          </a:p>
          <a:p>
            <a:r>
              <a:rPr lang="en-US" dirty="0"/>
              <a:t>Khan Academy:</a:t>
            </a:r>
          </a:p>
          <a:p>
            <a:pPr lvl="1"/>
            <a:r>
              <a:rPr lang="en-US" sz="1800" dirty="0">
                <a:hlinkClick r:id="rId4"/>
              </a:rPr>
              <a:t>https://www.khanacademy.org/computing/computer-programming/sql</a:t>
            </a:r>
            <a:endParaRPr lang="en-US" sz="1800" dirty="0"/>
          </a:p>
          <a:p>
            <a:r>
              <a:rPr lang="en-US" dirty="0"/>
              <a:t>Safari Books Online:</a:t>
            </a:r>
          </a:p>
          <a:p>
            <a:pPr lvl="1"/>
            <a:r>
              <a:rPr lang="en-US" sz="1800" dirty="0">
                <a:hlinkClick r:id="rId5"/>
              </a:rPr>
              <a:t>https://learning.oreilly.com/learning-paths/learning-path-sql/9781492058076/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7D19B-1123-F743-82A8-27C8B8B5DE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19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/>
              <a:t>Goals for Today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60" name="Google Shape;60;p9"/>
          <p:cNvSpPr txBox="1"/>
          <p:nvPr/>
        </p:nvSpPr>
        <p:spPr>
          <a:xfrm>
            <a:off x="457200" y="1220752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Objectives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Primer on SQL Syntax</a:t>
            </a:r>
          </a:p>
          <a:p>
            <a:pPr marL="914400" lvl="1" indent="-342900"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</a:rPr>
              <a:t>What is a table?</a:t>
            </a:r>
          </a:p>
          <a:p>
            <a:pPr marL="914400" lvl="1" indent="-342900"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dirty="0"/>
              <a:t>Anatomy of a select statement</a:t>
            </a:r>
          </a:p>
          <a:p>
            <a:pPr marL="914400" lvl="1" indent="-342900"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dirty="0"/>
              <a:t>Generating new variables</a:t>
            </a:r>
          </a:p>
          <a:p>
            <a:pPr marL="914400" lvl="1" indent="-342900"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dirty="0"/>
              <a:t>Types of table joins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Accessing KDC Data from Programs on KLC:</a:t>
            </a:r>
            <a:endParaRPr dirty="0"/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</a:rPr>
              <a:t>Python</a:t>
            </a:r>
            <a:endParaRPr dirty="0"/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Stata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Preparation for Coding Lab</a:t>
            </a:r>
            <a:endParaRPr dirty="0"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6" name="Google Shape;66;p10"/>
          <p:cNvSpPr txBox="1">
            <a:spLocks/>
          </p:cNvSpPr>
          <p:nvPr/>
        </p:nvSpPr>
        <p:spPr>
          <a:xfrm>
            <a:off x="342900" y="2005263"/>
            <a:ext cx="756184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0" dirty="0">
                <a:solidFill>
                  <a:schemeClr val="tx1"/>
                </a:solidFill>
              </a:rPr>
              <a:t>Login to a terminal window in KLC and </a:t>
            </a:r>
          </a:p>
          <a:p>
            <a:r>
              <a:rPr lang="en-US" sz="2800" b="0" dirty="0">
                <a:solidFill>
                  <a:schemeClr val="tx1"/>
                </a:solidFill>
              </a:rPr>
              <a:t>run this: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902367" y="3542206"/>
            <a:ext cx="7243011" cy="565484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rPr>
              <a:t>source /</a:t>
            </a:r>
            <a:r>
              <a:rPr lang="en-US" sz="2800" b="1" dirty="0" err="1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rPr>
              <a:t>kellogg</a:t>
            </a:r>
            <a:r>
              <a:rPr lang="en-US" sz="2800" b="1" dirty="0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rPr>
              <a:t>/bin/</a:t>
            </a:r>
            <a:r>
              <a:rPr lang="en-US" sz="2800" b="1" dirty="0" err="1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rPr>
              <a:t>freetds_config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536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6A75-DABA-2D47-AE99-F10FABF7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3C036-7F2F-254F-86B5-0183070AFF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CFB0D3-4C2F-D948-922E-F547F82B6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885" y="1780907"/>
            <a:ext cx="5656224" cy="361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0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DD4E90-BFD8-8C4B-AE28-0B0A2B0E6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094" y="3388311"/>
            <a:ext cx="3162840" cy="31120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1CCAE-EDAD-ED44-A117-17551DAB9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NYC Taxi Ride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68C99-AA75-AF44-A030-479B977B13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356315-19FB-7F4C-BEB6-68FEC4EAA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841" y="3388311"/>
            <a:ext cx="3029916" cy="24288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434ABE-A508-5146-9CA6-0FB21568C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26" y="927983"/>
            <a:ext cx="8937674" cy="246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4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8C544A-1EC7-8949-A94D-DD54E4002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954" y="1272256"/>
            <a:ext cx="4984694" cy="45712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C27225-756B-C544-B2F6-7B300A50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NYC Taxi Ride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8D5AE-3077-6E4D-AA83-C53143C3F5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64CCFA-E52C-A346-8C66-683A1CC68962}"/>
              </a:ext>
            </a:extLst>
          </p:cNvPr>
          <p:cNvGrpSpPr/>
          <p:nvPr/>
        </p:nvGrpSpPr>
        <p:grpSpPr>
          <a:xfrm>
            <a:off x="4163438" y="1741251"/>
            <a:ext cx="817124" cy="1488332"/>
            <a:chOff x="4163438" y="1741251"/>
            <a:chExt cx="817124" cy="148833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AC3C724-A715-3544-974C-5E8F547A9EA6}"/>
                </a:ext>
              </a:extLst>
            </p:cNvPr>
            <p:cNvCxnSpPr/>
            <p:nvPr/>
          </p:nvCxnSpPr>
          <p:spPr>
            <a:xfrm>
              <a:off x="4163438" y="1741251"/>
              <a:ext cx="81712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72367CF-C92D-814F-9A06-5B90E3403967}"/>
                </a:ext>
              </a:extLst>
            </p:cNvPr>
            <p:cNvCxnSpPr/>
            <p:nvPr/>
          </p:nvCxnSpPr>
          <p:spPr>
            <a:xfrm>
              <a:off x="4163438" y="2049293"/>
              <a:ext cx="81712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CD74A1F-9570-E64D-9208-C854091557BA}"/>
                </a:ext>
              </a:extLst>
            </p:cNvPr>
            <p:cNvCxnSpPr/>
            <p:nvPr/>
          </p:nvCxnSpPr>
          <p:spPr>
            <a:xfrm>
              <a:off x="4163438" y="2350851"/>
              <a:ext cx="81712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F61C4AD-A653-A147-A28A-36C85F67DFB7}"/>
                </a:ext>
              </a:extLst>
            </p:cNvPr>
            <p:cNvCxnSpPr>
              <a:cxnSpLocks/>
            </p:cNvCxnSpPr>
            <p:nvPr/>
          </p:nvCxnSpPr>
          <p:spPr>
            <a:xfrm>
              <a:off x="4163438" y="2665379"/>
              <a:ext cx="817124" cy="5642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925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59421FA-5E1C-AB4E-BDFB-A61CCA455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75" y="1310346"/>
            <a:ext cx="7756214" cy="46601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1CCAE-EDAD-ED44-A117-17551DAB9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Select Query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68C99-AA75-AF44-A030-479B977B13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CD5B1F-5041-5C4E-AD7B-06D88C15B1F0}"/>
              </a:ext>
            </a:extLst>
          </p:cNvPr>
          <p:cNvSpPr/>
          <p:nvPr/>
        </p:nvSpPr>
        <p:spPr>
          <a:xfrm>
            <a:off x="1177392" y="3590278"/>
            <a:ext cx="671638" cy="2346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9705B6-025E-2342-B461-9026CAFFA5C1}"/>
              </a:ext>
            </a:extLst>
          </p:cNvPr>
          <p:cNvSpPr/>
          <p:nvPr/>
        </p:nvSpPr>
        <p:spPr>
          <a:xfrm>
            <a:off x="1177392" y="1341481"/>
            <a:ext cx="813248" cy="2346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354EC8-4D28-C143-9D00-CCAB4482F085}"/>
              </a:ext>
            </a:extLst>
          </p:cNvPr>
          <p:cNvSpPr/>
          <p:nvPr/>
        </p:nvSpPr>
        <p:spPr>
          <a:xfrm>
            <a:off x="1654821" y="4048828"/>
            <a:ext cx="1274495" cy="2346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361A69-5FC2-0741-9491-A56EA7A6126A}"/>
              </a:ext>
            </a:extLst>
          </p:cNvPr>
          <p:cNvSpPr/>
          <p:nvPr/>
        </p:nvSpPr>
        <p:spPr>
          <a:xfrm>
            <a:off x="1177392" y="4916584"/>
            <a:ext cx="671638" cy="2346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62E5CC-2CB5-8F43-96A6-57379BE9D932}"/>
              </a:ext>
            </a:extLst>
          </p:cNvPr>
          <p:cNvSpPr/>
          <p:nvPr/>
        </p:nvSpPr>
        <p:spPr>
          <a:xfrm>
            <a:off x="1177393" y="5375134"/>
            <a:ext cx="1031734" cy="2346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F631-E2AB-5540-A5F8-E73E6941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Code 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A4C25-BE59-CE47-8638-3119AD6B9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017361"/>
            <a:ext cx="8229600" cy="71261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https://sqliteonline.com/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F4254-8407-9348-8B09-FA8D0BB7FD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9F0A9F-27DD-B64E-860E-3EBEB80B7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360" y="1729973"/>
            <a:ext cx="5068981" cy="467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92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ODBC Connection in STATA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6" name="Google Shape;60;p9"/>
          <p:cNvSpPr txBox="1"/>
          <p:nvPr/>
        </p:nvSpPr>
        <p:spPr>
          <a:xfrm>
            <a:off x="457200" y="1231900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0790" y="1065200"/>
            <a:ext cx="798487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Open a GNOME Terminal Session in </a:t>
            </a:r>
            <a:r>
              <a:rPr lang="en-US" sz="2400" dirty="0" err="1"/>
              <a:t>FastX</a:t>
            </a:r>
            <a:r>
              <a:rPr lang="en-US" sz="2400" dirty="0"/>
              <a:t> and type the </a:t>
            </a:r>
          </a:p>
          <a:p>
            <a:r>
              <a:rPr lang="en-US" sz="2400" dirty="0"/>
              <a:t>following:</a:t>
            </a:r>
          </a:p>
          <a:p>
            <a:endParaRPr lang="en-US" sz="2400" dirty="0"/>
          </a:p>
          <a:p>
            <a:r>
              <a:rPr lang="en-US" sz="2400" dirty="0"/>
              <a:t>    To connect to the ODBC driver, type: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To load and launch STATA 15, type: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84321" y="2820908"/>
            <a:ext cx="6334626" cy="741220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export ODBCSYSINI=~/.</a:t>
            </a:r>
            <a:r>
              <a:rPr lang="en-US" sz="28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odbc</a:t>
            </a:r>
            <a:r>
              <a:rPr lang="en-US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0310" y="4570420"/>
            <a:ext cx="6308637" cy="1057975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module load </a:t>
            </a:r>
            <a:r>
              <a:rPr lang="en-US" sz="28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stata</a:t>
            </a:r>
            <a:r>
              <a:rPr lang="en-US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/15</a:t>
            </a:r>
          </a:p>
          <a:p>
            <a:r>
              <a:rPr lang="en-US" sz="28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xstata-mp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910386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317</Words>
  <Application>Microsoft Macintosh PowerPoint</Application>
  <PresentationFormat>On-screen Show (4:3)</PresentationFormat>
  <Paragraphs>114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Courier New</vt:lpstr>
      <vt:lpstr>Noto Sans Symbols</vt:lpstr>
      <vt:lpstr>2_Custom Design</vt:lpstr>
      <vt:lpstr>SQL Primer Data Skills for Empiricists</vt:lpstr>
      <vt:lpstr>Goals for Today</vt:lpstr>
      <vt:lpstr>Preparation for Coding Lab</vt:lpstr>
      <vt:lpstr>Relational Data</vt:lpstr>
      <vt:lpstr>NYC Taxi Ride Tables</vt:lpstr>
      <vt:lpstr>NYC Taxi Ride Tables</vt:lpstr>
      <vt:lpstr>Anatomy of a Select Query</vt:lpstr>
      <vt:lpstr>SQL Code Lab</vt:lpstr>
      <vt:lpstr>ODBC Connection in STATA</vt:lpstr>
      <vt:lpstr>ODBC Connection in Python</vt:lpstr>
      <vt:lpstr>Resources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Primer Data Skills for Empiricists</dc:title>
  <cp:lastModifiedBy>William Karl Thompson</cp:lastModifiedBy>
  <cp:revision>30</cp:revision>
  <dcterms:modified xsi:type="dcterms:W3CDTF">2020-01-10T15:50:17Z</dcterms:modified>
</cp:coreProperties>
</file>