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7" r:id="rId4"/>
    <p:sldId id="260" r:id="rId5"/>
    <p:sldId id="262" r:id="rId6"/>
    <p:sldId id="261" r:id="rId7"/>
    <p:sldId id="264" r:id="rId8"/>
    <p:sldId id="268" r:id="rId9"/>
    <p:sldId id="269" r:id="rId10"/>
    <p:sldId id="263" r:id="rId11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94599"/>
  </p:normalViewPr>
  <p:slideViewPr>
    <p:cSldViewPr snapToGrid="0">
      <p:cViewPr varScale="1">
        <p:scale>
          <a:sx n="106" d="100"/>
          <a:sy n="106" d="100"/>
        </p:scale>
        <p:origin x="1744" y="168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6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55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0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sql-essential-training-3/understanding-sql" TargetMode="External"/><Relationship Id="rId4" Type="http://schemas.openxmlformats.org/officeDocument/2006/relationships/hyperlink" Target="https://www.khanacademy.org/computing/computer-programming/sql" TargetMode="External"/><Relationship Id="rId5" Type="http://schemas.openxmlformats.org/officeDocument/2006/relationships/hyperlink" Target="https://learning.oreilly.com/learning-paths/learning-path-sql/978149205807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camp.com/courses/intro-to-sql-for-data-sci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qliteonline.com/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</a:pPr>
            <a:r>
              <a:rPr lang="en-US" dirty="0"/>
              <a:t>SQL Primer</a:t>
            </a:r>
            <a:br>
              <a:rPr lang="en-US" dirty="0"/>
            </a:br>
            <a:r>
              <a:rPr lang="en-US" sz="2400" dirty="0"/>
              <a:t>Data Skills for Empiricists</a:t>
            </a: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 smtClean="0"/>
              <a:t>January 10</a:t>
            </a:r>
            <a:r>
              <a:rPr lang="en-US" dirty="0" smtClean="0"/>
              <a:t>, </a:t>
            </a:r>
            <a:r>
              <a:rPr lang="en-US" dirty="0"/>
              <a:t>2020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768C4-73F8-6A4A-A317-EB5B164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FA1603-DCEA-8849-8DEA-0610C87D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</p:spPr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</a:t>
            </a:r>
          </a:p>
          <a:p>
            <a:pPr lvl="1"/>
            <a:r>
              <a:rPr lang="en-US" sz="1800" dirty="0">
                <a:hlinkClick r:id="rId2"/>
              </a:rPr>
              <a:t>https://www.datacamp.com/courses/intro-to-sql-for-data-science</a:t>
            </a:r>
            <a:endParaRPr lang="en-US" sz="1800" dirty="0"/>
          </a:p>
          <a:p>
            <a:r>
              <a:rPr lang="en-US" dirty="0"/>
              <a:t>LinkedIn Learning:</a:t>
            </a:r>
          </a:p>
          <a:p>
            <a:pPr lvl="1"/>
            <a:r>
              <a:rPr lang="en-US" sz="1800" dirty="0">
                <a:hlinkClick r:id="rId3"/>
              </a:rPr>
              <a:t>https://www.linkedin.com/learning/sql-essential-training-3/understanding-sql</a:t>
            </a:r>
            <a:endParaRPr lang="en-US" sz="1800" dirty="0"/>
          </a:p>
          <a:p>
            <a:r>
              <a:rPr lang="en-US" dirty="0"/>
              <a:t>Khan Academy:</a:t>
            </a:r>
          </a:p>
          <a:p>
            <a:pPr lvl="1"/>
            <a:r>
              <a:rPr lang="en-US" sz="1800" dirty="0">
                <a:hlinkClick r:id="rId4"/>
              </a:rPr>
              <a:t>https://www.khanacademy.org/computing/computer-programming/sql</a:t>
            </a:r>
            <a:endParaRPr lang="en-US" sz="1800" dirty="0"/>
          </a:p>
          <a:p>
            <a:r>
              <a:rPr lang="en-US" dirty="0"/>
              <a:t>Safari Books Online:</a:t>
            </a:r>
          </a:p>
          <a:p>
            <a:pPr lvl="1"/>
            <a:r>
              <a:rPr lang="en-US" sz="1800" dirty="0">
                <a:hlinkClick r:id="rId5"/>
              </a:rPr>
              <a:t>https://learning.oreilly.com/learning-paths/learning-path-sql/9781492058076/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97D19B-1123-F743-82A8-27C8B8B5D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Goals for Today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22075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Primer on SQL Syntax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What is a table?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Anatomy of a select statement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Generating new variables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Types of table joins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Accessing KDC Data from Programs on KLC: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Python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Preparation for Coding Lab</a:t>
            </a:r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66;p10"/>
          <p:cNvSpPr txBox="1">
            <a:spLocks/>
          </p:cNvSpPr>
          <p:nvPr/>
        </p:nvSpPr>
        <p:spPr>
          <a:xfrm>
            <a:off x="342900" y="2005263"/>
            <a:ext cx="756184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solidFill>
                  <a:schemeClr val="tx1"/>
                </a:solidFill>
              </a:rPr>
              <a:t>Login to a terminal window in KLC </a:t>
            </a:r>
            <a:r>
              <a:rPr lang="en-US" sz="2800" b="0" dirty="0" smtClean="0">
                <a:solidFill>
                  <a:schemeClr val="tx1"/>
                </a:solidFill>
              </a:rPr>
              <a:t>and </a:t>
            </a:r>
          </a:p>
          <a:p>
            <a:r>
              <a:rPr lang="en-US" sz="2800" b="0" dirty="0" smtClean="0">
                <a:solidFill>
                  <a:schemeClr val="tx1"/>
                </a:solidFill>
              </a:rPr>
              <a:t>run </a:t>
            </a:r>
            <a:r>
              <a:rPr lang="en-US" sz="2800" b="0" dirty="0">
                <a:solidFill>
                  <a:schemeClr val="tx1"/>
                </a:solidFill>
              </a:rPr>
              <a:t>this: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02367" y="3542206"/>
            <a:ext cx="7243011" cy="565484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source /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kellogg</a:t>
            </a:r>
            <a:r>
              <a:rPr lang="en-US" sz="2800" b="1" dirty="0" smtClean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freetds_config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DD4E90-BFD8-8C4B-AE28-0B0A2B0E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94" y="3388311"/>
            <a:ext cx="3162840" cy="3112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1CCAE-EDAD-ED44-A117-17551DA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Ride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E68C99-AA75-AF44-A030-479B977B1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356315-19FB-7F4C-BEB6-68FEC4EA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41" y="3388311"/>
            <a:ext cx="3029916" cy="2428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434ABE-A508-5146-9CA6-0FB21568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6" y="927983"/>
            <a:ext cx="8937674" cy="24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4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8C544A-1EC7-8949-A94D-DD54E400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54" y="1272256"/>
            <a:ext cx="4984694" cy="457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27225-756B-C544-B2F6-7B300A50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Ride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48D5AE-3077-6E4D-AA83-C53143C3F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64CCFA-E52C-A346-8C66-683A1CC68962}"/>
              </a:ext>
            </a:extLst>
          </p:cNvPr>
          <p:cNvGrpSpPr/>
          <p:nvPr/>
        </p:nvGrpSpPr>
        <p:grpSpPr>
          <a:xfrm>
            <a:off x="4163438" y="1741251"/>
            <a:ext cx="817124" cy="1488332"/>
            <a:chOff x="4163438" y="1741251"/>
            <a:chExt cx="817124" cy="1488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DAC3C724-A715-3544-974C-5E8F547A9EA6}"/>
                </a:ext>
              </a:extLst>
            </p:cNvPr>
            <p:cNvCxnSpPr/>
            <p:nvPr/>
          </p:nvCxnSpPr>
          <p:spPr>
            <a:xfrm>
              <a:off x="4163438" y="1741251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072367CF-C92D-814F-9A06-5B90E3403967}"/>
                </a:ext>
              </a:extLst>
            </p:cNvPr>
            <p:cNvCxnSpPr/>
            <p:nvPr/>
          </p:nvCxnSpPr>
          <p:spPr>
            <a:xfrm>
              <a:off x="4163438" y="2049293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1CD74A1F-9570-E64D-9208-C854091557BA}"/>
                </a:ext>
              </a:extLst>
            </p:cNvPr>
            <p:cNvCxnSpPr/>
            <p:nvPr/>
          </p:nvCxnSpPr>
          <p:spPr>
            <a:xfrm>
              <a:off x="4163438" y="2350851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6F61C4AD-A653-A147-A28A-36C85F67DFB7}"/>
                </a:ext>
              </a:extLst>
            </p:cNvPr>
            <p:cNvCxnSpPr>
              <a:cxnSpLocks/>
            </p:cNvCxnSpPr>
            <p:nvPr/>
          </p:nvCxnSpPr>
          <p:spPr>
            <a:xfrm>
              <a:off x="4163438" y="2665379"/>
              <a:ext cx="817124" cy="5642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2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59421FA-5E1C-AB4E-BDFB-A61CCA45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5" y="1310346"/>
            <a:ext cx="7756214" cy="466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1CCAE-EDAD-ED44-A117-17551DA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Select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E68C99-AA75-AF44-A030-479B977B1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D5B1F-5041-5C4E-AD7B-06D88C15B1F0}"/>
              </a:ext>
            </a:extLst>
          </p:cNvPr>
          <p:cNvSpPr/>
          <p:nvPr/>
        </p:nvSpPr>
        <p:spPr>
          <a:xfrm>
            <a:off x="1177392" y="3590278"/>
            <a:ext cx="67163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9705B6-025E-2342-B461-9026CAFFA5C1}"/>
              </a:ext>
            </a:extLst>
          </p:cNvPr>
          <p:cNvSpPr/>
          <p:nvPr/>
        </p:nvSpPr>
        <p:spPr>
          <a:xfrm>
            <a:off x="1177392" y="1341481"/>
            <a:ext cx="81324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354EC8-4D28-C143-9D00-CCAB4482F085}"/>
              </a:ext>
            </a:extLst>
          </p:cNvPr>
          <p:cNvSpPr/>
          <p:nvPr/>
        </p:nvSpPr>
        <p:spPr>
          <a:xfrm>
            <a:off x="1654821" y="4048828"/>
            <a:ext cx="1274495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361A69-5FC2-0741-9491-A56EA7A6126A}"/>
              </a:ext>
            </a:extLst>
          </p:cNvPr>
          <p:cNvSpPr/>
          <p:nvPr/>
        </p:nvSpPr>
        <p:spPr>
          <a:xfrm>
            <a:off x="1177392" y="4916584"/>
            <a:ext cx="67163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162E5CC-2CB5-8F43-96A6-57379BE9D932}"/>
              </a:ext>
            </a:extLst>
          </p:cNvPr>
          <p:cNvSpPr/>
          <p:nvPr/>
        </p:nvSpPr>
        <p:spPr>
          <a:xfrm>
            <a:off x="1177393" y="5375134"/>
            <a:ext cx="1031734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0F631-E2AB-5540-A5F8-E73E6941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DA4C25-BE59-CE47-8638-3119AD6B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017361"/>
            <a:ext cx="8229600" cy="7126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https://sqliteonline.com/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EF4254-8407-9348-8B09-FA8D0BB7F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9F0A9F-27DD-B64E-860E-3EBEB80B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60" y="1729973"/>
            <a:ext cx="5068981" cy="46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ODBC Connection in STATA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0" y="1065200"/>
            <a:ext cx="7984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a GNOME Terminal Session in </a:t>
            </a:r>
            <a:r>
              <a:rPr lang="en-US" sz="2400" dirty="0" err="1" smtClean="0"/>
              <a:t>FastX</a:t>
            </a:r>
            <a:r>
              <a:rPr lang="en-US" sz="2400" dirty="0" smtClean="0"/>
              <a:t> and type the </a:t>
            </a:r>
          </a:p>
          <a:p>
            <a:r>
              <a:rPr lang="en-US" sz="2400" dirty="0" smtClean="0"/>
              <a:t>following: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To connect to the ODBC driver, type: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To load and launch STATA 15, type: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884321" y="2820908"/>
            <a:ext cx="6334626" cy="741220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export ODBCSYSINI=~/.</a:t>
            </a:r>
            <a:r>
              <a:rPr lang="en-US" sz="2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odbc</a:t>
            </a:r>
            <a:r>
              <a:rPr lang="en-US" sz="28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endParaRPr 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0310" y="4570420"/>
            <a:ext cx="6308637" cy="105797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sz="2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/15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9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ODBC Connection in Python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1" y="934106"/>
            <a:ext cx="67185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a GNOME Terminal Session in </a:t>
            </a:r>
            <a:r>
              <a:rPr lang="en-US" sz="2400" dirty="0" err="1" smtClean="0"/>
              <a:t>FastX</a:t>
            </a:r>
            <a:r>
              <a:rPr lang="en-US" sz="2400" dirty="0" smtClean="0"/>
              <a:t>.</a:t>
            </a:r>
          </a:p>
          <a:p>
            <a:endParaRPr lang="en-US" sz="800" dirty="0"/>
          </a:p>
          <a:p>
            <a:r>
              <a:rPr lang="en-US" sz="2400" dirty="0" smtClean="0"/>
              <a:t>     </a:t>
            </a:r>
            <a:r>
              <a:rPr lang="en-US" sz="2200" dirty="0" smtClean="0"/>
              <a:t>To load packages, type: 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1200" dirty="0" smtClean="0"/>
          </a:p>
          <a:p>
            <a:r>
              <a:rPr lang="en-US" sz="2200" dirty="0" smtClean="0"/>
              <a:t>     To create and launch a </a:t>
            </a:r>
            <a:r>
              <a:rPr lang="en-US" sz="2200" dirty="0" err="1" smtClean="0"/>
              <a:t>conda</a:t>
            </a:r>
            <a:r>
              <a:rPr lang="en-US" sz="2200" dirty="0" smtClean="0"/>
              <a:t> environment, type: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    To install libraries, type: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    To launch a </a:t>
            </a:r>
            <a:r>
              <a:rPr lang="en-US" sz="2200" dirty="0" err="1" smtClean="0"/>
              <a:t>jupyter</a:t>
            </a:r>
            <a:r>
              <a:rPr lang="en-US" sz="2200" dirty="0" smtClean="0"/>
              <a:t> notebook, type: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8140" y="1917130"/>
            <a:ext cx="6778639" cy="736828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firefox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/62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8140" y="3153282"/>
            <a:ext cx="6778639" cy="7624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8140" y="4431088"/>
            <a:ext cx="6778638" cy="418779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&lt;library&gt;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38140" y="5512114"/>
            <a:ext cx="6778637" cy="445631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notebook --browser=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firefox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249</Words>
  <Application>Microsoft Macintosh PowerPoint</Application>
  <PresentationFormat>On-screen Show (4:3)</PresentationFormat>
  <Paragraphs>112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Courier New</vt:lpstr>
      <vt:lpstr>Noto Sans Symbols</vt:lpstr>
      <vt:lpstr>Arial</vt:lpstr>
      <vt:lpstr>2_Custom Design</vt:lpstr>
      <vt:lpstr>SQL Primer Data Skills for Empiricists</vt:lpstr>
      <vt:lpstr>Goals for Today</vt:lpstr>
      <vt:lpstr>Preparation for Coding Lab</vt:lpstr>
      <vt:lpstr>NYC Taxi Ride Tables</vt:lpstr>
      <vt:lpstr>NYC Taxi Ride Tables</vt:lpstr>
      <vt:lpstr>Anatomy of a Select Query</vt:lpstr>
      <vt:lpstr>SQL Code Lab</vt:lpstr>
      <vt:lpstr>ODBC Connection in STATA</vt:lpstr>
      <vt:lpstr>ODBC Connection in Python</vt:lpstr>
      <vt:lpstr>Resources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Ambreen Chaudhri</cp:lastModifiedBy>
  <cp:revision>29</cp:revision>
  <dcterms:modified xsi:type="dcterms:W3CDTF">2020-01-09T13:44:51Z</dcterms:modified>
</cp:coreProperties>
</file>