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9.jpg" ContentType="image/png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7" r:id="rId1"/>
    <p:sldMasterId id="2147483675" r:id="rId2"/>
  </p:sldMasterIdLst>
  <p:notesMasterIdLst>
    <p:notesMasterId r:id="rId7"/>
  </p:notesMasterIdLst>
  <p:handoutMasterIdLst>
    <p:handoutMasterId r:id="rId8"/>
  </p:handoutMasterIdLst>
  <p:sldIdLst>
    <p:sldId id="316" r:id="rId3"/>
    <p:sldId id="332" r:id="rId4"/>
    <p:sldId id="375" r:id="rId5"/>
    <p:sldId id="374" r:id="rId6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8FB2-592F-4237-AC7D-18E7132BE577}">
          <p14:sldIdLst>
            <p14:sldId id="316"/>
            <p14:sldId id="332"/>
            <p14:sldId id="375"/>
            <p14:sldId id="374"/>
          </p14:sldIdLst>
        </p14:section>
        <p14:section name="Untitled Section" id="{039A1C45-5745-46C7-99C5-6EA58368B96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146F"/>
    <a:srgbClr val="0000FF"/>
    <a:srgbClr val="5D9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7" autoAdjust="0"/>
    <p:restoredTop sz="81250"/>
  </p:normalViewPr>
  <p:slideViewPr>
    <p:cSldViewPr snapToGrid="0" snapToObjects="1">
      <p:cViewPr varScale="1">
        <p:scale>
          <a:sx n="93" d="100"/>
          <a:sy n="93" d="100"/>
        </p:scale>
        <p:origin x="1956" y="84"/>
      </p:cViewPr>
      <p:guideLst>
        <p:guide orient="horz" pos="425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11CC6FA-9237-9B4F-BB57-615877BD3F42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B33364E-1508-B14C-A625-BAF7F457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00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34450DD-A751-DA4B-BE18-55CD3375156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12512D-C01A-2C43-9C14-21676EB1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2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Welcome. We are so happy you’re here. </a:t>
            </a:r>
          </a:p>
          <a:p>
            <a:r>
              <a:rPr lang="en-US" dirty="0"/>
              <a:t>This is the 2</a:t>
            </a:r>
            <a:r>
              <a:rPr lang="en-US" baseline="30000" dirty="0"/>
              <a:t>nd</a:t>
            </a:r>
            <a:r>
              <a:rPr lang="en-US" dirty="0"/>
              <a:t> year for the PhD Program and Research Support to offer something like this.</a:t>
            </a:r>
          </a:p>
          <a:p>
            <a:r>
              <a:rPr lang="en-US" dirty="0"/>
              <a:t>This is one of many things Kellogg does to build community and enrich your student experience.</a:t>
            </a:r>
          </a:p>
          <a:p>
            <a:r>
              <a:rPr lang="en-US" dirty="0"/>
              <a:t>OUR GOAL:  EQUIP YOU WITH MANY OF THE TOOLS AND TECHNIQUES THAT HELP US TO BE VERY EFFICIENT AND VERY CONFIDENT WORKING WITH COMPLEX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2512D-C01A-2C43-9C14-21676EB11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6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decided this year, the focus should be on preparing you for practical applied problems that come up over and over in research.</a:t>
            </a:r>
          </a:p>
          <a:p>
            <a:r>
              <a:rPr lang="en-US" dirty="0"/>
              <a:t>&lt;REVEAL&gt;</a:t>
            </a:r>
          </a:p>
          <a:p>
            <a:r>
              <a:rPr lang="en-US" dirty="0"/>
              <a:t>These topics are where we are heading. The last two weeks will tie together a lot of the content from the earlier weeks with interactive demos.</a:t>
            </a:r>
          </a:p>
          <a:p>
            <a:r>
              <a:rPr lang="en-US" dirty="0"/>
              <a:t>&lt;REVEAL&gt;</a:t>
            </a:r>
          </a:p>
          <a:p>
            <a:r>
              <a:rPr lang="en-US" dirty="0"/>
              <a:t>Before we can tackle those problems, you will need some advanced techniques to apply. The middle weeks will cover these advanced techniques – some are ends unto themselves, or they are tools for solving later problems.</a:t>
            </a:r>
          </a:p>
          <a:p>
            <a:r>
              <a:rPr lang="en-US" dirty="0"/>
              <a:t>&lt;REVEAL&gt;</a:t>
            </a:r>
          </a:p>
          <a:p>
            <a:r>
              <a:rPr lang="en-US" dirty="0"/>
              <a:t>These are fundamental skills and ideas that will help you prepare for the later weeks of this workshop, plus a LOT of situations that will come up.</a:t>
            </a:r>
          </a:p>
          <a:p>
            <a:r>
              <a:rPr lang="en-US" dirty="0"/>
              <a:t>Reproducibility habits are something EVERY researcher needs to think about and develop, no matter what research methods she uses.</a:t>
            </a:r>
          </a:p>
          <a:p>
            <a:r>
              <a:rPr lang="en-US" dirty="0"/>
              <a:t>Today we will walk through the basics of SQL and of using KLC.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2512D-C01A-2C43-9C14-21676EB11D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POLL: Has everyone been able to log in?</a:t>
            </a:r>
          </a:p>
          <a:p>
            <a:r>
              <a:rPr lang="en-US" dirty="0"/>
              <a:t>Get to know this! High performance system, lots of storage capacity and collaborative ability. Free software. (Almost) always 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ESC …   ALT-TAB to get to </a:t>
            </a:r>
            <a:r>
              <a:rPr lang="en-US" dirty="0" err="1"/>
              <a:t>MobaXterm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2512D-C01A-2C43-9C14-21676EB11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2512D-C01A-2C43-9C14-21676EB11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76802" y="628779"/>
            <a:ext cx="8038920" cy="2219217"/>
          </a:xfrm>
        </p:spPr>
        <p:txBody>
          <a:bodyPr anchor="b">
            <a:normAutofit/>
          </a:bodyPr>
          <a:lstStyle>
            <a:lvl1pPr algn="l">
              <a:defRPr sz="4500" b="0" baseline="0"/>
            </a:lvl1pPr>
          </a:lstStyle>
          <a:p>
            <a:r>
              <a:rPr lang="en-US" dirty="0"/>
              <a:t>Title Page Here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6802" y="3480845"/>
            <a:ext cx="8038920" cy="1044196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5029200" y="6506896"/>
            <a:ext cx="3786522" cy="365125"/>
          </a:xfrm>
        </p:spPr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pic>
        <p:nvPicPr>
          <p:cNvPr id="2" name="Picture 1" descr="Kellogg_H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2" y="5732774"/>
            <a:ext cx="3879183" cy="39924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 userDrawn="1"/>
        </p:nvCxnSpPr>
        <p:spPr>
          <a:xfrm>
            <a:off x="776802" y="3169578"/>
            <a:ext cx="3879183" cy="0"/>
          </a:xfrm>
          <a:prstGeom prst="straightConnector1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30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5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9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2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21909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61644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3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6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5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6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76802" y="665766"/>
            <a:ext cx="7909998" cy="2149314"/>
          </a:xfrm>
        </p:spPr>
        <p:txBody>
          <a:bodyPr anchor="b">
            <a:normAutofit/>
          </a:bodyPr>
          <a:lstStyle>
            <a:lvl1pPr algn="l">
              <a:defRPr sz="4500" b="0" baseline="0"/>
            </a:lvl1pPr>
          </a:lstStyle>
          <a:p>
            <a:r>
              <a:rPr lang="en-US" dirty="0"/>
              <a:t>Title Page Here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6802" y="3242524"/>
            <a:ext cx="7909998" cy="776726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776802" y="3480845"/>
            <a:ext cx="8038920" cy="104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Kellogg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2" y="5732774"/>
            <a:ext cx="3879183" cy="397132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776802" y="3008273"/>
            <a:ext cx="3879183" cy="0"/>
          </a:xfrm>
          <a:prstGeom prst="line">
            <a:avLst/>
          </a:prstGeom>
          <a:ln w="12700" cmpd="sng">
            <a:solidFill>
              <a:srgbClr val="3D146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7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1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21909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61644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4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4821"/>
            <a:ext cx="8229600" cy="4672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 and KLC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9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3" r:id="rId5"/>
    <p:sldLayoutId id="2147483664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 and KLC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0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3D146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</p:spPr>
        <p:txBody>
          <a:bodyPr/>
          <a:lstStyle/>
          <a:p>
            <a:r>
              <a:rPr lang="en-US" dirty="0"/>
              <a:t>Introduction and KLC</a:t>
            </a:r>
            <a:br>
              <a:rPr lang="en-US" dirty="0"/>
            </a:br>
            <a:r>
              <a:rPr lang="en-US" sz="2400" dirty="0"/>
              <a:t>Data Skills for Empirical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Winter, 2020</a:t>
            </a:r>
          </a:p>
        </p:txBody>
      </p:sp>
    </p:spTree>
    <p:extLst>
      <p:ext uri="{BB962C8B-B14F-4D97-AF65-F5344CB8AC3E}">
        <p14:creationId xmlns:p14="http://schemas.microsoft.com/office/powerpoint/2010/main" val="130026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the Workshops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EB385-4FEB-4E25-B620-2BC2A5C0EC7F}"/>
              </a:ext>
            </a:extLst>
          </p:cNvPr>
          <p:cNvSpPr/>
          <p:nvPr/>
        </p:nvSpPr>
        <p:spPr>
          <a:xfrm>
            <a:off x="280254" y="4433079"/>
            <a:ext cx="2074749" cy="1291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KLC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C2FDE6-3583-4820-808E-5C39D033011F}"/>
              </a:ext>
            </a:extLst>
          </p:cNvPr>
          <p:cNvSpPr/>
          <p:nvPr/>
        </p:nvSpPr>
        <p:spPr>
          <a:xfrm>
            <a:off x="5888806" y="1455054"/>
            <a:ext cx="1916129" cy="1106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Jobs Run Faster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5ED7FA-158B-4CAF-9DFF-383BE832FDA8}"/>
              </a:ext>
            </a:extLst>
          </p:cNvPr>
          <p:cNvSpPr/>
          <p:nvPr/>
        </p:nvSpPr>
        <p:spPr>
          <a:xfrm>
            <a:off x="3825891" y="1449967"/>
            <a:ext cx="1836802" cy="11115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Write Bulletproof Jobs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1146D-5B01-4171-B2B9-5C8852B40624}"/>
              </a:ext>
            </a:extLst>
          </p:cNvPr>
          <p:cNvSpPr/>
          <p:nvPr/>
        </p:nvSpPr>
        <p:spPr>
          <a:xfrm>
            <a:off x="2655871" y="2956780"/>
            <a:ext cx="1916129" cy="1044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Regular Expressions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53713-D6E3-40C2-BEE7-2A184E5E9F6E}"/>
              </a:ext>
            </a:extLst>
          </p:cNvPr>
          <p:cNvSpPr/>
          <p:nvPr/>
        </p:nvSpPr>
        <p:spPr>
          <a:xfrm>
            <a:off x="736244" y="2946995"/>
            <a:ext cx="1822791" cy="104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Natural Language Processing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365604-3B10-46B3-95C2-0C2D305F7494}"/>
              </a:ext>
            </a:extLst>
          </p:cNvPr>
          <p:cNvSpPr/>
          <p:nvPr/>
        </p:nvSpPr>
        <p:spPr>
          <a:xfrm>
            <a:off x="6588463" y="2964822"/>
            <a:ext cx="1822791" cy="1044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Harvesting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7C7558-A674-4519-A4AD-DDED6BCEDEF6}"/>
              </a:ext>
            </a:extLst>
          </p:cNvPr>
          <p:cNvSpPr/>
          <p:nvPr/>
        </p:nvSpPr>
        <p:spPr>
          <a:xfrm>
            <a:off x="1755307" y="1455054"/>
            <a:ext cx="1844471" cy="1106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Validate, Fix Your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DF5ACA-87EF-42E3-9148-021BFB88DB17}"/>
              </a:ext>
            </a:extLst>
          </p:cNvPr>
          <p:cNvSpPr/>
          <p:nvPr/>
        </p:nvSpPr>
        <p:spPr>
          <a:xfrm>
            <a:off x="2486925" y="4433079"/>
            <a:ext cx="2048051" cy="1291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Reproducibility Habits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DF5ACA-87EF-42E3-9148-021BFB88DB17}"/>
              </a:ext>
            </a:extLst>
          </p:cNvPr>
          <p:cNvSpPr/>
          <p:nvPr/>
        </p:nvSpPr>
        <p:spPr>
          <a:xfrm>
            <a:off x="4666898" y="4433079"/>
            <a:ext cx="2048051" cy="13080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 Basics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DF5ACA-87EF-42E3-9148-021BFB88DB17}"/>
              </a:ext>
            </a:extLst>
          </p:cNvPr>
          <p:cNvSpPr/>
          <p:nvPr/>
        </p:nvSpPr>
        <p:spPr>
          <a:xfrm>
            <a:off x="6846871" y="4438135"/>
            <a:ext cx="2048051" cy="13080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 Basics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365604-3B10-46B3-95C2-0C2D305F7494}"/>
              </a:ext>
            </a:extLst>
          </p:cNvPr>
          <p:cNvSpPr/>
          <p:nvPr/>
        </p:nvSpPr>
        <p:spPr>
          <a:xfrm>
            <a:off x="4668836" y="2964822"/>
            <a:ext cx="1822791" cy="1044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58514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1" grpId="0" animBg="1"/>
      <p:bldP spid="15" grpId="0" animBg="1"/>
      <p:bldP spid="16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KLC?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9C58C-D288-4BA4-BEF1-43BA9AADEEB7}"/>
              </a:ext>
            </a:extLst>
          </p:cNvPr>
          <p:cNvSpPr txBox="1"/>
          <p:nvPr/>
        </p:nvSpPr>
        <p:spPr>
          <a:xfrm>
            <a:off x="191276" y="2349761"/>
            <a:ext cx="8761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 capacity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work interactively or in batch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run long uninterrupted jobs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80" y="1007706"/>
            <a:ext cx="1431839" cy="1075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0" y="1007706"/>
            <a:ext cx="1265559" cy="1075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008" y="1007707"/>
            <a:ext cx="1423695" cy="10770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5918" y="4272162"/>
            <a:ext cx="7970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https://www.kellogg.northwestern.edu/rs</a:t>
            </a:r>
            <a:r>
              <a:rPr lang="en-US" b="1" dirty="0">
                <a:solidFill>
                  <a:srgbClr val="7030A0"/>
                </a:solidFill>
              </a:rPr>
              <a:t>/computing/kellogg_linux_cluster</a:t>
            </a:r>
          </a:p>
        </p:txBody>
      </p:sp>
    </p:spTree>
    <p:extLst>
      <p:ext uri="{BB962C8B-B14F-4D97-AF65-F5344CB8AC3E}">
        <p14:creationId xmlns:p14="http://schemas.microsoft.com/office/powerpoint/2010/main" val="5891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9C58C-D288-4BA4-BEF1-43BA9AADEEB7}"/>
              </a:ext>
            </a:extLst>
          </p:cNvPr>
          <p:cNvSpPr txBox="1"/>
          <p:nvPr/>
        </p:nvSpPr>
        <p:spPr>
          <a:xfrm>
            <a:off x="457200" y="1220757"/>
            <a:ext cx="87614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connect with </a:t>
            </a:r>
            <a:r>
              <a:rPr lang="en-US" dirty="0" err="1"/>
              <a:t>ssh</a:t>
            </a:r>
            <a:r>
              <a:rPr lang="en-US" dirty="0"/>
              <a:t> client </a:t>
            </a:r>
            <a:r>
              <a:rPr lang="en-US" u="sng" dirty="0"/>
              <a:t>or</a:t>
            </a:r>
            <a:r>
              <a:rPr lang="en-US" dirty="0"/>
              <a:t> </a:t>
            </a:r>
            <a:r>
              <a:rPr lang="en-US" dirty="0" err="1"/>
              <a:t>FastX</a:t>
            </a:r>
            <a:r>
              <a:rPr lang="en-US" dirty="0"/>
              <a:t> in browser.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Graphical interface (X11) is easy, but command line is faster.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FastX</a:t>
            </a:r>
            <a:r>
              <a:rPr lang="en-US" dirty="0"/>
              <a:t> jobs keep running, </a:t>
            </a:r>
            <a:r>
              <a:rPr lang="en-US" dirty="0" err="1"/>
              <a:t>ssh</a:t>
            </a:r>
            <a:r>
              <a:rPr lang="en-US" dirty="0"/>
              <a:t> jobs die when you lose your connection.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1154" y="4962626"/>
            <a:ext cx="8453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https://www.kellogg.northwestern.edu/rs</a:t>
            </a:r>
            <a:r>
              <a:rPr lang="en-US" b="1" dirty="0">
                <a:solidFill>
                  <a:srgbClr val="7030A0"/>
                </a:solidFill>
              </a:rPr>
              <a:t>/computing/kellogg_linux_cluster</a:t>
            </a:r>
          </a:p>
        </p:txBody>
      </p:sp>
    </p:spTree>
    <p:extLst>
      <p:ext uri="{BB962C8B-B14F-4D97-AF65-F5344CB8AC3E}">
        <p14:creationId xmlns:p14="http://schemas.microsoft.com/office/powerpoint/2010/main" val="28013563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14605</TotalTime>
  <Words>435</Words>
  <Application>Microsoft Office PowerPoint</Application>
  <PresentationFormat>On-screen Show (4:3)</PresentationFormat>
  <Paragraphs>57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Custom Design</vt:lpstr>
      <vt:lpstr>2_Custom Design</vt:lpstr>
      <vt:lpstr>Introduction and KLC Data Skills for Empirical Research</vt:lpstr>
      <vt:lpstr>Outline for the Workshops</vt:lpstr>
      <vt:lpstr>Why KLC?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MarComm Designer</dc:creator>
  <cp:lastModifiedBy>lorbos@gmail.com</cp:lastModifiedBy>
  <cp:revision>314</cp:revision>
  <cp:lastPrinted>2017-09-08T23:45:08Z</cp:lastPrinted>
  <dcterms:created xsi:type="dcterms:W3CDTF">2014-10-31T17:25:20Z</dcterms:created>
  <dcterms:modified xsi:type="dcterms:W3CDTF">2020-01-09T23:48:05Z</dcterms:modified>
</cp:coreProperties>
</file>