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3" r:id="rId11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7"/>
    <p:restoredTop sz="94591"/>
  </p:normalViewPr>
  <p:slideViewPr>
    <p:cSldViewPr snapToGrid="0">
      <p:cViewPr varScale="1">
        <p:scale>
          <a:sx n="131" d="100"/>
          <a:sy n="131" d="100"/>
        </p:scale>
        <p:origin x="1824" y="192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4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91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76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40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sql-essential-training-3/understanding-sql" TargetMode="External"/><Relationship Id="rId2" Type="http://schemas.openxmlformats.org/officeDocument/2006/relationships/hyperlink" Target="https://www.datacamp.com/courses/intro-to-sql-for-data-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ing.oreilly.com/learning-paths/learning-path-sql/9781492058076/" TargetMode="External"/><Relationship Id="rId4" Type="http://schemas.openxmlformats.org/officeDocument/2006/relationships/hyperlink" Target="https://www.khanacademy.org/computing/computer-programming/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qliteonlin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</a:pPr>
            <a:r>
              <a:rPr lang="en-US" dirty="0"/>
              <a:t>SQL Primer</a:t>
            </a:r>
            <a:br>
              <a:rPr lang="en-US" dirty="0"/>
            </a:br>
            <a:r>
              <a:rPr lang="en-US" sz="2400" dirty="0"/>
              <a:t>Data Skills for Empiricists</a:t>
            </a:r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Winter, 2020</a:t>
            </a:r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68C4-73F8-6A4A-A317-EB5B1641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A1603-DCEA-8849-8DEA-0610C87D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</p:spPr>
        <p:txBody>
          <a:bodyPr/>
          <a:lstStyle/>
          <a:p>
            <a:r>
              <a:rPr lang="en-US" dirty="0" err="1"/>
              <a:t>DataCamp</a:t>
            </a:r>
            <a:r>
              <a:rPr lang="en-US" dirty="0"/>
              <a:t>:</a:t>
            </a:r>
          </a:p>
          <a:p>
            <a:pPr lvl="1"/>
            <a:r>
              <a:rPr lang="en-US" sz="1800" dirty="0">
                <a:hlinkClick r:id="rId2"/>
              </a:rPr>
              <a:t>https://www.datacamp.com/courses/intro-to-sql-for-data-science</a:t>
            </a:r>
            <a:endParaRPr lang="en-US" sz="1800" dirty="0"/>
          </a:p>
          <a:p>
            <a:r>
              <a:rPr lang="en-US" dirty="0"/>
              <a:t>LinkedIn Learning:</a:t>
            </a:r>
          </a:p>
          <a:p>
            <a:pPr lvl="1"/>
            <a:r>
              <a:rPr lang="en-US" sz="1800" dirty="0">
                <a:hlinkClick r:id="rId3"/>
              </a:rPr>
              <a:t>https://www.linkedin.com/learning/sql-essential-training-3/understanding-sql</a:t>
            </a:r>
            <a:endParaRPr lang="en-US" sz="1800" dirty="0"/>
          </a:p>
          <a:p>
            <a:r>
              <a:rPr lang="en-US" dirty="0"/>
              <a:t>Khan Academy:</a:t>
            </a:r>
          </a:p>
          <a:p>
            <a:pPr lvl="1"/>
            <a:r>
              <a:rPr lang="en-US" sz="1800" dirty="0">
                <a:hlinkClick r:id="rId4"/>
              </a:rPr>
              <a:t>https://www.khanacademy.org/computing/computer-programming/sql</a:t>
            </a:r>
            <a:endParaRPr lang="en-US" sz="1800" dirty="0"/>
          </a:p>
          <a:p>
            <a:r>
              <a:rPr lang="en-US" dirty="0"/>
              <a:t>Safari Books Online:</a:t>
            </a:r>
          </a:p>
          <a:p>
            <a:pPr lvl="1"/>
            <a:r>
              <a:rPr lang="en-US" sz="1800" dirty="0">
                <a:hlinkClick r:id="rId5"/>
              </a:rPr>
              <a:t>https://learning.oreilly.com/learning-paths/learning-path-sql/9781492058076/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7D19B-1123-F743-82A8-27C8B8B5DE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Goals for Today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220752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Primer on SQL Syntax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What is a table?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Anatomy of a select statement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Generating new variables</a:t>
            </a:r>
          </a:p>
          <a:p>
            <a:pPr marL="914400" lvl="1" indent="-342900"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/>
              <a:t>Types of table joins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Accessing KDC Data from Programs on KLC:</a:t>
            </a:r>
            <a:endParaRPr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Python</a:t>
            </a:r>
            <a:endParaRPr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Stata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Preparation for Coding Lab</a:t>
            </a:r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Google Shape;66;p10"/>
          <p:cNvSpPr txBox="1">
            <a:spLocks/>
          </p:cNvSpPr>
          <p:nvPr/>
        </p:nvSpPr>
        <p:spPr>
          <a:xfrm>
            <a:off x="457200" y="23060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Login to a terminal window in KLC and</a:t>
            </a:r>
          </a:p>
          <a:p>
            <a:r>
              <a:rPr lang="en-US" sz="2800" dirty="0">
                <a:solidFill>
                  <a:schemeClr val="tx1"/>
                </a:solidFill>
              </a:rPr>
              <a:t>run this: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source /</a:t>
            </a:r>
            <a:r>
              <a:rPr lang="en-US" sz="2800" dirty="0" err="1">
                <a:solidFill>
                  <a:schemeClr val="tx1"/>
                </a:solidFill>
              </a:rPr>
              <a:t>kellogg</a:t>
            </a:r>
            <a:r>
              <a:rPr lang="en-US" sz="2800" dirty="0">
                <a:solidFill>
                  <a:schemeClr val="tx1"/>
                </a:solidFill>
              </a:rPr>
              <a:t>/bin/</a:t>
            </a:r>
            <a:r>
              <a:rPr lang="en-US" sz="2800" dirty="0" err="1">
                <a:solidFill>
                  <a:schemeClr val="tx1"/>
                </a:solidFill>
              </a:rPr>
              <a:t>freetds_config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8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DD4E90-BFD8-8C4B-AE28-0B0A2B0E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94" y="3388311"/>
            <a:ext cx="3162840" cy="3112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1CCAE-EDAD-ED44-A117-17551DAB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Taxi Ride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68C99-AA75-AF44-A030-479B977B13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56315-19FB-7F4C-BEB6-68FEC4EA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41" y="3388311"/>
            <a:ext cx="3029916" cy="2428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34ABE-A508-5146-9CA6-0FB21568C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26" y="927983"/>
            <a:ext cx="8937674" cy="24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4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8C544A-1EC7-8949-A94D-DD54E400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54" y="1272256"/>
            <a:ext cx="4984694" cy="4571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C27225-756B-C544-B2F6-7B300A50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Taxi Ride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8D5AE-3077-6E4D-AA83-C53143C3F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64CCFA-E52C-A346-8C66-683A1CC68962}"/>
              </a:ext>
            </a:extLst>
          </p:cNvPr>
          <p:cNvGrpSpPr/>
          <p:nvPr/>
        </p:nvGrpSpPr>
        <p:grpSpPr>
          <a:xfrm>
            <a:off x="4163438" y="1741251"/>
            <a:ext cx="817124" cy="1488332"/>
            <a:chOff x="4163438" y="1741251"/>
            <a:chExt cx="817124" cy="1488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AC3C724-A715-3544-974C-5E8F547A9EA6}"/>
                </a:ext>
              </a:extLst>
            </p:cNvPr>
            <p:cNvCxnSpPr/>
            <p:nvPr/>
          </p:nvCxnSpPr>
          <p:spPr>
            <a:xfrm>
              <a:off x="4163438" y="1741251"/>
              <a:ext cx="8171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2367CF-C92D-814F-9A06-5B90E3403967}"/>
                </a:ext>
              </a:extLst>
            </p:cNvPr>
            <p:cNvCxnSpPr/>
            <p:nvPr/>
          </p:nvCxnSpPr>
          <p:spPr>
            <a:xfrm>
              <a:off x="4163438" y="2049293"/>
              <a:ext cx="8171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CD74A1F-9570-E64D-9208-C854091557BA}"/>
                </a:ext>
              </a:extLst>
            </p:cNvPr>
            <p:cNvCxnSpPr/>
            <p:nvPr/>
          </p:nvCxnSpPr>
          <p:spPr>
            <a:xfrm>
              <a:off x="4163438" y="2350851"/>
              <a:ext cx="8171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F61C4AD-A653-A147-A28A-36C85F67DFB7}"/>
                </a:ext>
              </a:extLst>
            </p:cNvPr>
            <p:cNvCxnSpPr>
              <a:cxnSpLocks/>
            </p:cNvCxnSpPr>
            <p:nvPr/>
          </p:nvCxnSpPr>
          <p:spPr>
            <a:xfrm>
              <a:off x="4163438" y="2665379"/>
              <a:ext cx="817124" cy="5642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2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9421FA-5E1C-AB4E-BDFB-A61CCA45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5" y="1310346"/>
            <a:ext cx="7756214" cy="4660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1CCAE-EDAD-ED44-A117-17551DAB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Select 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68C99-AA75-AF44-A030-479B977B13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D5B1F-5041-5C4E-AD7B-06D88C15B1F0}"/>
              </a:ext>
            </a:extLst>
          </p:cNvPr>
          <p:cNvSpPr/>
          <p:nvPr/>
        </p:nvSpPr>
        <p:spPr>
          <a:xfrm>
            <a:off x="1177392" y="3590278"/>
            <a:ext cx="671638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705B6-025E-2342-B461-9026CAFFA5C1}"/>
              </a:ext>
            </a:extLst>
          </p:cNvPr>
          <p:cNvSpPr/>
          <p:nvPr/>
        </p:nvSpPr>
        <p:spPr>
          <a:xfrm>
            <a:off x="1177392" y="1341481"/>
            <a:ext cx="813248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54EC8-4D28-C143-9D00-CCAB4482F085}"/>
              </a:ext>
            </a:extLst>
          </p:cNvPr>
          <p:cNvSpPr/>
          <p:nvPr/>
        </p:nvSpPr>
        <p:spPr>
          <a:xfrm>
            <a:off x="1654821" y="4048828"/>
            <a:ext cx="1274495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61A69-5FC2-0741-9491-A56EA7A6126A}"/>
              </a:ext>
            </a:extLst>
          </p:cNvPr>
          <p:cNvSpPr/>
          <p:nvPr/>
        </p:nvSpPr>
        <p:spPr>
          <a:xfrm>
            <a:off x="1177392" y="4916584"/>
            <a:ext cx="671638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2E5CC-2CB5-8F43-96A6-57379BE9D932}"/>
              </a:ext>
            </a:extLst>
          </p:cNvPr>
          <p:cNvSpPr/>
          <p:nvPr/>
        </p:nvSpPr>
        <p:spPr>
          <a:xfrm>
            <a:off x="1177393" y="5375134"/>
            <a:ext cx="1031734" cy="234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F631-E2AB-5540-A5F8-E73E6941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4C25-BE59-CE47-8638-3119AD6B9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017361"/>
            <a:ext cx="8229600" cy="71261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https://sqliteonline.com/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4254-8407-9348-8B09-FA8D0BB7F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F0A9F-27DD-B64E-860E-3EBEB80B7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60" y="1729973"/>
            <a:ext cx="5068981" cy="46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9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ODBC Connection in STATA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0" y="1065200"/>
            <a:ext cx="7984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 and type the </a:t>
            </a:r>
          </a:p>
          <a:p>
            <a:r>
              <a:rPr lang="en-US" sz="2400" dirty="0"/>
              <a:t>following: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457200" y="2750130"/>
            <a:ext cx="8229600" cy="156314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export ODBCSYSINI=~/.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odbc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stata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/15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xstata-mp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5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ODBC Connection in Python</a:t>
            </a:r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Skills for Empiricists </a:t>
            </a:r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60;p9"/>
          <p:cNvSpPr txBox="1"/>
          <p:nvPr/>
        </p:nvSpPr>
        <p:spPr>
          <a:xfrm>
            <a:off x="457200" y="1231900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790" y="1065200"/>
            <a:ext cx="7984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 GNOME Terminal Session in </a:t>
            </a:r>
            <a:r>
              <a:rPr lang="en-US" sz="2400" dirty="0" err="1"/>
              <a:t>FastX</a:t>
            </a:r>
            <a:r>
              <a:rPr lang="en-US" sz="2400" dirty="0"/>
              <a:t> and type the </a:t>
            </a:r>
          </a:p>
          <a:p>
            <a:r>
              <a:rPr lang="en-US" sz="2400" dirty="0"/>
              <a:t>following: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300790" y="2185520"/>
            <a:ext cx="8229600" cy="314350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module load python/anaconda3.6</a:t>
            </a:r>
          </a:p>
          <a:p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-n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python=3.6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taxi_env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-c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-forge 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pyodbc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notebook --browser=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firefox</a:t>
            </a:r>
            <a:endParaRPr 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3258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268</Words>
  <Application>Microsoft Macintosh PowerPoint</Application>
  <PresentationFormat>On-screen Show (4:3)</PresentationFormat>
  <Paragraphs>99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Noto Sans Symbols</vt:lpstr>
      <vt:lpstr>2_Custom Design</vt:lpstr>
      <vt:lpstr>SQL Primer Data Skills for Empiricists</vt:lpstr>
      <vt:lpstr>Goals for Today</vt:lpstr>
      <vt:lpstr>Preparation for Coding Lab</vt:lpstr>
      <vt:lpstr>NYC Taxi Ride Tables</vt:lpstr>
      <vt:lpstr>NYC Taxi Ride Tables</vt:lpstr>
      <vt:lpstr>Anatomy of a Select Query</vt:lpstr>
      <vt:lpstr>SQL Code Lab</vt:lpstr>
      <vt:lpstr>ODBC Connection in STATA</vt:lpstr>
      <vt:lpstr>ODBC Connection in Python</vt:lpstr>
      <vt:lpstr>Resources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Primer Data Skills for Empiricists</dc:title>
  <cp:lastModifiedBy>William Karl Thompson</cp:lastModifiedBy>
  <cp:revision>28</cp:revision>
  <dcterms:modified xsi:type="dcterms:W3CDTF">2020-01-08T23:09:06Z</dcterms:modified>
</cp:coreProperties>
</file>