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  <p:sldMasterId id="2147483675" r:id="rId2"/>
  </p:sldMasterIdLst>
  <p:notesMasterIdLst>
    <p:notesMasterId r:id="rId14"/>
  </p:notesMasterIdLst>
  <p:handoutMasterIdLst>
    <p:handoutMasterId r:id="rId15"/>
  </p:handoutMasterIdLst>
  <p:sldIdLst>
    <p:sldId id="316" r:id="rId3"/>
    <p:sldId id="319" r:id="rId4"/>
    <p:sldId id="317" r:id="rId5"/>
    <p:sldId id="324" r:id="rId6"/>
    <p:sldId id="322" r:id="rId7"/>
    <p:sldId id="321" r:id="rId8"/>
    <p:sldId id="327" r:id="rId9"/>
    <p:sldId id="320" r:id="rId10"/>
    <p:sldId id="325" r:id="rId11"/>
    <p:sldId id="323" r:id="rId12"/>
    <p:sldId id="326" r:id="rId13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8FB2-592F-4237-AC7D-18E7132BE577}">
          <p14:sldIdLst>
            <p14:sldId id="316"/>
          </p14:sldIdLst>
        </p14:section>
        <p14:section name="Untitled Section" id="{039A1C45-5745-46C7-99C5-6EA58368B96E}">
          <p14:sldIdLst>
            <p14:sldId id="319"/>
            <p14:sldId id="317"/>
            <p14:sldId id="324"/>
            <p14:sldId id="322"/>
            <p14:sldId id="321"/>
            <p14:sldId id="327"/>
            <p14:sldId id="320"/>
            <p14:sldId id="325"/>
            <p14:sldId id="323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46F"/>
    <a:srgbClr val="0000FF"/>
    <a:srgbClr val="5D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4" autoAdjust="0"/>
    <p:restoredTop sz="81353"/>
  </p:normalViewPr>
  <p:slideViewPr>
    <p:cSldViewPr snapToGrid="0" snapToObjects="1">
      <p:cViewPr varScale="1">
        <p:scale>
          <a:sx n="92" d="100"/>
          <a:sy n="92" d="100"/>
        </p:scale>
        <p:origin x="2008" y="184"/>
      </p:cViewPr>
      <p:guideLst>
        <p:guide orient="horz" pos="42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1CC6FA-9237-9B4F-BB57-615877BD3F42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B33364E-1508-B14C-A625-BAF7F45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0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34450DD-A751-DA4B-BE18-55CD3375156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12512D-C01A-2C43-9C14-21676EB1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2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Welcome. We are so happy you’re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clone;</a:t>
            </a:r>
            <a:r>
              <a:rPr lang="en-US" baseline="0" dirty="0" smtClean="0"/>
              <a:t> force pull the materials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clone;</a:t>
            </a:r>
            <a:r>
              <a:rPr lang="en-US" baseline="0" dirty="0" smtClean="0"/>
              <a:t> force pull the materials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28779"/>
            <a:ext cx="8038920" cy="2219217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 dirty="0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480845"/>
            <a:ext cx="8038920" cy="104419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5029200" y="6506896"/>
            <a:ext cx="3786522" cy="365125"/>
          </a:xfrm>
        </p:spPr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pic>
        <p:nvPicPr>
          <p:cNvPr id="2" name="Picture 1" descr="Kellogg_H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92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776802" y="3169578"/>
            <a:ext cx="3879183" cy="0"/>
          </a:xfrm>
          <a:prstGeom prst="straightConnector1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0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5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9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2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3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6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6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65766"/>
            <a:ext cx="7909998" cy="2149314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 dirty="0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242524"/>
            <a:ext cx="7909998" cy="77672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776802" y="3480845"/>
            <a:ext cx="8038920" cy="104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Kellogg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713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776802" y="3008273"/>
            <a:ext cx="3879183" cy="0"/>
          </a:xfrm>
          <a:prstGeom prst="line">
            <a:avLst/>
          </a:prstGeom>
          <a:ln w="12700" cmpd="sng">
            <a:solidFill>
              <a:srgbClr val="3D14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4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4821"/>
            <a:ext cx="8229600" cy="467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and KLC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3" r:id="rId5"/>
    <p:sldLayoutId id="2147483664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and KLC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0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3D146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itrcs/pythonworkshops" TargetMode="External"/><Relationship Id="rId4" Type="http://schemas.openxmlformats.org/officeDocument/2006/relationships/hyperlink" Target="https://www.northwestern.edu/hr/learning/development/online-learning/lynda.com.html" TargetMode="External"/><Relationship Id="rId5" Type="http://schemas.openxmlformats.org/officeDocument/2006/relationships/hyperlink" Target="https://sites.northwestern.edu/neweresources/2018/05/10/safari-books-online/" TargetMode="External"/><Relationship Id="rId6" Type="http://schemas.openxmlformats.org/officeDocument/2006/relationships/hyperlink" Target="https://www.w3schools.com/python/" TargetMode="External"/><Relationship Id="rId7" Type="http://schemas.openxmlformats.org/officeDocument/2006/relationships/hyperlink" Target="https://www.it.northwestern.edu/research/campus-events/data-camp.html" TargetMode="External"/><Relationship Id="rId8" Type="http://schemas.openxmlformats.org/officeDocument/2006/relationships/hyperlink" Target="https://www.jetbrains.com/pycharm/documentation/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docs.python.org/3.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klc.northwestern.edu:300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</p:spPr>
        <p:txBody>
          <a:bodyPr/>
          <a:lstStyle/>
          <a:p>
            <a:r>
              <a:rPr lang="en-US" dirty="0"/>
              <a:t>Python Primer</a:t>
            </a:r>
            <a:br>
              <a:rPr lang="en-US" dirty="0"/>
            </a:br>
            <a:r>
              <a:rPr lang="en-US" sz="2400" dirty="0"/>
              <a:t>Data Skills for Empirical Research (DRAFT)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Winter, 2020</a:t>
            </a:r>
          </a:p>
        </p:txBody>
      </p:sp>
    </p:spTree>
    <p:extLst>
      <p:ext uri="{BB962C8B-B14F-4D97-AF65-F5344CB8AC3E}">
        <p14:creationId xmlns:p14="http://schemas.microsoft.com/office/powerpoint/2010/main" val="130026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conda</a:t>
            </a:r>
            <a:r>
              <a:rPr lang="en-US" dirty="0" smtClean="0"/>
              <a:t> environments to manage dependencies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can be used as a powerful tool for developing code</a:t>
            </a:r>
          </a:p>
          <a:p>
            <a:r>
              <a:rPr lang="en-US" dirty="0" smtClean="0"/>
              <a:t>These basics</a:t>
            </a:r>
            <a:r>
              <a:rPr lang="en-US" dirty="0"/>
              <a:t> </a:t>
            </a:r>
            <a:r>
              <a:rPr lang="en-US" dirty="0" smtClean="0"/>
              <a:t>covered here will be applied throughout the workshop series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6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documentation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://docs.python.org/3.6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NUIT GitHub</a:t>
            </a:r>
          </a:p>
          <a:p>
            <a:pPr lvl="1"/>
            <a:r>
              <a:rPr lang="en-US" dirty="0">
                <a:hlinkClick r:id="rId3"/>
              </a:rPr>
              <a:t>https://github.com/nuitrcs/pythonworkshops</a:t>
            </a:r>
            <a:endParaRPr lang="en-US" dirty="0"/>
          </a:p>
          <a:p>
            <a:r>
              <a:rPr lang="en-US" dirty="0" smtClean="0"/>
              <a:t>LinkedIn Learning</a:t>
            </a:r>
          </a:p>
          <a:p>
            <a:pPr lvl="1"/>
            <a:r>
              <a:rPr lang="en-US" dirty="0">
                <a:hlinkClick r:id="rId4"/>
              </a:rPr>
              <a:t>https://www.northwestern.edu/hr/learning/development/online-learning/lynda.com.html</a:t>
            </a:r>
            <a:endParaRPr lang="en-US" dirty="0" smtClean="0"/>
          </a:p>
          <a:p>
            <a:r>
              <a:rPr lang="en-US" dirty="0" smtClean="0"/>
              <a:t>Safari Books Online</a:t>
            </a:r>
          </a:p>
          <a:p>
            <a:pPr lvl="1"/>
            <a:r>
              <a:rPr lang="en-US" dirty="0">
                <a:hlinkClick r:id="rId5"/>
              </a:rPr>
              <a:t>https://sites.northwestern.edu/neweresources/2018/05/10/safari-books-online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W3 Schools</a:t>
            </a:r>
          </a:p>
          <a:p>
            <a:pPr lvl="1"/>
            <a:r>
              <a:rPr lang="en-US" dirty="0">
                <a:hlinkClick r:id="rId6"/>
              </a:rPr>
              <a:t>https://www.w3schools.com/python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/>
              <a:t>Datacamp</a:t>
            </a:r>
            <a:endParaRPr lang="en-US" dirty="0"/>
          </a:p>
          <a:p>
            <a:pPr lvl="1"/>
            <a:r>
              <a:rPr lang="en-US" dirty="0"/>
              <a:t>Spring deadline: March 31</a:t>
            </a:r>
            <a:r>
              <a:rPr lang="en-US" baseline="30000" dirty="0"/>
              <a:t>st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www.it.northwestern.edu/research/campus-events/data-camp.html</a:t>
            </a:r>
            <a:endParaRPr lang="en-US" dirty="0"/>
          </a:p>
          <a:p>
            <a:r>
              <a:rPr lang="en-US" dirty="0" err="1" smtClean="0"/>
              <a:t>PyCharm</a:t>
            </a:r>
            <a:r>
              <a:rPr lang="en-US" dirty="0" smtClean="0"/>
              <a:t> documentation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https://www.jetbrains.com/pycharm/documentation</a:t>
            </a:r>
            <a:r>
              <a:rPr lang="en-US" dirty="0" smtClean="0">
                <a:hlinkClick r:id="rId8"/>
              </a:rPr>
              <a:t>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</a:p>
          <a:p>
            <a:r>
              <a:rPr lang="en-US" dirty="0" smtClean="0"/>
              <a:t>How will Python be used in these workshops?</a:t>
            </a:r>
          </a:p>
          <a:p>
            <a:r>
              <a:rPr lang="en-US" dirty="0" smtClean="0"/>
              <a:t>Python basics and core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9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Versatile, object-oriented programming language</a:t>
            </a:r>
          </a:p>
          <a:p>
            <a:pPr lvl="1"/>
            <a:r>
              <a:rPr lang="en-US" dirty="0" smtClean="0"/>
              <a:t>Syntax designed for readability</a:t>
            </a:r>
          </a:p>
          <a:p>
            <a:pPr lvl="1"/>
            <a:r>
              <a:rPr lang="en-US" dirty="0" smtClean="0"/>
              <a:t>Easy to abstract and maintain code</a:t>
            </a:r>
          </a:p>
          <a:p>
            <a:r>
              <a:rPr lang="en-US" dirty="0" smtClean="0"/>
              <a:t>Ways to use Python</a:t>
            </a:r>
          </a:p>
          <a:p>
            <a:pPr lvl="1"/>
            <a:r>
              <a:rPr lang="en-US" dirty="0" smtClean="0"/>
              <a:t>Script via command line</a:t>
            </a:r>
          </a:p>
          <a:p>
            <a:pPr lvl="1"/>
            <a:r>
              <a:rPr lang="en-US" dirty="0" smtClean="0"/>
              <a:t>Interactive mode</a:t>
            </a:r>
          </a:p>
          <a:p>
            <a:pPr lvl="1"/>
            <a:r>
              <a:rPr lang="en-US" dirty="0" smtClean="0"/>
              <a:t>Notebooks</a:t>
            </a:r>
          </a:p>
          <a:p>
            <a:pPr lvl="2"/>
            <a:r>
              <a:rPr lang="en-US" dirty="0" smtClean="0"/>
              <a:t>i.e.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/>
              <a:t>Integrated Development Environment (IDE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i.e. </a:t>
            </a:r>
            <a:r>
              <a:rPr lang="en-US" dirty="0" err="1" smtClean="0"/>
              <a:t>PyCharm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Python be used in this series?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Web-harvesting</a:t>
            </a:r>
          </a:p>
          <a:p>
            <a:pPr lvl="2"/>
            <a:r>
              <a:rPr lang="en-US" dirty="0" err="1" smtClean="0"/>
              <a:t>BeautifulSoup</a:t>
            </a:r>
            <a:r>
              <a:rPr lang="en-US" dirty="0" smtClean="0"/>
              <a:t>, Selenium</a:t>
            </a:r>
          </a:p>
          <a:p>
            <a:pPr lvl="1"/>
            <a:r>
              <a:rPr lang="en-US" dirty="0" smtClean="0"/>
              <a:t>Natural Language Processing</a:t>
            </a:r>
          </a:p>
          <a:p>
            <a:pPr lvl="2"/>
            <a:r>
              <a:rPr lang="en-US" dirty="0" err="1" smtClean="0"/>
              <a:t>spaCy</a:t>
            </a:r>
            <a:r>
              <a:rPr lang="en-US" dirty="0" smtClean="0"/>
              <a:t>, NLTK</a:t>
            </a:r>
          </a:p>
          <a:p>
            <a:pPr lvl="1"/>
            <a:r>
              <a:rPr lang="en-US" dirty="0" smtClean="0"/>
              <a:t>Data inspection and visualization</a:t>
            </a:r>
          </a:p>
          <a:p>
            <a:pPr lvl="2"/>
            <a:r>
              <a:rPr lang="en-US" dirty="0" smtClean="0"/>
              <a:t>pandas,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9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setup and package management</a:t>
            </a:r>
          </a:p>
          <a:p>
            <a:r>
              <a:rPr lang="en-US" dirty="0" smtClean="0"/>
              <a:t>Importing and using packages</a:t>
            </a:r>
          </a:p>
          <a:p>
            <a:r>
              <a:rPr lang="en-US" dirty="0" smtClean="0"/>
              <a:t>Loading and writing to files</a:t>
            </a:r>
          </a:p>
          <a:p>
            <a:r>
              <a:rPr lang="en-US" dirty="0" smtClean="0"/>
              <a:t>List structures</a:t>
            </a:r>
          </a:p>
          <a:p>
            <a:r>
              <a:rPr lang="en-US" dirty="0" smtClean="0"/>
              <a:t>Dictionary structures</a:t>
            </a:r>
          </a:p>
          <a:p>
            <a:r>
              <a:rPr lang="en-US" dirty="0" smtClean="0"/>
              <a:t>Using loops</a:t>
            </a:r>
          </a:p>
          <a:p>
            <a:r>
              <a:rPr lang="en-US" dirty="0" smtClean="0"/>
              <a:t>Using functions</a:t>
            </a:r>
          </a:p>
          <a:p>
            <a:r>
              <a:rPr lang="en-US" dirty="0" smtClean="0"/>
              <a:t>Working with objects in Python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workshop materials from GitHub (KLC)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in to KLC via </a:t>
            </a:r>
            <a:r>
              <a:rPr lang="en-US" dirty="0" err="1" smtClean="0"/>
              <a:t>FastX</a:t>
            </a:r>
            <a:endParaRPr lang="en-US" dirty="0" smtClean="0"/>
          </a:p>
          <a:p>
            <a:pPr lvl="1"/>
            <a:r>
              <a:rPr lang="en-US" b="1" u="sng" dirty="0" smtClean="0">
                <a:hlinkClick r:id="rId3"/>
              </a:rPr>
              <a:t>http</a:t>
            </a:r>
            <a:r>
              <a:rPr lang="en-US" b="1" u="sng" dirty="0">
                <a:hlinkClick r:id="rId3"/>
              </a:rPr>
              <a:t>://</a:t>
            </a:r>
            <a:r>
              <a:rPr lang="en-US" b="1" u="sng" dirty="0" smtClean="0">
                <a:hlinkClick r:id="rId3"/>
              </a:rPr>
              <a:t>klc.northwestern.edu:3000</a:t>
            </a:r>
            <a:endParaRPr lang="en-US" b="1" u="sng" dirty="0" smtClean="0"/>
          </a:p>
          <a:p>
            <a:pPr lvl="1"/>
            <a:r>
              <a:rPr lang="en-US" dirty="0" smtClean="0"/>
              <a:t>Authenticate with NetID and password</a:t>
            </a:r>
          </a:p>
          <a:p>
            <a:pPr lvl="1"/>
            <a:r>
              <a:rPr lang="en-US" dirty="0" smtClean="0"/>
              <a:t>Select GNOME Desktop</a:t>
            </a:r>
          </a:p>
          <a:p>
            <a:pPr lvl="1"/>
            <a:r>
              <a:rPr lang="en-US" dirty="0" smtClean="0"/>
              <a:t>Click Launch</a:t>
            </a:r>
          </a:p>
          <a:p>
            <a:pPr lvl="1"/>
            <a:r>
              <a:rPr lang="en-US" dirty="0" smtClean="0"/>
              <a:t>Click ”Activities”</a:t>
            </a:r>
          </a:p>
          <a:p>
            <a:pPr lvl="1"/>
            <a:r>
              <a:rPr lang="en-US" dirty="0" smtClean="0"/>
              <a:t>Select “Terminal”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0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workshop materials from GitHub (KLC)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Pull today’s materials from </a:t>
            </a:r>
            <a:r>
              <a:rPr lang="en-US" dirty="0" smtClean="0"/>
              <a:t>GitHub</a:t>
            </a:r>
          </a:p>
          <a:p>
            <a:pPr lvl="1"/>
            <a:r>
              <a:rPr lang="en-US" b="1" dirty="0" smtClean="0"/>
              <a:t>cd  ~/empirical-workshop-2020</a:t>
            </a:r>
            <a:endParaRPr lang="en-US" b="1" dirty="0"/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pull</a:t>
            </a:r>
          </a:p>
          <a:p>
            <a:r>
              <a:rPr lang="en-US" dirty="0" smtClean="0"/>
              <a:t>If you have uncommitted </a:t>
            </a:r>
            <a:r>
              <a:rPr lang="en-US" dirty="0" smtClean="0"/>
              <a:t>changes</a:t>
            </a:r>
          </a:p>
          <a:p>
            <a:pPr lvl="1"/>
            <a:r>
              <a:rPr lang="en-US" b="1" dirty="0"/>
              <a:t>cd </a:t>
            </a:r>
            <a:r>
              <a:rPr lang="en-US" b="1" dirty="0" smtClean="0"/>
              <a:t> ~/empirical-workshop-2020</a:t>
            </a:r>
            <a:endParaRPr lang="en-US" b="1" dirty="0" smtClean="0"/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stash</a:t>
            </a:r>
          </a:p>
          <a:p>
            <a:pPr lvl="1"/>
            <a:r>
              <a:rPr lang="en-US" b="1" dirty="0" err="1"/>
              <a:t>git</a:t>
            </a:r>
            <a:r>
              <a:rPr lang="en-US" b="1" dirty="0"/>
              <a:t> fetch --all</a:t>
            </a:r>
          </a:p>
          <a:p>
            <a:pPr lvl="1"/>
            <a:r>
              <a:rPr lang="en-US" b="1" dirty="0" err="1"/>
              <a:t>git</a:t>
            </a:r>
            <a:r>
              <a:rPr lang="en-US" b="1" dirty="0"/>
              <a:t> reset --hard </a:t>
            </a:r>
            <a:r>
              <a:rPr lang="en-US" b="1" dirty="0" smtClean="0"/>
              <a:t>origin/master</a:t>
            </a:r>
          </a:p>
          <a:p>
            <a:pPr lvl="1"/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pull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Launch </a:t>
            </a:r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PyCharm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In terminal window (Activities -&gt; Terminal) enter: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source  /</a:t>
            </a:r>
            <a:r>
              <a:rPr lang="en-US" b="1" dirty="0" err="1" smtClean="0"/>
              <a:t>kellogg</a:t>
            </a:r>
            <a:r>
              <a:rPr lang="en-US" b="1" dirty="0" smtClean="0"/>
              <a:t>/bin/</a:t>
            </a:r>
            <a:r>
              <a:rPr lang="en-US" b="1" dirty="0" err="1" smtClean="0"/>
              <a:t>pycharm_install</a:t>
            </a:r>
            <a:endParaRPr lang="en-US" dirty="0" smtClean="0"/>
          </a:p>
          <a:p>
            <a:r>
              <a:rPr lang="en-US" dirty="0" smtClean="0"/>
              <a:t>At terminal prompt enter (red = required </a:t>
            </a:r>
            <a:r>
              <a:rPr lang="en-US" smtClean="0"/>
              <a:t>after install):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source ~/.</a:t>
            </a:r>
            <a:r>
              <a:rPr lang="en-US" b="1" dirty="0" err="1" smtClean="0">
                <a:solidFill>
                  <a:srgbClr val="FF0000"/>
                </a:solidFill>
              </a:rPr>
              <a:t>bash_profile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module load python/anaconda3.6</a:t>
            </a:r>
          </a:p>
          <a:p>
            <a:pPr lvl="1"/>
            <a:r>
              <a:rPr lang="en-US" b="1" dirty="0" err="1"/>
              <a:t>conda</a:t>
            </a:r>
            <a:r>
              <a:rPr lang="en-US" b="1" dirty="0"/>
              <a:t> create -n primer python=3.6 </a:t>
            </a:r>
            <a:r>
              <a:rPr lang="mr-IN" b="1" dirty="0" smtClean="0"/>
              <a:t>–</a:t>
            </a:r>
            <a:r>
              <a:rPr lang="en-US" b="1" dirty="0" smtClean="0"/>
              <a:t>y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source activate </a:t>
            </a:r>
            <a:r>
              <a:rPr lang="en-US" b="1" dirty="0" smtClean="0">
                <a:solidFill>
                  <a:srgbClr val="FF0000"/>
                </a:solidFill>
              </a:rPr>
              <a:t>primer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pip install </a:t>
            </a:r>
            <a:r>
              <a:rPr lang="en-US" b="1" dirty="0" smtClean="0"/>
              <a:t>statistics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pycharm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35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15435</TotalTime>
  <Words>392</Words>
  <Application>Microsoft Macintosh PowerPoint</Application>
  <PresentationFormat>On-screen Show (4:3)</PresentationFormat>
  <Paragraphs>113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Custom Design</vt:lpstr>
      <vt:lpstr>2_Custom Design</vt:lpstr>
      <vt:lpstr>Python Primer Data Skills for Empirical Research (DRAFT)</vt:lpstr>
      <vt:lpstr>Overview</vt:lpstr>
      <vt:lpstr>What is Python?</vt:lpstr>
      <vt:lpstr>How will Python be used in this series?</vt:lpstr>
      <vt:lpstr>Topics</vt:lpstr>
      <vt:lpstr>Clone workshop materials from GitHub (KLC)</vt:lpstr>
      <vt:lpstr>Clone workshop materials from GitHub (KLC)</vt:lpstr>
      <vt:lpstr>Install and Launch PyCharm</vt:lpstr>
      <vt:lpstr>Examples/Demo</vt:lpstr>
      <vt:lpstr>Summary</vt:lpstr>
      <vt:lpstr>Resources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MarComm Designer</dc:creator>
  <cp:lastModifiedBy>Richard Williams</cp:lastModifiedBy>
  <cp:revision>333</cp:revision>
  <cp:lastPrinted>2017-09-08T23:45:08Z</cp:lastPrinted>
  <dcterms:created xsi:type="dcterms:W3CDTF">2014-10-31T17:25:20Z</dcterms:created>
  <dcterms:modified xsi:type="dcterms:W3CDTF">2020-01-17T17:09:44Z</dcterms:modified>
</cp:coreProperties>
</file>