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66" r:id="rId4"/>
    <p:sldId id="281" r:id="rId5"/>
    <p:sldId id="277" r:id="rId6"/>
    <p:sldId id="282" r:id="rId7"/>
    <p:sldId id="283" r:id="rId8"/>
    <p:sldId id="267" r:id="rId9"/>
    <p:sldId id="284" r:id="rId10"/>
    <p:sldId id="285" r:id="rId11"/>
    <p:sldId id="278" r:id="rId12"/>
    <p:sldId id="279" r:id="rId13"/>
    <p:sldId id="286" r:id="rId14"/>
    <p:sldId id="287" r:id="rId15"/>
    <p:sldId id="261" r:id="rId16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130"/>
    <a:srgbClr val="5BD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1715"/>
    <p:restoredTop sz="94753"/>
  </p:normalViewPr>
  <p:slideViewPr>
    <p:cSldViewPr snapToGrid="0">
      <p:cViewPr varScale="1">
        <p:scale>
          <a:sx n="106" d="100"/>
          <a:sy n="106" d="100"/>
        </p:scale>
        <p:origin x="824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862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96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1725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6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36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00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33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34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236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2031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893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93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www.datacamp.com/community/tutorials/exception-handling-pyth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-vector.com/blog/2012/10/error-handling-in-r/" TargetMode="External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</a:pPr>
            <a:r>
              <a:rPr lang="en-US" dirty="0" smtClean="0"/>
              <a:t>Make your Code Bulletproof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Data Skills for Empiricists</a:t>
            </a:r>
            <a:endParaRPr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 smtClean="0"/>
              <a:t>Winter, 2020</a:t>
            </a:r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Unit Tests in R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55963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811598" y="1684421"/>
            <a:ext cx="7832203" cy="323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3810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US" sz="2800" dirty="0">
                <a:latin typeface="Consolas" charset="0"/>
              </a:rPr>
              <a:t>s</a:t>
            </a:r>
            <a:r>
              <a:rPr lang="en-US" sz="2800" dirty="0" smtClean="0">
                <a:latin typeface="Consolas" charset="0"/>
              </a:rPr>
              <a:t>ource(“/</a:t>
            </a:r>
            <a:r>
              <a:rPr lang="en-US" sz="2800" dirty="0" err="1" smtClean="0">
                <a:latin typeface="Consolas" charset="0"/>
              </a:rPr>
              <a:t>kellogg</a:t>
            </a:r>
            <a:r>
              <a:rPr lang="en-US" sz="2800" dirty="0" smtClean="0">
                <a:latin typeface="Consolas" charset="0"/>
              </a:rPr>
              <a:t>/</a:t>
            </a:r>
            <a:r>
              <a:rPr lang="en-US" sz="2800" dirty="0" err="1" smtClean="0">
                <a:latin typeface="Consolas" charset="0"/>
              </a:rPr>
              <a:t>proj</a:t>
            </a:r>
            <a:r>
              <a:rPr lang="en-US" sz="2800" dirty="0" smtClean="0">
                <a:latin typeface="Consolas" charset="0"/>
              </a:rPr>
              <a:t>/</a:t>
            </a:r>
            <a:r>
              <a:rPr lang="mr-IN" sz="2800" dirty="0" smtClean="0">
                <a:latin typeface="Consolas" charset="0"/>
              </a:rPr>
              <a:t>…</a:t>
            </a:r>
            <a:r>
              <a:rPr lang="en-US" sz="2800" dirty="0" smtClean="0">
                <a:latin typeface="Consolas" charset="0"/>
              </a:rPr>
              <a:t>/</a:t>
            </a:r>
            <a:r>
              <a:rPr lang="en-US" sz="2800" dirty="0" err="1" smtClean="0">
                <a:latin typeface="Consolas" charset="0"/>
              </a:rPr>
              <a:t>mycode.R</a:t>
            </a:r>
            <a:r>
              <a:rPr lang="en-US" sz="2800" dirty="0" smtClean="0">
                <a:latin typeface="Consolas" charset="0"/>
              </a:rPr>
              <a:t>”)</a:t>
            </a:r>
          </a:p>
          <a:p>
            <a:pPr fontAlgn="base"/>
            <a:r>
              <a:rPr lang="en-US" sz="2800" dirty="0" smtClean="0">
                <a:latin typeface="Consolas" charset="0"/>
              </a:rPr>
              <a:t>library(</a:t>
            </a:r>
            <a:r>
              <a:rPr lang="en-US" sz="2800" dirty="0" err="1" smtClean="0">
                <a:latin typeface="Consolas" charset="0"/>
              </a:rPr>
              <a:t>testthat</a:t>
            </a:r>
            <a:r>
              <a:rPr lang="en-US" sz="2800" dirty="0" smtClean="0">
                <a:latin typeface="Consolas" charset="0"/>
              </a:rPr>
              <a:t>)</a:t>
            </a:r>
          </a:p>
          <a:p>
            <a:pPr fontAlgn="base"/>
            <a:r>
              <a:rPr lang="en-US" sz="2800" dirty="0">
                <a:latin typeface="Consolas" charset="0"/>
              </a:rPr>
              <a:t>  </a:t>
            </a:r>
          </a:p>
          <a:p>
            <a:pPr fontAlgn="base"/>
            <a:r>
              <a:rPr lang="en-US" sz="2800" dirty="0" err="1">
                <a:latin typeface="Consolas" charset="0"/>
              </a:rPr>
              <a:t>t</a:t>
            </a:r>
            <a:r>
              <a:rPr lang="en-US" sz="2800" dirty="0" err="1" smtClean="0">
                <a:latin typeface="Consolas" charset="0"/>
              </a:rPr>
              <a:t>estthat</a:t>
            </a:r>
            <a:r>
              <a:rPr lang="en-US" sz="2800" dirty="0" smtClean="0">
                <a:latin typeface="Consolas" charset="0"/>
              </a:rPr>
              <a:t>(“test name”, {</a:t>
            </a:r>
          </a:p>
          <a:p>
            <a:pPr lvl="2" fontAlgn="base"/>
            <a:r>
              <a:rPr lang="en-US" sz="2800" dirty="0" smtClean="0">
                <a:latin typeface="Consolas" charset="0"/>
              </a:rPr>
              <a:t>         </a:t>
            </a:r>
            <a:r>
              <a:rPr lang="en-US" sz="2800" dirty="0" err="1" smtClean="0">
                <a:latin typeface="Consolas" charset="0"/>
              </a:rPr>
              <a:t>expect_equal</a:t>
            </a:r>
            <a:r>
              <a:rPr lang="en-US" sz="2800" dirty="0" smtClean="0">
                <a:latin typeface="Consolas" charset="0"/>
              </a:rPr>
              <a:t>(function(input),</a:t>
            </a:r>
          </a:p>
          <a:p>
            <a:pPr lvl="2" fontAlgn="base"/>
            <a:r>
              <a:rPr lang="en-US" sz="2800" dirty="0">
                <a:latin typeface="Consolas" charset="0"/>
              </a:rPr>
              <a:t>	</a:t>
            </a:r>
            <a:r>
              <a:rPr lang="en-US" sz="2800" dirty="0" smtClean="0">
                <a:latin typeface="Consolas" charset="0"/>
              </a:rPr>
              <a:t>	value</a:t>
            </a:r>
          </a:p>
          <a:p>
            <a:pPr lvl="2" fontAlgn="base"/>
            <a:r>
              <a:rPr lang="en-US" sz="2800" dirty="0" smtClean="0">
                <a:latin typeface="Consolas" charset="0"/>
              </a:rPr>
              <a:t>})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5446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Oh no!  </a:t>
            </a:r>
            <a:r>
              <a:rPr lang="en-US" dirty="0"/>
              <a:t>A</a:t>
            </a:r>
            <a:r>
              <a:rPr lang="en-US" dirty="0" smtClean="0"/>
              <a:t> KLC node crashed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3015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smtClean="0"/>
              <a:t>Any suggestions for what you can do? 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9296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Save Intermediate Output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3015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Print Statements</a:t>
            </a:r>
          </a:p>
          <a:p>
            <a:pPr marL="342900" indent="-342900">
              <a:buFont typeface="Arial" charset="0"/>
              <a:buChar char="•"/>
            </a:pPr>
            <a:endParaRPr lang="en-US" sz="8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Saving each html file, one at a time</a:t>
            </a:r>
          </a:p>
          <a:p>
            <a:endParaRPr lang="en-US" sz="8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Save a subset of a list once it is collected</a:t>
            </a:r>
            <a:r>
              <a:rPr lang="mr-IN" sz="2400" dirty="0" smtClean="0"/>
              <a:t>…</a:t>
            </a:r>
            <a:endParaRPr lang="en-US" sz="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-445" b="1"/>
          <a:stretch/>
        </p:blipFill>
        <p:spPr>
          <a:xfrm>
            <a:off x="499310" y="2755232"/>
            <a:ext cx="8145379" cy="3546314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672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Elegant Restarts to Python Code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577516" y="1087521"/>
            <a:ext cx="7760368" cy="459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5080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#!/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/bin/python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subprocess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import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Popen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import sys</a:t>
            </a:r>
          </a:p>
          <a:p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filename =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sys.argv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[1]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while True: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    print("\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nStarting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" + filename)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    p =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Popen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("python " + filename, shell=True)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p.wait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82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Create and Launch Shell Script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0;p9"/>
          <p:cNvSpPr txBox="1"/>
          <p:nvPr/>
        </p:nvSpPr>
        <p:spPr>
          <a:xfrm>
            <a:off x="577516" y="1087521"/>
            <a:ext cx="7760368" cy="459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5080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nano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forever</a:t>
            </a:r>
          </a:p>
          <a:p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&lt; Enter file contents &gt;</a:t>
            </a:r>
          </a:p>
          <a:p>
            <a:pPr algn="ctr"/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&lt;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Control+x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to save file &gt;</a:t>
            </a:r>
          </a:p>
          <a:p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chmod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+x forever</a:t>
            </a:r>
          </a:p>
          <a:p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$ ./forever 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file.py</a:t>
            </a:r>
            <a:endParaRPr lang="en-US" sz="28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Takeaways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5410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Exception Handling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Unit Testing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Automate Code Restarts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Porting over Code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Github</a:t>
            </a:r>
            <a:r>
              <a:rPr lang="en-US" sz="2400" dirty="0" smtClean="0"/>
              <a:t> for Version Control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930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Goals for Today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301500" y="9525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sym typeface="Arial"/>
              </a:rPr>
              <a:t>Learning </a:t>
            </a:r>
            <a:r>
              <a:rPr lang="en-US" sz="2400" b="1" i="0" u="sng" strike="noStrike" cap="none" dirty="0" smtClean="0">
                <a:solidFill>
                  <a:schemeClr val="dk1"/>
                </a:solidFill>
                <a:sym typeface="Arial"/>
              </a:rPr>
              <a:t>Objectives</a:t>
            </a:r>
            <a:endParaRPr sz="2400" b="0" i="0" u="sng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What can go wrong with your code? </a:t>
            </a:r>
            <a:endParaRPr lang="en-US" sz="2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 smtClean="0"/>
              <a:t>Error </a:t>
            </a:r>
            <a:r>
              <a:rPr lang="en-US" sz="2400" dirty="0" smtClean="0"/>
              <a:t>Handling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8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 smtClean="0"/>
              <a:t>Unit Testing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8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 smtClean="0"/>
              <a:t>Protect against system Crashes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 smtClean="0"/>
              <a:t>Save Intermediate output; Elegant restarts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endParaRPr lang="en-US" sz="800" dirty="0" smtClean="0"/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2400" dirty="0" smtClean="0"/>
              <a:t>Unit </a:t>
            </a:r>
            <a:r>
              <a:rPr lang="en-US" sz="2400" dirty="0"/>
              <a:t>Testing</a:t>
            </a: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2400" dirty="0"/>
              <a:t>Error </a:t>
            </a:r>
            <a:r>
              <a:rPr lang="en-US" sz="2400" dirty="0" smtClean="0"/>
              <a:t>Handling</a:t>
            </a: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2400" dirty="0" smtClean="0"/>
              <a:t>Porting Code Between Environments</a:t>
            </a: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2400" dirty="0" smtClean="0"/>
              <a:t>Version Control in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 smtClean="0"/>
              <a:t>branch and commit; Retrieve old version; Preserve random variable draws; repo packages and environments</a:t>
            </a:r>
            <a:endParaRPr lang="en-US" sz="2400" dirty="0"/>
          </a:p>
          <a:p>
            <a:pPr marL="914400" lvl="6" indent="-342900">
              <a:buClr>
                <a:schemeClr val="dk1"/>
              </a:buClr>
              <a:buSzPts val="1800"/>
              <a:buFont typeface="Noto Sans Symbols"/>
              <a:buChar char="▪"/>
            </a:pPr>
            <a:endParaRPr lang="en-US" sz="24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What can go Wrong with your code?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301500" y="1143000"/>
            <a:ext cx="8541000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smtClean="0"/>
              <a:t>Suggestions</a:t>
            </a:r>
            <a:r>
              <a:rPr lang="mr-IN" sz="2400" dirty="0" smtClean="0"/>
              <a:t>…</a:t>
            </a:r>
            <a:r>
              <a:rPr lang="en-US" sz="2400" dirty="0" smtClean="0"/>
              <a:t>..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800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What can go Wrong with your code?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3015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smtClean="0"/>
              <a:t>Suggestions</a:t>
            </a:r>
            <a:r>
              <a:rPr lang="mr-IN" sz="2400" dirty="0" smtClean="0"/>
              <a:t>…</a:t>
            </a:r>
            <a:r>
              <a:rPr lang="en-US" sz="2400" dirty="0" smtClean="0"/>
              <a:t>..</a:t>
            </a:r>
          </a:p>
          <a:p>
            <a:endParaRPr lang="en-US" sz="2400" dirty="0"/>
          </a:p>
          <a:p>
            <a:pPr fontAlgn="base"/>
            <a:r>
              <a:rPr lang="mr-IN" sz="2400" dirty="0" smtClean="0"/>
              <a:t>…</a:t>
            </a:r>
            <a:r>
              <a:rPr lang="en-US" sz="2400" dirty="0" smtClean="0"/>
              <a:t> code repeatedly breaks forcing manual restarts</a:t>
            </a:r>
          </a:p>
          <a:p>
            <a:pPr fontAlgn="base"/>
            <a:r>
              <a:rPr lang="mr-IN" sz="2400" dirty="0" smtClean="0"/>
              <a:t>…</a:t>
            </a:r>
            <a:r>
              <a:rPr lang="en-US" sz="2400" dirty="0" smtClean="0"/>
              <a:t> your computer crashes</a:t>
            </a:r>
          </a:p>
          <a:p>
            <a:pPr fontAlgn="base"/>
            <a:r>
              <a:rPr lang="mr-IN" sz="2400" dirty="0" smtClean="0"/>
              <a:t>…</a:t>
            </a:r>
            <a:r>
              <a:rPr lang="en-US" sz="2400" dirty="0" smtClean="0"/>
              <a:t> a server goes down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... you accidentally saved over a </a:t>
            </a:r>
            <a:r>
              <a:rPr lang="en-US" sz="2400" dirty="0"/>
              <a:t>file?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927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Error Handling in Python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1009769" y="316701"/>
            <a:ext cx="1885496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mage result for error handling in pyth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18" y="1864895"/>
            <a:ext cx="5783296" cy="414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60;p9"/>
          <p:cNvSpPr txBox="1"/>
          <p:nvPr/>
        </p:nvSpPr>
        <p:spPr>
          <a:xfrm>
            <a:off x="301500" y="914400"/>
            <a:ext cx="8541000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smtClean="0"/>
              <a:t>Error handling increases the robustness of your code guarding </a:t>
            </a:r>
            <a:r>
              <a:rPr lang="en-US" sz="2400" smtClean="0"/>
              <a:t>against uncontrolled exits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68401" y="6016458"/>
            <a:ext cx="607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www.datacamp.com/community/tutorials/exception-handling-python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Types of Errors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1009769" y="316701"/>
            <a:ext cx="1885496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301500" y="9525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 smtClean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ry: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solidFill>
                <a:srgbClr val="0070C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dirty="0" smtClean="0">
                <a:solidFill>
                  <a:srgbClr val="0070C0"/>
                </a:solidFill>
              </a:rPr>
              <a:t>Except &lt;Type&gt;:</a:t>
            </a:r>
            <a:endParaRPr lang="en-US" sz="800" dirty="0">
              <a:solidFill>
                <a:srgbClr val="0070C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800" dirty="0" smtClean="0">
              <a:solidFill>
                <a:srgbClr val="0070C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 smtClean="0"/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2400" dirty="0" smtClean="0"/>
              <a:t>Missing Element </a:t>
            </a:r>
            <a:r>
              <a:rPr lang="en-US" sz="2400" dirty="0"/>
              <a:t>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except </a:t>
            </a:r>
            <a:r>
              <a:rPr lang="en-US" sz="2400" dirty="0" err="1" smtClean="0">
                <a:solidFill>
                  <a:srgbClr val="0070C0"/>
                </a:solidFill>
              </a:rPr>
              <a:t>NoSuchElementException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endParaRPr lang="en-US" sz="800" dirty="0" smtClean="0">
              <a:solidFill>
                <a:srgbClr val="0070C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Out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except </a:t>
            </a:r>
            <a:r>
              <a:rPr lang="en-US" sz="2400" dirty="0" err="1" smtClean="0">
                <a:solidFill>
                  <a:srgbClr val="0070C0"/>
                </a:solidFill>
              </a:rPr>
              <a:t>TimeoutException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800" dirty="0" smtClean="0">
              <a:solidFill>
                <a:srgbClr val="0070C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 smtClean="0"/>
              <a:t>V</a:t>
            </a:r>
            <a:r>
              <a:rPr lang="en-US" sz="2400" dirty="0" smtClean="0"/>
              <a:t>alue Error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except </a:t>
            </a:r>
            <a:r>
              <a:rPr lang="en-US" sz="2400" dirty="0" err="1" smtClean="0">
                <a:solidFill>
                  <a:srgbClr val="0070C0"/>
                </a:solidFill>
              </a:rPr>
              <a:t>ValueError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800" dirty="0" smtClean="0">
              <a:solidFill>
                <a:srgbClr val="0070C0"/>
              </a:solidFill>
            </a:endParaRP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2400" dirty="0"/>
              <a:t>Unreliable Connection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except </a:t>
            </a:r>
            <a:r>
              <a:rPr lang="en-US" sz="2400" dirty="0" smtClean="0">
                <a:solidFill>
                  <a:srgbClr val="0070C0"/>
                </a:solidFill>
              </a:rPr>
              <a:t>urllib2.URLError:</a:t>
            </a: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endParaRPr lang="en-US" sz="800" dirty="0">
              <a:solidFill>
                <a:srgbClr val="0070C0"/>
              </a:solidFill>
            </a:endParaRP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2400" dirty="0" smtClean="0"/>
              <a:t>Logging Errors </a:t>
            </a:r>
            <a:r>
              <a:rPr lang="en-US" sz="2400" dirty="0"/>
              <a:t>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except Exception as e: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6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Functions and Error Handling in R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1009769" y="316701"/>
            <a:ext cx="1885496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4559517" y="5974336"/>
            <a:ext cx="4127283" cy="3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www.learnbyexample.org/r-functions/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67" y="1143000"/>
            <a:ext cx="6303645" cy="3229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421" y="4511843"/>
            <a:ext cx="74956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solidFill>
                  <a:srgbClr val="37A130"/>
                </a:solidFill>
              </a:rPr>
              <a:t>statement examples</a:t>
            </a:r>
          </a:p>
          <a:p>
            <a:r>
              <a:rPr lang="en-US" sz="1500" i="1" dirty="0">
                <a:solidFill>
                  <a:srgbClr val="37A130"/>
                </a:solidFill>
              </a:rPr>
              <a:t>	</a:t>
            </a:r>
            <a:endParaRPr lang="en-US" sz="1500" i="1" dirty="0" smtClean="0">
              <a:solidFill>
                <a:srgbClr val="37A130"/>
              </a:solidFill>
            </a:endParaRPr>
          </a:p>
          <a:p>
            <a:r>
              <a:rPr lang="en-US" sz="1500" i="1" dirty="0">
                <a:solidFill>
                  <a:srgbClr val="37A130"/>
                </a:solidFill>
              </a:rPr>
              <a:t>	</a:t>
            </a:r>
            <a:r>
              <a:rPr lang="en-US" sz="1500" i="1" dirty="0" smtClean="0">
                <a:solidFill>
                  <a:srgbClr val="37A130"/>
                </a:solidFill>
              </a:rPr>
              <a:t>try &lt; do something &gt;  </a:t>
            </a:r>
            <a:r>
              <a:rPr lang="mr-IN" sz="1500" i="1" dirty="0" smtClean="0">
                <a:solidFill>
                  <a:srgbClr val="37A130"/>
                </a:solidFill>
              </a:rPr>
              <a:t>…</a:t>
            </a:r>
            <a:r>
              <a:rPr lang="en-US" sz="1500" i="1" dirty="0" smtClean="0">
                <a:solidFill>
                  <a:srgbClr val="37A130"/>
                </a:solidFill>
              </a:rPr>
              <a:t>. </a:t>
            </a:r>
            <a:r>
              <a:rPr lang="en-US" sz="1500" i="1" dirty="0" smtClean="0">
                <a:solidFill>
                  <a:schemeClr val="tx1"/>
                </a:solidFill>
              </a:rPr>
              <a:t>Automatically skips arguments that do not work </a:t>
            </a:r>
          </a:p>
          <a:p>
            <a:r>
              <a:rPr lang="en-US" sz="1500" i="1" dirty="0">
                <a:solidFill>
                  <a:srgbClr val="37A130"/>
                </a:solidFill>
              </a:rPr>
              <a:t>	</a:t>
            </a:r>
            <a:endParaRPr lang="en-US" sz="1500" i="1" dirty="0" smtClean="0">
              <a:solidFill>
                <a:srgbClr val="37A130"/>
              </a:solidFill>
            </a:endParaRPr>
          </a:p>
          <a:p>
            <a:r>
              <a:rPr lang="en-US" sz="1500" i="1" dirty="0">
                <a:solidFill>
                  <a:srgbClr val="37A130"/>
                </a:solidFill>
              </a:rPr>
              <a:t>	</a:t>
            </a:r>
            <a:r>
              <a:rPr lang="en-US" sz="1500" i="1" dirty="0" err="1" smtClean="0">
                <a:solidFill>
                  <a:srgbClr val="37A130"/>
                </a:solidFill>
              </a:rPr>
              <a:t>tryCatch</a:t>
            </a:r>
            <a:r>
              <a:rPr lang="en-US" sz="1500" i="1" dirty="0" smtClean="0">
                <a:solidFill>
                  <a:srgbClr val="37A130"/>
                </a:solidFill>
              </a:rPr>
              <a:t> &lt;do something&gt;, warning= </a:t>
            </a:r>
            <a:r>
              <a:rPr lang="mr-IN" sz="1500" i="1" dirty="0" smtClean="0">
                <a:solidFill>
                  <a:srgbClr val="37A130"/>
                </a:solidFill>
              </a:rPr>
              <a:t>…</a:t>
            </a:r>
            <a:r>
              <a:rPr lang="en-US" sz="1500" i="1" dirty="0" smtClean="0">
                <a:solidFill>
                  <a:srgbClr val="37A130"/>
                </a:solidFill>
              </a:rPr>
              <a:t>. , error = </a:t>
            </a:r>
            <a:r>
              <a:rPr lang="mr-IN" sz="1500" i="1" dirty="0" smtClean="0">
                <a:solidFill>
                  <a:srgbClr val="37A130"/>
                </a:solidFill>
              </a:rPr>
              <a:t>…</a:t>
            </a:r>
            <a:endParaRPr lang="en-US" sz="1500" i="1" dirty="0">
              <a:solidFill>
                <a:srgbClr val="37A1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Unit Tests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3015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u="sng" dirty="0" smtClean="0">
                <a:solidFill>
                  <a:srgbClr val="7030A0"/>
                </a:solidFill>
              </a:rPr>
              <a:t>Testing</a:t>
            </a:r>
            <a:r>
              <a:rPr lang="en-US" sz="2400" b="1" dirty="0" smtClean="0"/>
              <a:t> </a:t>
            </a:r>
            <a:r>
              <a:rPr lang="en-US" sz="2400" dirty="0" smtClean="0"/>
              <a:t>writes code (separate from application code) that invokes the code it tests to determine if there are any errors.  </a:t>
            </a:r>
          </a:p>
          <a:p>
            <a:endParaRPr lang="en-US" sz="2400" dirty="0"/>
          </a:p>
          <a:p>
            <a:r>
              <a:rPr lang="en-US" sz="2400" dirty="0" smtClean="0"/>
              <a:t>It does not prove code is correct, but rather reports if the conditions provided in the tester are handled correctly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7030A0"/>
                </a:solidFill>
              </a:rPr>
              <a:t>Unit tests</a:t>
            </a:r>
            <a:r>
              <a:rPr lang="en-US" sz="2400" b="1" dirty="0" smtClean="0"/>
              <a:t> </a:t>
            </a:r>
            <a:r>
              <a:rPr lang="en-US" sz="2400" dirty="0" smtClean="0"/>
              <a:t>specifically test a single “unit” of the code in isolation.  For instance, testing a single class, function, module etc. </a:t>
            </a:r>
            <a:endParaRPr lang="en-US" sz="2400" dirty="0"/>
          </a:p>
          <a:p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6584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Unit Tests in Python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1010297" y="1143000"/>
            <a:ext cx="7434805" cy="459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US" sz="2800" dirty="0">
                <a:latin typeface="Consolas" charset="0"/>
              </a:rPr>
              <a:t>import </a:t>
            </a:r>
            <a:r>
              <a:rPr lang="en-US" sz="2800" dirty="0" err="1">
                <a:latin typeface="Consolas" charset="0"/>
              </a:rPr>
              <a:t>unittest</a:t>
            </a:r>
            <a:r>
              <a:rPr lang="en-US" sz="2800" dirty="0">
                <a:latin typeface="Consolas" charset="0"/>
              </a:rPr>
              <a:t> </a:t>
            </a:r>
          </a:p>
          <a:p>
            <a:pPr fontAlgn="base"/>
            <a:r>
              <a:rPr lang="en-US" sz="2800" dirty="0">
                <a:latin typeface="Consolas" charset="0"/>
              </a:rPr>
              <a:t>  </a:t>
            </a:r>
          </a:p>
          <a:p>
            <a:pPr fontAlgn="base"/>
            <a:r>
              <a:rPr lang="en-US" sz="2800" dirty="0">
                <a:latin typeface="Consolas" charset="0"/>
              </a:rPr>
              <a:t>class </a:t>
            </a:r>
            <a:r>
              <a:rPr lang="en-US" sz="2800" dirty="0" err="1">
                <a:latin typeface="Consolas" charset="0"/>
              </a:rPr>
              <a:t>SimpleTest</a:t>
            </a:r>
            <a:r>
              <a:rPr lang="en-US" sz="2800" dirty="0">
                <a:latin typeface="Consolas" charset="0"/>
              </a:rPr>
              <a:t>(</a:t>
            </a:r>
            <a:r>
              <a:rPr lang="en-US" sz="2800" dirty="0" err="1">
                <a:latin typeface="Consolas" charset="0"/>
              </a:rPr>
              <a:t>unittest.TestCase</a:t>
            </a:r>
            <a:r>
              <a:rPr lang="en-US" sz="2800" dirty="0">
                <a:latin typeface="Consolas" charset="0"/>
              </a:rPr>
              <a:t>): </a:t>
            </a:r>
          </a:p>
          <a:p>
            <a:pPr fontAlgn="base"/>
            <a:r>
              <a:rPr lang="en-US" sz="2800" dirty="0">
                <a:latin typeface="Consolas" charset="0"/>
              </a:rPr>
              <a:t>  </a:t>
            </a:r>
          </a:p>
          <a:p>
            <a:pPr fontAlgn="base"/>
            <a:r>
              <a:rPr lang="en-US" sz="2800" dirty="0">
                <a:latin typeface="Consolas" charset="0"/>
              </a:rPr>
              <a:t>    # Returns True or False.  </a:t>
            </a:r>
          </a:p>
          <a:p>
            <a:pPr fontAlgn="base"/>
            <a:r>
              <a:rPr lang="en-US" sz="2800" dirty="0">
                <a:latin typeface="Consolas" charset="0"/>
              </a:rPr>
              <a:t>    </a:t>
            </a:r>
            <a:r>
              <a:rPr lang="en-US" sz="2800" dirty="0" err="1">
                <a:latin typeface="Consolas" charset="0"/>
              </a:rPr>
              <a:t>def</a:t>
            </a:r>
            <a:r>
              <a:rPr lang="en-US" sz="2800" dirty="0">
                <a:latin typeface="Consolas" charset="0"/>
              </a:rPr>
              <a:t> test(self):         </a:t>
            </a:r>
          </a:p>
          <a:p>
            <a:pPr fontAlgn="base"/>
            <a:r>
              <a:rPr lang="en-US" sz="2800" dirty="0">
                <a:latin typeface="Consolas" charset="0"/>
              </a:rPr>
              <a:t>        </a:t>
            </a:r>
            <a:r>
              <a:rPr lang="en-US" sz="2800" dirty="0" err="1">
                <a:latin typeface="Consolas" charset="0"/>
              </a:rPr>
              <a:t>self.assertTrue</a:t>
            </a:r>
            <a:r>
              <a:rPr lang="en-US" sz="2800" dirty="0">
                <a:latin typeface="Consolas" charset="0"/>
              </a:rPr>
              <a:t>(True) </a:t>
            </a:r>
          </a:p>
          <a:p>
            <a:pPr fontAlgn="base"/>
            <a:r>
              <a:rPr lang="en-US" sz="2800" dirty="0">
                <a:latin typeface="Consolas" charset="0"/>
              </a:rPr>
              <a:t>  </a:t>
            </a:r>
          </a:p>
          <a:p>
            <a:pPr fontAlgn="base"/>
            <a:r>
              <a:rPr lang="en-US" sz="2800" dirty="0">
                <a:solidFill>
                  <a:srgbClr val="7030A0"/>
                </a:solidFill>
                <a:latin typeface="Consolas" charset="0"/>
              </a:rPr>
              <a:t>if __name__ == '__main__': </a:t>
            </a:r>
          </a:p>
          <a:p>
            <a:pPr fontAlgn="base"/>
            <a:r>
              <a:rPr lang="en-US" sz="2800" dirty="0">
                <a:solidFill>
                  <a:srgbClr val="7030A0"/>
                </a:solidFill>
                <a:latin typeface="Consolas" charset="0"/>
              </a:rPr>
              <a:t>    </a:t>
            </a:r>
            <a:r>
              <a:rPr lang="en-US" sz="2800" dirty="0" err="1">
                <a:solidFill>
                  <a:srgbClr val="7030A0"/>
                </a:solidFill>
                <a:latin typeface="Consolas" charset="0"/>
              </a:rPr>
              <a:t>unittest.main</a:t>
            </a:r>
            <a:r>
              <a:rPr lang="en-US" sz="2800" dirty="0">
                <a:solidFill>
                  <a:srgbClr val="7030A0"/>
                </a:solidFill>
                <a:latin typeface="Consolas" charset="0"/>
              </a:rPr>
              <a:t>() </a:t>
            </a:r>
          </a:p>
          <a:p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6194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8040</TotalTime>
  <Words>467</Words>
  <Application>Microsoft Macintosh PowerPoint</Application>
  <PresentationFormat>On-screen Show (4:3)</PresentationFormat>
  <Paragraphs>277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Consolas</vt:lpstr>
      <vt:lpstr>Courier New</vt:lpstr>
      <vt:lpstr>Noto Sans Symbols</vt:lpstr>
      <vt:lpstr>Arial</vt:lpstr>
      <vt:lpstr>2_Custom Design</vt:lpstr>
      <vt:lpstr>Make your Code Bulletproof Data Skills for Empiricists</vt:lpstr>
      <vt:lpstr>Goals for Today</vt:lpstr>
      <vt:lpstr>What can go Wrong with your code?</vt:lpstr>
      <vt:lpstr>What can go Wrong with your code?</vt:lpstr>
      <vt:lpstr>Error Handling in Python</vt:lpstr>
      <vt:lpstr>Types of Errors</vt:lpstr>
      <vt:lpstr>Functions and Error Handling in R</vt:lpstr>
      <vt:lpstr>Unit Tests</vt:lpstr>
      <vt:lpstr>Unit Tests in Python</vt:lpstr>
      <vt:lpstr>Unit Tests in R</vt:lpstr>
      <vt:lpstr>Oh no!  A KLC node crashed….</vt:lpstr>
      <vt:lpstr>Save Intermediate Output</vt:lpstr>
      <vt:lpstr>Elegant Restarts to Python Code</vt:lpstr>
      <vt:lpstr>Create and Launch Shell Script</vt:lpstr>
      <vt:lpstr>Takeaways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Primer Data Skills for Empiricists</dc:title>
  <cp:lastModifiedBy>Ambreen Chaudhri</cp:lastModifiedBy>
  <cp:revision>70</cp:revision>
  <dcterms:modified xsi:type="dcterms:W3CDTF">2019-12-09T20:20:44Z</dcterms:modified>
</cp:coreProperties>
</file>