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9" r:id="rId3"/>
    <p:sldId id="257" r:id="rId4"/>
    <p:sldId id="279" r:id="rId5"/>
    <p:sldId id="278" r:id="rId6"/>
    <p:sldId id="269" r:id="rId7"/>
    <p:sldId id="277" r:id="rId8"/>
    <p:sldId id="263" r:id="rId9"/>
    <p:sldId id="280" r:id="rId10"/>
    <p:sldId id="281" r:id="rId11"/>
    <p:sldId id="264" r:id="rId12"/>
    <p:sldId id="282" r:id="rId13"/>
    <p:sldId id="271" r:id="rId14"/>
    <p:sldId id="273" r:id="rId15"/>
    <p:sldId id="267" r:id="rId16"/>
    <p:sldId id="274" r:id="rId17"/>
    <p:sldId id="265" r:id="rId18"/>
    <p:sldId id="283" r:id="rId19"/>
    <p:sldId id="266" r:id="rId20"/>
    <p:sldId id="270" r:id="rId21"/>
    <p:sldId id="262" r:id="rId22"/>
    <p:sldId id="260" r:id="rId23"/>
    <p:sldId id="261" r:id="rId24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94676"/>
  </p:normalViewPr>
  <p:slideViewPr>
    <p:cSldViewPr snapToGrid="0">
      <p:cViewPr varScale="1">
        <p:scale>
          <a:sx n="106" d="100"/>
          <a:sy n="106" d="100"/>
        </p:scale>
        <p:origin x="1464" y="168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46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94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379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5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37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63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03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745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067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0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56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530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066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193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6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35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00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55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4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79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GOO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dlptest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GOO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dlptest.com/" TargetMode="External"/><Relationship Id="rId4" Type="http://schemas.openxmlformats.org/officeDocument/2006/relationships/hyperlink" Target="mailto:dlpuser@dlptest.com:SzMf7rTE4pCrf9dV286GuNe4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empirical-workshop-202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b="1" dirty="0"/>
              <a:t>How to Harvest Web Data Efficiently and Ethically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/>
              <a:t>November 18, 2020</a:t>
            </a:r>
            <a:endParaRPr sz="1600"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350838" indent="-350838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own IP address (Don’t Lie)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Throttle your requests -- Sleep Times</a:t>
            </a:r>
          </a:p>
          <a:p>
            <a:pPr marL="342900" lvl="1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 doubt, ask for permission</a:t>
            </a:r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</a:t>
            </a: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9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Harvesting – GET Methods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039100" cy="40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/>
              <a:t>GET requests are an HTTP method a client (your computer) can call</a:t>
            </a:r>
          </a:p>
          <a:p>
            <a:pPr lvl="0"/>
            <a:endParaRPr lang="en-US" sz="2400" dirty="0"/>
          </a:p>
          <a:p>
            <a:pPr lvl="0"/>
            <a:endParaRPr sz="900" dirty="0">
              <a:solidFill>
                <a:schemeClr val="dk1"/>
              </a:solidFill>
            </a:endParaRP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b="1" dirty="0" err="1">
                <a:solidFill>
                  <a:schemeClr val="dk1"/>
                </a:solidFill>
              </a:rPr>
              <a:t>wget</a:t>
            </a:r>
            <a:r>
              <a:rPr lang="en-US" sz="2400" b="1" dirty="0">
                <a:solidFill>
                  <a:schemeClr val="dk1"/>
                </a:solidFill>
              </a:rPr>
              <a:t> (</a:t>
            </a:r>
            <a:r>
              <a:rPr lang="en-US" sz="2400" b="1" dirty="0"/>
              <a:t>World Wide Web + get)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A command line utility used to retrieve files via </a:t>
            </a:r>
            <a:r>
              <a:rPr lang="en-US" sz="2400" dirty="0"/>
              <a:t>HTTP, HTTPS, and FTP </a:t>
            </a: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curl (</a:t>
            </a:r>
            <a:r>
              <a:rPr lang="en-US" sz="2400" b="1" dirty="0"/>
              <a:t>Client for URLs)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A command line tool used to retrieve files via many protocols</a:t>
            </a: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4572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b="1" dirty="0">
                <a:solidFill>
                  <a:schemeClr val="dk1"/>
                </a:solidFill>
              </a:rPr>
              <a:t>requests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The de facto library for making http requests in python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8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84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Harvesting – Task 1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3B3CFB-D70E-1D48-A08A-0F2341581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6" t="-442" r="26841" b="7377"/>
          <a:stretch/>
        </p:blipFill>
        <p:spPr>
          <a:xfrm>
            <a:off x="988540" y="877331"/>
            <a:ext cx="6895071" cy="55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GET Methods – </a:t>
            </a:r>
            <a:r>
              <a:rPr lang="en-US" dirty="0" err="1"/>
              <a:t>wget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602247" y="901700"/>
            <a:ext cx="7881353" cy="4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45720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a single file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https://finance.yahoo.com/quote/GOOG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contents of an FTP site</a:t>
            </a:r>
          </a:p>
          <a:p>
            <a:pPr marL="457200" lvl="0">
              <a:buClr>
                <a:schemeClr val="dk1"/>
              </a:buClr>
              <a:buSzPts val="1800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--user=NAME --password='PASSWORD' ftp://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/path/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file.name</a:t>
            </a: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buClr>
                <a:schemeClr val="dk1"/>
              </a:buClr>
              <a:buSzPts val="1800"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wget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–m --user=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dlpuser@dlptest.com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--password=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‘SzMf7rTE4pCrf9dV286GuNe4N’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ftp://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ftp.dlptest.com/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the contents of a website recursively (Max Depth=5)</a:t>
            </a:r>
          </a:p>
          <a:p>
            <a:pPr marL="50800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--recursive --level 4 --wait 10 --limit-rate 250K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https://finance.yahoo.com/quote/GOOG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Help Menu</a:t>
            </a:r>
          </a:p>
          <a:p>
            <a:pPr indent="508000">
              <a:buClr>
                <a:schemeClr val="dk1"/>
              </a:buClr>
              <a:buSzPts val="1800"/>
            </a:pP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-h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003A33-113E-EA42-9263-2BA9ECFE77AB}"/>
              </a:ext>
            </a:extLst>
          </p:cNvPr>
          <p:cNvSpPr/>
          <p:nvPr/>
        </p:nvSpPr>
        <p:spPr>
          <a:xfrm>
            <a:off x="1031986" y="1558269"/>
            <a:ext cx="7337314" cy="4864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8843F-80DA-F64D-B548-623B55F430F5}"/>
              </a:ext>
            </a:extLst>
          </p:cNvPr>
          <p:cNvSpPr/>
          <p:nvPr/>
        </p:nvSpPr>
        <p:spPr>
          <a:xfrm>
            <a:off x="1031986" y="2472669"/>
            <a:ext cx="7337314" cy="13119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4EA67A-FC68-C84F-B6B5-0A029AEE22BC}"/>
              </a:ext>
            </a:extLst>
          </p:cNvPr>
          <p:cNvSpPr/>
          <p:nvPr/>
        </p:nvSpPr>
        <p:spPr>
          <a:xfrm>
            <a:off x="1031986" y="4291234"/>
            <a:ext cx="7337314" cy="790132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AEF45F-FFDE-AC4D-AA32-549613302C2C}"/>
              </a:ext>
            </a:extLst>
          </p:cNvPr>
          <p:cNvSpPr/>
          <p:nvPr/>
        </p:nvSpPr>
        <p:spPr>
          <a:xfrm>
            <a:off x="1031986" y="5534469"/>
            <a:ext cx="7337314" cy="421832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9">
            <a:extLst>
              <a:ext uri="{FF2B5EF4-FFF2-40B4-BE49-F238E27FC236}">
                <a16:creationId xmlns:a16="http://schemas.microsoft.com/office/drawing/2014/main" id="{2368699E-A92E-124E-B6E0-944B5F7E55C9}"/>
              </a:ext>
            </a:extLst>
          </p:cNvPr>
          <p:cNvSpPr txBox="1"/>
          <p:nvPr/>
        </p:nvSpPr>
        <p:spPr>
          <a:xfrm>
            <a:off x="612487" y="890175"/>
            <a:ext cx="7756813" cy="4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marL="622300" indent="-62230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a single file in a different format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nsolas" charset="0"/>
                <a:cs typeface="Consolas" charset="0"/>
              </a:rPr>
              <a:t>curl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https://finance.yahoo.com/quote/GOOG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goog.html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Download contents of an FTP or SFTP site</a:t>
            </a:r>
          </a:p>
          <a:p>
            <a:pPr marL="622300">
              <a:buClr>
                <a:schemeClr val="dk1"/>
              </a:buClr>
              <a:buSzPts val="18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curl -u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dlpuser@dlptest.com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SzMf7rTE4pCrf9dV286GuNe4N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-0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ftp.dlptest.com/</a:t>
            </a: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r>
              <a:rPr lang="en-US" sz="2000" dirty="0">
                <a:solidFill>
                  <a:schemeClr val="dk1"/>
                </a:solidFill>
              </a:rPr>
              <a:t>Upload files to an FTP or SFTP site</a:t>
            </a:r>
          </a:p>
          <a:p>
            <a:pPr marL="622300">
              <a:buClr>
                <a:schemeClr val="dk1"/>
              </a:buClr>
              <a:buSzPts val="18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curl -u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dlpuser@dlptest.com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SzMf7rTE4pCrf9dV286GuNe4N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myfile.txt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ftp.dlptest.com/</a:t>
            </a:r>
            <a:endParaRPr lang="en-US" sz="20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Help Menu</a:t>
            </a:r>
          </a:p>
          <a:p>
            <a:pPr indent="62230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curl -h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GET Methods – curl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3326BF-49C4-6343-B912-0E38DA1C935E}"/>
              </a:ext>
            </a:extLst>
          </p:cNvPr>
          <p:cNvSpPr/>
          <p:nvPr/>
        </p:nvSpPr>
        <p:spPr>
          <a:xfrm>
            <a:off x="1031986" y="1558269"/>
            <a:ext cx="7337314" cy="6896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45AD38-2E9E-8046-8AF2-8E8828E18084}"/>
              </a:ext>
            </a:extLst>
          </p:cNvPr>
          <p:cNvSpPr/>
          <p:nvPr/>
        </p:nvSpPr>
        <p:spPr>
          <a:xfrm>
            <a:off x="1031986" y="2752069"/>
            <a:ext cx="7337314" cy="1057931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BB3B66-7630-6C44-83C0-4BD2CF465EFB}"/>
              </a:ext>
            </a:extLst>
          </p:cNvPr>
          <p:cNvSpPr/>
          <p:nvPr/>
        </p:nvSpPr>
        <p:spPr>
          <a:xfrm>
            <a:off x="1031986" y="4267865"/>
            <a:ext cx="7337314" cy="1031866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A57020-9444-FD48-9419-56455D46BEC2}"/>
              </a:ext>
            </a:extLst>
          </p:cNvPr>
          <p:cNvSpPr/>
          <p:nvPr/>
        </p:nvSpPr>
        <p:spPr>
          <a:xfrm>
            <a:off x="1031986" y="5817265"/>
            <a:ext cx="7337314" cy="392579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GET Methods – requests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16053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rgbClr val="7030A0"/>
                </a:solidFill>
              </a:rPr>
              <a:t>Let’s use the requests library to download the Yahoo Finance Summary Page for a few companies!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9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contents of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repository for scraping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500" dirty="0">
              <a:solidFill>
                <a:schemeClr val="dk1"/>
              </a:solidFill>
            </a:endParaRP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cd $HOME</a:t>
            </a:r>
          </a:p>
          <a:p>
            <a:pPr marL="917575"/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git clone </a:t>
            </a:r>
            <a:r>
              <a:rPr lang="en-US" sz="2000" u="sng" dirty="0">
                <a:solidFill>
                  <a:srgbClr val="0563C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 tooltip="https://github.com/rs-kellogg/empirical-workshop-20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https://github.com/rs-kellogg/</a:t>
            </a:r>
          </a:p>
          <a:p>
            <a:pPr marL="917575"/>
            <a:r>
              <a:rPr lang="en-US" sz="2000" u="sng" dirty="0">
                <a:solidFill>
                  <a:srgbClr val="0563C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 tooltip="https://github.com/rs-kellogg/empirical-workshop-20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fellows_workshop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Load appropriate modules, run python file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500" dirty="0">
              <a:solidFill>
                <a:schemeClr val="dk1"/>
              </a:solidFill>
            </a:endParaRPr>
          </a:p>
          <a:p>
            <a:pPr marL="917575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fellows_workshop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/2-harvest</a:t>
            </a: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load python/anaconda3.6</a:t>
            </a:r>
          </a:p>
          <a:p>
            <a:pPr marL="917575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sleeper.py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C51B58-527A-C14E-B07F-FFEFD311A840}"/>
              </a:ext>
            </a:extLst>
          </p:cNvPr>
          <p:cNvSpPr/>
          <p:nvPr/>
        </p:nvSpPr>
        <p:spPr>
          <a:xfrm>
            <a:off x="1232744" y="2562726"/>
            <a:ext cx="5922832" cy="1247887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4847A2-BE0F-EC43-8833-530C38464930}"/>
              </a:ext>
            </a:extLst>
          </p:cNvPr>
          <p:cNvSpPr/>
          <p:nvPr/>
        </p:nvSpPr>
        <p:spPr>
          <a:xfrm>
            <a:off x="1211797" y="4386429"/>
            <a:ext cx="5922832" cy="1247887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2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307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GET Methods – Summary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6477F5-E188-5641-9BC6-85E37D91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07179"/>
              </p:ext>
            </p:extLst>
          </p:nvPr>
        </p:nvGraphicFramePr>
        <p:xfrm>
          <a:off x="1421268" y="2413764"/>
          <a:ext cx="7136946" cy="30734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9491">
                  <a:extLst>
                    <a:ext uri="{9D8B030D-6E8A-4147-A177-3AD203B41FA5}">
                      <a16:colId xmlns:a16="http://schemas.microsoft.com/office/drawing/2014/main" val="2069817719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3883916733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668425083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201899578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294106545"/>
                    </a:ext>
                  </a:extLst>
                </a:gridCol>
                <a:gridCol w="1189491">
                  <a:extLst>
                    <a:ext uri="{9D8B030D-6E8A-4147-A177-3AD203B41FA5}">
                      <a16:colId xmlns:a16="http://schemas.microsoft.com/office/drawing/2014/main" val="820822641"/>
                    </a:ext>
                  </a:extLst>
                </a:gridCol>
              </a:tblGrid>
              <a:tr h="1024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41132"/>
                  </a:ext>
                </a:extLst>
              </a:tr>
              <a:tr h="1024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2413"/>
                  </a:ext>
                </a:extLst>
              </a:tr>
              <a:tr h="1024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690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1C89D-22C9-6C48-83B8-51EEB2FCD880}"/>
              </a:ext>
            </a:extLst>
          </p:cNvPr>
          <p:cNvSpPr txBox="1"/>
          <p:nvPr/>
        </p:nvSpPr>
        <p:spPr>
          <a:xfrm>
            <a:off x="585783" y="2756664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/>
              <a:t>wget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AA23F-7B3D-5E4D-91A7-78BFE476E86C}"/>
              </a:ext>
            </a:extLst>
          </p:cNvPr>
          <p:cNvSpPr txBox="1"/>
          <p:nvPr/>
        </p:nvSpPr>
        <p:spPr>
          <a:xfrm>
            <a:off x="739671" y="371963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curl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13307-3474-8D43-AC4B-D8A61BE9CC9D}"/>
              </a:ext>
            </a:extLst>
          </p:cNvPr>
          <p:cNvSpPr txBox="1"/>
          <p:nvPr/>
        </p:nvSpPr>
        <p:spPr>
          <a:xfrm>
            <a:off x="55188" y="46825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requests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9EAA4-E9F4-D74B-B908-BDA508D277EE}"/>
              </a:ext>
            </a:extLst>
          </p:cNvPr>
          <p:cNvCxnSpPr>
            <a:cxnSpLocks/>
          </p:cNvCxnSpPr>
          <p:nvPr/>
        </p:nvCxnSpPr>
        <p:spPr>
          <a:xfrm>
            <a:off x="2607771" y="150295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86F45F-682B-6D4E-A6FA-D89BCF80F3CD}"/>
              </a:ext>
            </a:extLst>
          </p:cNvPr>
          <p:cNvSpPr txBox="1"/>
          <p:nvPr/>
        </p:nvSpPr>
        <p:spPr>
          <a:xfrm>
            <a:off x="2648186" y="1678981"/>
            <a:ext cx="1071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Available </a:t>
            </a:r>
          </a:p>
          <a:p>
            <a:pPr algn="ctr"/>
            <a:r>
              <a:rPr lang="en-US" sz="1600" dirty="0"/>
              <a:t>from: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3FA65-3FE6-1A44-8CBB-82967AFA66D7}"/>
              </a:ext>
            </a:extLst>
          </p:cNvPr>
          <p:cNvSpPr txBox="1"/>
          <p:nvPr/>
        </p:nvSpPr>
        <p:spPr>
          <a:xfrm>
            <a:off x="1367052" y="3411854"/>
            <a:ext cx="1326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HTTP, HTTPS, FTP, DICT, FILE,, FTPS, GOPHER, IMAP,IMAPS, LDAP, LDAPS, POP3, POP3S, RTMP, RTSP, SCP, </a:t>
            </a:r>
            <a:r>
              <a:rPr lang="en-US" sz="800" dirty="0">
                <a:highlight>
                  <a:srgbClr val="FFFF00"/>
                </a:highlight>
              </a:rPr>
              <a:t>SFTP</a:t>
            </a:r>
            <a:r>
              <a:rPr lang="en-US" sz="800" dirty="0"/>
              <a:t>, SMB, SMBS, SMTP, SMTPS, TELNET, TFTP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11DD3-E188-8C40-91F6-8A5BD81A7194}"/>
              </a:ext>
            </a:extLst>
          </p:cNvPr>
          <p:cNvSpPr txBox="1"/>
          <p:nvPr/>
        </p:nvSpPr>
        <p:spPr>
          <a:xfrm>
            <a:off x="1558796" y="1678982"/>
            <a:ext cx="1111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Retrieve </a:t>
            </a:r>
          </a:p>
          <a:p>
            <a:pPr algn="ctr"/>
            <a:r>
              <a:rPr lang="en-US" sz="1600" dirty="0"/>
              <a:t>data from: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D7AEC-0A7B-B945-8286-E5AA5A85EBBD}"/>
              </a:ext>
            </a:extLst>
          </p:cNvPr>
          <p:cNvSpPr txBox="1"/>
          <p:nvPr/>
        </p:nvSpPr>
        <p:spPr>
          <a:xfrm>
            <a:off x="1584640" y="2493050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HTTP, </a:t>
            </a:r>
          </a:p>
          <a:p>
            <a:pPr algn="ctr"/>
            <a:r>
              <a:rPr lang="en-US" sz="1600" dirty="0"/>
              <a:t>HTTPS,</a:t>
            </a:r>
          </a:p>
          <a:p>
            <a:pPr algn="ctr"/>
            <a:r>
              <a:rPr lang="en-US" sz="1600" dirty="0"/>
              <a:t>FTP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78D4E-32F1-FF43-9140-7A4BCE9BE644}"/>
              </a:ext>
            </a:extLst>
          </p:cNvPr>
          <p:cNvSpPr txBox="1"/>
          <p:nvPr/>
        </p:nvSpPr>
        <p:spPr>
          <a:xfrm>
            <a:off x="1638956" y="4600228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HTTP, </a:t>
            </a:r>
          </a:p>
          <a:p>
            <a:pPr algn="ctr"/>
            <a:r>
              <a:rPr lang="en-US" sz="1600" dirty="0"/>
              <a:t>HTTPS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9C711-EED7-614D-9171-819B626ABA4C}"/>
              </a:ext>
            </a:extLst>
          </p:cNvPr>
          <p:cNvSpPr txBox="1"/>
          <p:nvPr/>
        </p:nvSpPr>
        <p:spPr>
          <a:xfrm>
            <a:off x="2655104" y="2595190"/>
            <a:ext cx="1085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</a:t>
            </a:r>
          </a:p>
          <a:p>
            <a:pPr algn="ctr"/>
            <a:r>
              <a:rPr lang="en-US" sz="1600" dirty="0"/>
              <a:t>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6CD8F9-64BE-064A-995E-B320B56C5745}"/>
              </a:ext>
            </a:extLst>
          </p:cNvPr>
          <p:cNvSpPr txBox="1"/>
          <p:nvPr/>
        </p:nvSpPr>
        <p:spPr>
          <a:xfrm>
            <a:off x="2617416" y="3658075"/>
            <a:ext cx="1085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</a:t>
            </a:r>
          </a:p>
          <a:p>
            <a:pPr algn="ctr"/>
            <a:r>
              <a:rPr lang="en-US" sz="16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41CF5-FFAA-8D44-9C10-E147D7E52D6F}"/>
              </a:ext>
            </a:extLst>
          </p:cNvPr>
          <p:cNvSpPr txBox="1"/>
          <p:nvPr/>
        </p:nvSpPr>
        <p:spPr>
          <a:xfrm>
            <a:off x="2783639" y="4720960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python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373B95-6B80-794D-A941-8D95F8E44A75}"/>
              </a:ext>
            </a:extLst>
          </p:cNvPr>
          <p:cNvCxnSpPr>
            <a:cxnSpLocks/>
          </p:cNvCxnSpPr>
          <p:nvPr/>
        </p:nvCxnSpPr>
        <p:spPr>
          <a:xfrm>
            <a:off x="3792901" y="150295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EE23CE-3FF6-9C42-ABDA-60681D9A75E3}"/>
              </a:ext>
            </a:extLst>
          </p:cNvPr>
          <p:cNvCxnSpPr>
            <a:cxnSpLocks/>
          </p:cNvCxnSpPr>
          <p:nvPr/>
        </p:nvCxnSpPr>
        <p:spPr>
          <a:xfrm>
            <a:off x="4978039" y="150295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042429-85B4-4E4D-B12E-25AB347AEFF3}"/>
              </a:ext>
            </a:extLst>
          </p:cNvPr>
          <p:cNvCxnSpPr>
            <a:cxnSpLocks/>
          </p:cNvCxnSpPr>
          <p:nvPr/>
        </p:nvCxnSpPr>
        <p:spPr>
          <a:xfrm>
            <a:off x="6184685" y="1485900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29479F-9D53-C043-B581-41199EFA6371}"/>
              </a:ext>
            </a:extLst>
          </p:cNvPr>
          <p:cNvSpPr txBox="1"/>
          <p:nvPr/>
        </p:nvSpPr>
        <p:spPr>
          <a:xfrm>
            <a:off x="3803336" y="1635907"/>
            <a:ext cx="1220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Recursive </a:t>
            </a:r>
          </a:p>
          <a:p>
            <a:pPr algn="ctr"/>
            <a:r>
              <a:rPr lang="en-US" sz="1600" dirty="0"/>
              <a:t>downloads: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30D5F-AD8F-284B-A147-37F0229C1A9B}"/>
              </a:ext>
            </a:extLst>
          </p:cNvPr>
          <p:cNvSpPr txBox="1"/>
          <p:nvPr/>
        </p:nvSpPr>
        <p:spPr>
          <a:xfrm>
            <a:off x="3980434" y="2510443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D359A-9804-C647-809D-0F0B5A0E0655}"/>
              </a:ext>
            </a:extLst>
          </p:cNvPr>
          <p:cNvSpPr txBox="1"/>
          <p:nvPr/>
        </p:nvSpPr>
        <p:spPr>
          <a:xfrm>
            <a:off x="5134745" y="161791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Quick</a:t>
            </a:r>
          </a:p>
          <a:p>
            <a:pPr algn="ctr"/>
            <a:r>
              <a:rPr lang="en-US" sz="1600" dirty="0"/>
              <a:t>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4D79E-BFEA-2749-8BEF-1D4E18D6F2CA}"/>
              </a:ext>
            </a:extLst>
          </p:cNvPr>
          <p:cNvSpPr txBox="1"/>
          <p:nvPr/>
        </p:nvSpPr>
        <p:spPr>
          <a:xfrm>
            <a:off x="5200318" y="2525289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4F8D70-B5F5-6041-8881-4BDD6841C492}"/>
              </a:ext>
            </a:extLst>
          </p:cNvPr>
          <p:cNvSpPr txBox="1"/>
          <p:nvPr/>
        </p:nvSpPr>
        <p:spPr>
          <a:xfrm>
            <a:off x="6125656" y="1606315"/>
            <a:ext cx="1289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Upload and </a:t>
            </a:r>
          </a:p>
          <a:p>
            <a:pPr algn="ctr"/>
            <a:r>
              <a:rPr lang="en-US" sz="1600" dirty="0"/>
              <a:t>send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7FFF1-F140-1540-B343-3325CDBBD418}"/>
              </a:ext>
            </a:extLst>
          </p:cNvPr>
          <p:cNvSpPr txBox="1"/>
          <p:nvPr/>
        </p:nvSpPr>
        <p:spPr>
          <a:xfrm>
            <a:off x="6375591" y="3596519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07E7DC-A31A-CA41-8F0A-273322F9C748}"/>
              </a:ext>
            </a:extLst>
          </p:cNvPr>
          <p:cNvCxnSpPr>
            <a:cxnSpLocks/>
          </p:cNvCxnSpPr>
          <p:nvPr/>
        </p:nvCxnSpPr>
        <p:spPr>
          <a:xfrm>
            <a:off x="7369819" y="1516601"/>
            <a:ext cx="0" cy="3984215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234C3D-748F-A848-98F9-4FD3E7F8583D}"/>
              </a:ext>
            </a:extLst>
          </p:cNvPr>
          <p:cNvSpPr txBox="1"/>
          <p:nvPr/>
        </p:nvSpPr>
        <p:spPr>
          <a:xfrm>
            <a:off x="7466124" y="1507763"/>
            <a:ext cx="995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Integrate</a:t>
            </a:r>
          </a:p>
          <a:p>
            <a:pPr algn="ctr"/>
            <a:r>
              <a:rPr lang="en-US" sz="1600" dirty="0"/>
              <a:t>with</a:t>
            </a:r>
          </a:p>
          <a:p>
            <a:pPr algn="ctr"/>
            <a:r>
              <a:rPr lang="en-US" sz="1600" dirty="0"/>
              <a:t>library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B1602B-B53A-A14D-9B42-9628D7A1A6E8}"/>
              </a:ext>
            </a:extLst>
          </p:cNvPr>
          <p:cNvSpPr txBox="1"/>
          <p:nvPr/>
        </p:nvSpPr>
        <p:spPr>
          <a:xfrm>
            <a:off x="7537419" y="3687740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libcurl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70BADA-41F5-744B-A582-E9E9A646729C}"/>
              </a:ext>
            </a:extLst>
          </p:cNvPr>
          <p:cNvSpPr txBox="1"/>
          <p:nvPr/>
        </p:nvSpPr>
        <p:spPr>
          <a:xfrm>
            <a:off x="7572139" y="4668480"/>
            <a:ext cx="783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6659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Parsing – Python Packages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478623"/>
            <a:ext cx="5600700" cy="176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</a:rPr>
              <a:t>Selenium</a:t>
            </a:r>
            <a:r>
              <a:rPr lang="en-US" sz="2400" dirty="0">
                <a:solidFill>
                  <a:schemeClr val="dk1"/>
                </a:solidFill>
              </a:rPr>
              <a:t> -  </a:t>
            </a:r>
            <a:r>
              <a:rPr lang="en-US" sz="2400" dirty="0"/>
              <a:t>A python package, </a:t>
            </a:r>
            <a:r>
              <a:rPr lang="en-US" sz="2400" i="1" dirty="0"/>
              <a:t>Selenium</a:t>
            </a:r>
            <a:r>
              <a:rPr lang="en-US" sz="2400" dirty="0"/>
              <a:t>, allows you to extract data from JavaScript links on a website.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u="sng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b="1" i="0" u="sng" strike="noStrike" cap="none" dirty="0">
              <a:solidFill>
                <a:schemeClr val="dk1"/>
              </a:solidFill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endParaRPr lang="en-US" sz="24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python beautiful soup">
            <a:extLst>
              <a:ext uri="{FF2B5EF4-FFF2-40B4-BE49-F238E27FC236}">
                <a16:creationId xmlns:a16="http://schemas.microsoft.com/office/drawing/2014/main" id="{E0BB9C71-CCDB-3843-9BD2-F9E468A0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429000"/>
            <a:ext cx="222644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selenium icon">
            <a:extLst>
              <a:ext uri="{FF2B5EF4-FFF2-40B4-BE49-F238E27FC236}">
                <a16:creationId xmlns:a16="http://schemas.microsoft.com/office/drawing/2014/main" id="{C47CA17C-7A15-884E-9DCF-C2A9E2F1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80" y="1373848"/>
            <a:ext cx="2279357" cy="19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0;p9">
            <a:extLst>
              <a:ext uri="{FF2B5EF4-FFF2-40B4-BE49-F238E27FC236}">
                <a16:creationId xmlns:a16="http://schemas.microsoft.com/office/drawing/2014/main" id="{08396183-F0BB-6141-A2DC-835BD72F2321}"/>
              </a:ext>
            </a:extLst>
          </p:cNvPr>
          <p:cNvSpPr txBox="1"/>
          <p:nvPr/>
        </p:nvSpPr>
        <p:spPr>
          <a:xfrm>
            <a:off x="3257550" y="3790950"/>
            <a:ext cx="5600700" cy="176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</a:rPr>
              <a:t>Beautiful Soup </a:t>
            </a:r>
            <a:r>
              <a:rPr lang="mr-IN" sz="2400" dirty="0">
                <a:solidFill>
                  <a:schemeClr val="dk1"/>
                </a:solidFill>
              </a:rPr>
              <a:t>–</a:t>
            </a:r>
            <a:r>
              <a:rPr lang="en-US" sz="2400" dirty="0">
                <a:solidFill>
                  <a:schemeClr val="dk1"/>
                </a:solidFill>
              </a:rPr>
              <a:t> Another</a:t>
            </a:r>
            <a:r>
              <a:rPr lang="en-US" sz="2400" dirty="0"/>
              <a:t> python package, </a:t>
            </a:r>
            <a:r>
              <a:rPr lang="en-US" sz="2400" i="1" dirty="0" err="1"/>
              <a:t>BeautifulSoup</a:t>
            </a:r>
            <a:r>
              <a:rPr lang="en-US" sz="2400" dirty="0"/>
              <a:t>, allows you to parse the HTML code from a website </a:t>
            </a: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93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Parsing – Task 2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3F002B-52A4-4B46-BF33-6F088679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7" y="960086"/>
            <a:ext cx="8017748" cy="50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Run Python Scraping Libraries on KLC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4393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1393598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and type the </a:t>
            </a:r>
          </a:p>
          <a:p>
            <a:r>
              <a:rPr lang="en-US" sz="2400" dirty="0"/>
              <a:t>following:</a:t>
            </a:r>
          </a:p>
          <a:p>
            <a:endParaRPr lang="en-US" sz="2400" dirty="0"/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python/anaconda3.6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module load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/62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﻿#export PATH=/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kellogg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/bin:$PATH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#export PYTHONNOUSERSITE=True</a:t>
            </a:r>
          </a:p>
          <a:p>
            <a:pPr marL="914400" lvl="2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source activate harvestNov2020_env</a:t>
            </a:r>
          </a:p>
          <a:p>
            <a:pPr marL="914400" lvl="2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notebook --browser=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  <p:pic>
        <p:nvPicPr>
          <p:cNvPr id="1025" name="Picture 1" descr="page4image30848128">
            <a:extLst>
              <a:ext uri="{FF2B5EF4-FFF2-40B4-BE49-F238E27FC236}">
                <a16:creationId xmlns:a16="http://schemas.microsoft.com/office/drawing/2014/main" id="{2B74FFE0-B15E-024F-9A7F-B2DB9A7E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1C8368-C47C-D345-8B76-B61880C024B3}"/>
              </a:ext>
            </a:extLst>
          </p:cNvPr>
          <p:cNvSpPr/>
          <p:nvPr/>
        </p:nvSpPr>
        <p:spPr>
          <a:xfrm>
            <a:off x="818816" y="2453319"/>
            <a:ext cx="6832600" cy="2404872"/>
          </a:xfrm>
          <a:prstGeom prst="round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What is Web Harvesting?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625642" y="1143000"/>
            <a:ext cx="8061158" cy="2514599"/>
          </a:xfrm>
          <a:prstGeom prst="roundRect">
            <a:avLst>
              <a:gd name="adj" fmla="val 81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7030A0"/>
                </a:solidFill>
                <a:latin typeface="+mj-lt"/>
              </a:rPr>
              <a:t>Web harvesting or scraping is an automated process of extracting data from websites.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Step 1 </a:t>
            </a:r>
            <a:r>
              <a:rPr lang="en-US" sz="2200" u="sng" dirty="0">
                <a:solidFill>
                  <a:srgbClr val="7030A0"/>
                </a:solidFill>
                <a:latin typeface="+mj-lt"/>
              </a:rPr>
              <a:t>Harvesting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- Accesses website contents through hypertext transfer protocol (HTP) or a web browser.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Step 2 </a:t>
            </a:r>
            <a:r>
              <a:rPr lang="en-US" sz="2200" u="sng" dirty="0">
                <a:solidFill>
                  <a:srgbClr val="7030A0"/>
                </a:solidFill>
                <a:latin typeface="+mj-lt"/>
              </a:rPr>
              <a:t>Parsing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 - Extracts, copies, and stores data from a webpage in a local database or spreadsheet.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3" y="3946357"/>
            <a:ext cx="7918775" cy="1888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2044" y="5863328"/>
            <a:ext cx="606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taken from: https://</a:t>
            </a:r>
            <a:r>
              <a:rPr lang="en-US" i="1" dirty="0" err="1"/>
              <a:t>www.edureka.co</a:t>
            </a:r>
            <a:r>
              <a:rPr lang="en-US" i="1" dirty="0"/>
              <a:t>/blog/web-scraping-with-python/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C7BA-BEF2-274E-8672-4D0594193FF0}"/>
              </a:ext>
            </a:extLst>
          </p:cNvPr>
          <p:cNvSpPr txBox="1"/>
          <p:nvPr/>
        </p:nvSpPr>
        <p:spPr>
          <a:xfrm>
            <a:off x="3441700" y="39463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</a:rPr>
              <a:t>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C5F62-E564-C84A-942C-EC5BD91DBEA1}"/>
              </a:ext>
            </a:extLst>
          </p:cNvPr>
          <p:cNvSpPr txBox="1"/>
          <p:nvPr/>
        </p:nvSpPr>
        <p:spPr>
          <a:xfrm>
            <a:off x="6299200" y="39183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67662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Should you scrape?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34570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Sure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u="sng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﻿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﻿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4483769" y="1143000"/>
            <a:ext cx="33808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No way!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99021" y="1143000"/>
            <a:ext cx="0" cy="48006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4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Should you scrape?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33808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Sure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Data is publicly available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Everyone else is scraping it --Code available online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Why is it any different than manually downloading or copying  the data?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0;p9"/>
          <p:cNvSpPr txBox="1"/>
          <p:nvPr/>
        </p:nvSpPr>
        <p:spPr>
          <a:xfrm>
            <a:off x="4483769" y="1143000"/>
            <a:ext cx="3380874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u="sng" dirty="0">
                <a:solidFill>
                  <a:schemeClr val="dk1"/>
                </a:solidFill>
              </a:rPr>
              <a:t>No way!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Isn’t this what hackers do?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99021" y="1143000"/>
            <a:ext cx="0" cy="48006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3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Should you scrape?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" name="Google Shape;60;p9"/>
          <p:cNvSpPr txBox="1"/>
          <p:nvPr/>
        </p:nvSpPr>
        <p:spPr>
          <a:xfrm>
            <a:off x="301499" y="1143000"/>
            <a:ext cx="8710153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It Depends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Does it violate the </a:t>
            </a:r>
            <a:r>
              <a:rPr lang="en-US" sz="2400" b="1" dirty="0">
                <a:solidFill>
                  <a:schemeClr val="dk1"/>
                </a:solidFill>
              </a:rPr>
              <a:t>terms of service </a:t>
            </a:r>
            <a:r>
              <a:rPr lang="en-US" sz="2400" dirty="0">
                <a:solidFill>
                  <a:schemeClr val="dk1"/>
                </a:solidFill>
              </a:rPr>
              <a:t>or </a:t>
            </a:r>
            <a:r>
              <a:rPr lang="en-US" sz="2400" b="1" dirty="0" err="1">
                <a:solidFill>
                  <a:schemeClr val="dk1"/>
                </a:solidFill>
              </a:rPr>
              <a:t>robots.txt</a:t>
            </a:r>
            <a:r>
              <a:rPr lang="en-US" sz="2400" dirty="0">
                <a:solidFill>
                  <a:schemeClr val="dk1"/>
                </a:solidFill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Are you pretending to be someone else? Lying?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Are you getting your computer/Northwestern blocked?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Others have faced legal action:</a:t>
            </a:r>
            <a:endParaRPr lang="en-US" sz="2400" dirty="0"/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Facebook vs. Pete Warden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</a:rPr>
              <a:t>LinkedIn vs. Doe Defendants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5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85750" lvl="0" indent="-285750"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Can you lose </a:t>
            </a:r>
            <a:r>
              <a:rPr lang="en-US" sz="2400" dirty="0" err="1">
                <a:solidFill>
                  <a:schemeClr val="dk1"/>
                </a:solidFill>
              </a:rPr>
              <a:t>netID</a:t>
            </a:r>
            <a:r>
              <a:rPr lang="en-US" sz="2400" dirty="0">
                <a:solidFill>
                  <a:schemeClr val="dk1"/>
                </a:solidFill>
              </a:rPr>
              <a:t> privileges? other university sanctions? </a:t>
            </a:r>
          </a:p>
          <a:p>
            <a:pPr marL="285750" lvl="0" indent="-285750">
              <a:buSzPts val="1800"/>
              <a:buFont typeface="Arial"/>
              <a:buChar char="•"/>
            </a:pPr>
            <a:endParaRPr lang="en-US" sz="1500" dirty="0">
              <a:solidFill>
                <a:schemeClr val="dk1"/>
              </a:solidFill>
            </a:endParaRPr>
          </a:p>
          <a:p>
            <a:pPr marL="285750" lvl="0" indent="-285750"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Will a journal publish your data/findings?</a:t>
            </a:r>
            <a:endParaRPr sz="24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89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Takeaways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if a website has an API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Respect the Terms of Service (TOS) and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sleep times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yourself with a legitimate user agent string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in doubt, ask</a:t>
            </a:r>
            <a:r>
              <a:rPr lang="mr-IN" sz="2400" dirty="0"/>
              <a:t>…</a:t>
            </a:r>
            <a:r>
              <a:rPr lang="en-US" sz="2400" dirty="0"/>
              <a:t>.</a:t>
            </a:r>
          </a:p>
          <a:p>
            <a:pPr marL="803275" lvl="3" indent="-288925">
              <a:buFont typeface="Wingdings" charset="2"/>
              <a:buChar char="Ø"/>
            </a:pPr>
            <a:r>
              <a:rPr lang="en-US" sz="2400" dirty="0"/>
              <a:t>	Research Support </a:t>
            </a:r>
          </a:p>
          <a:p>
            <a:pPr marL="803275" lvl="3" indent="-288925">
              <a:buFont typeface="Wingdings" charset="2"/>
              <a:buChar char="Ø"/>
            </a:pPr>
            <a:r>
              <a:rPr lang="en-US" sz="2400" dirty="0"/>
              <a:t>Contact the website directly</a:t>
            </a:r>
          </a:p>
        </p:txBody>
      </p:sp>
    </p:spTree>
    <p:extLst>
      <p:ext uri="{BB962C8B-B14F-4D97-AF65-F5344CB8AC3E}">
        <p14:creationId xmlns:p14="http://schemas.microsoft.com/office/powerpoint/2010/main" val="17930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Goals for Today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188126"/>
            <a:ext cx="8128000" cy="41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sym typeface="Arial"/>
              </a:rPr>
              <a:t>Learning Objectives</a:t>
            </a:r>
            <a:endParaRPr lang="en-US" sz="2400" u="sng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900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9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Scraping Etiquette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sz="900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Harvest  –  GET Methods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 err="1"/>
              <a:t>wget</a:t>
            </a:r>
            <a:endParaRPr lang="en-US" sz="2400" dirty="0"/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curl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requests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9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Parse – Python Tools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Selenium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400" dirty="0"/>
              <a:t>Beautiful Soup</a:t>
            </a:r>
          </a:p>
          <a:p>
            <a:pPr marL="571500" lvl="1">
              <a:buClr>
                <a:schemeClr val="dk1"/>
              </a:buClr>
              <a:buSzPts val="1800"/>
            </a:pPr>
            <a:endParaRPr lang="en-US" sz="900" dirty="0"/>
          </a:p>
          <a:p>
            <a:pPr marL="279400" lvl="1" indent="-2794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Your thoughts  – Is Web </a:t>
            </a:r>
            <a:r>
              <a:rPr lang="en-US" sz="2400">
                <a:solidFill>
                  <a:schemeClr val="dk1"/>
                </a:solidFill>
              </a:rPr>
              <a:t>Scraping Allowed? </a:t>
            </a:r>
            <a:endParaRPr lang="en-US" sz="2400" dirty="0">
              <a:solidFill>
                <a:schemeClr val="dk1"/>
              </a:solidFill>
            </a:endParaRPr>
          </a:p>
          <a:p>
            <a:pPr marL="571500" lvl="1">
              <a:buClr>
                <a:schemeClr val="dk1"/>
              </a:buClr>
              <a:buSzPts val="1800"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Image result for web harvesting">
            <a:extLst>
              <a:ext uri="{FF2B5EF4-FFF2-40B4-BE49-F238E27FC236}">
                <a16:creationId xmlns:a16="http://schemas.microsoft.com/office/drawing/2014/main" id="{62512A4E-E917-B245-B6F7-83F281CA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553974"/>
            <a:ext cx="3234748" cy="34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1500" dirty="0"/>
          </a:p>
          <a:p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/...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/…</a:t>
            </a: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 – </a:t>
            </a:r>
            <a:r>
              <a:rPr lang="en-US" dirty="0" err="1"/>
              <a:t>robots.txt</a:t>
            </a:r>
            <a:r>
              <a:rPr lang="en-US" dirty="0"/>
              <a:t> Ex. 1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9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A860E-15D2-2B43-B083-10DB3A6A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9" y="937450"/>
            <a:ext cx="6067599" cy="5310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9A7854-06EA-5E47-859A-C079C02A0977}"/>
              </a:ext>
            </a:extLst>
          </p:cNvPr>
          <p:cNvSpPr/>
          <p:nvPr/>
        </p:nvSpPr>
        <p:spPr>
          <a:xfrm>
            <a:off x="1511299" y="5812600"/>
            <a:ext cx="2514601" cy="2326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Web Scraping Etiquette – </a:t>
            </a:r>
            <a:r>
              <a:rPr lang="en-US" dirty="0" err="1"/>
              <a:t>robots.txt</a:t>
            </a:r>
            <a:r>
              <a:rPr lang="en-US" dirty="0"/>
              <a:t> Ex. 2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9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05E3F-0336-9D45-A016-63731E2D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0" y="958146"/>
            <a:ext cx="6402890" cy="54751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BC002F-85E3-7B4E-AEB0-7F9214B9D8AD}"/>
              </a:ext>
            </a:extLst>
          </p:cNvPr>
          <p:cNvSpPr/>
          <p:nvPr/>
        </p:nvSpPr>
        <p:spPr>
          <a:xfrm>
            <a:off x="1054100" y="4711700"/>
            <a:ext cx="2463800" cy="2286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n-US" dirty="0"/>
              <a:t>Web Scraping Etiquette –TOS Ex. 2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457200" y="11430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i="1" dirty="0"/>
          </a:p>
          <a:p>
            <a:pPr marL="350838" indent="-350838">
              <a:buFont typeface="Arial" charset="0"/>
              <a:buChar char="•"/>
            </a:pPr>
            <a:endParaRPr lang="en-US" sz="2400" dirty="0"/>
          </a:p>
          <a:p>
            <a:pPr marL="350838" indent="-350838">
              <a:buFont typeface="Arial" charset="0"/>
              <a:buChar char="•"/>
            </a:pPr>
            <a:endParaRPr lang="en-US" sz="900" dirty="0"/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714030-C698-E944-8D81-81E53AB84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9" r="13392"/>
          <a:stretch/>
        </p:blipFill>
        <p:spPr>
          <a:xfrm>
            <a:off x="571500" y="977900"/>
            <a:ext cx="7759700" cy="46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350838" indent="-350838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own IP address (Don’t Lie)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</a:t>
            </a: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2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Web Scraping Etiquette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Google Shape;60;p9"/>
          <p:cNvSpPr txBox="1"/>
          <p:nvPr/>
        </p:nvSpPr>
        <p:spPr>
          <a:xfrm>
            <a:off x="367314" y="1239818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guidelines of </a:t>
            </a:r>
            <a:r>
              <a:rPr lang="en-US" sz="2400" i="1" dirty="0" err="1"/>
              <a:t>robots.txt</a:t>
            </a:r>
            <a:r>
              <a:rPr lang="en-US" sz="2400" i="1" dirty="0"/>
              <a:t> </a:t>
            </a:r>
            <a:r>
              <a:rPr lang="en-US" sz="2400" dirty="0"/>
              <a:t>and Terms of Service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350838" indent="-350838"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your own IP address (Don’t Lie)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Throttle your requests -- Sleep Times</a:t>
            </a:r>
          </a:p>
          <a:p>
            <a:pPr marL="342900" lvl="1" indent="-342900">
              <a:buFont typeface="+mj-lt"/>
              <a:buAutoNum type="arabicPeriod"/>
            </a:pPr>
            <a:endParaRPr lang="en-US" sz="1500" dirty="0"/>
          </a:p>
          <a:p>
            <a:pPr lvl="2"/>
            <a:r>
              <a:rPr lang="en-US" sz="2400" dirty="0"/>
              <a:t>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lded Corner 3"/>
          <p:cNvSpPr/>
          <p:nvPr/>
        </p:nvSpPr>
        <p:spPr>
          <a:xfrm rot="10800000" flipH="1">
            <a:off x="1750596" y="2300944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8867" y="2420045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Crawl-delay: 20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Allow: /</a:t>
            </a:r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5449596" y="2289343"/>
            <a:ext cx="2489200" cy="1346200"/>
          </a:xfrm>
          <a:prstGeom prst="foldedCorner">
            <a:avLst>
              <a:gd name="adj" fmla="val 3493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481" y="255854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User-Agent: *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Disallow: /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11296" y="1945344"/>
            <a:ext cx="0" cy="1766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3017" y="176786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57554" y="1768963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Allowed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9756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7827</TotalTime>
  <Words>1096</Words>
  <Application>Microsoft Macintosh PowerPoint</Application>
  <PresentationFormat>On-screen Show (4:3)</PresentationFormat>
  <Paragraphs>512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Noto Sans Symbols</vt:lpstr>
      <vt:lpstr>Wingdings</vt:lpstr>
      <vt:lpstr>2_Custom Design</vt:lpstr>
      <vt:lpstr>How to Harvest Web Data Efficiently and Ethically </vt:lpstr>
      <vt:lpstr>What is Web Harvesting?</vt:lpstr>
      <vt:lpstr>Goals for Today</vt:lpstr>
      <vt:lpstr>Web Scraping Etiquette</vt:lpstr>
      <vt:lpstr>Web Scraping Etiquette – robots.txt Ex. 1</vt:lpstr>
      <vt:lpstr>Web Scraping Etiquette – robots.txt Ex. 2 </vt:lpstr>
      <vt:lpstr>Web Scraping Etiquette –TOS Ex. 2 </vt:lpstr>
      <vt:lpstr>Web Scraping Etiquette</vt:lpstr>
      <vt:lpstr>Web Scraping Etiquette</vt:lpstr>
      <vt:lpstr>Web Scraping Etiquette</vt:lpstr>
      <vt:lpstr>Harvesting – GET Methods</vt:lpstr>
      <vt:lpstr>Harvesting – Task 1</vt:lpstr>
      <vt:lpstr>GET Methods – wget</vt:lpstr>
      <vt:lpstr>GET Methods – curl</vt:lpstr>
      <vt:lpstr>GET Methods – requests</vt:lpstr>
      <vt:lpstr>GET Methods – Summary</vt:lpstr>
      <vt:lpstr>Parsing – Python Packages</vt:lpstr>
      <vt:lpstr>Parsing – Task 2</vt:lpstr>
      <vt:lpstr>Run Python Scraping Libraries on KLC</vt:lpstr>
      <vt:lpstr>Should you scrape?</vt:lpstr>
      <vt:lpstr>Should you scrape?</vt:lpstr>
      <vt:lpstr>Should you scrape?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Ambreen Chaudhri</cp:lastModifiedBy>
  <cp:revision>76</cp:revision>
  <dcterms:modified xsi:type="dcterms:W3CDTF">2020-11-12T14:29:14Z</dcterms:modified>
</cp:coreProperties>
</file>