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sldIdLst>
    <p:sldId id="291" r:id="rId2"/>
    <p:sldId id="271" r:id="rId3"/>
    <p:sldId id="261" r:id="rId4"/>
    <p:sldId id="293" r:id="rId5"/>
    <p:sldId id="257" r:id="rId6"/>
    <p:sldId id="286" r:id="rId7"/>
    <p:sldId id="294" r:id="rId8"/>
    <p:sldId id="262" r:id="rId9"/>
    <p:sldId id="273" r:id="rId10"/>
    <p:sldId id="275" r:id="rId11"/>
    <p:sldId id="274" r:id="rId12"/>
    <p:sldId id="278" r:id="rId13"/>
    <p:sldId id="279" r:id="rId14"/>
    <p:sldId id="295" r:id="rId15"/>
    <p:sldId id="281" r:id="rId16"/>
    <p:sldId id="282" r:id="rId17"/>
    <p:sldId id="280" r:id="rId18"/>
    <p:sldId id="283" r:id="rId19"/>
    <p:sldId id="284" r:id="rId20"/>
    <p:sldId id="296" r:id="rId21"/>
    <p:sldId id="285" r:id="rId22"/>
    <p:sldId id="290" r:id="rId23"/>
    <p:sldId id="297" r:id="rId24"/>
    <p:sldId id="265" r:id="rId25"/>
    <p:sldId id="292" r:id="rId26"/>
    <p:sldId id="298" r:id="rId27"/>
    <p:sldId id="287" r:id="rId28"/>
    <p:sldId id="288" r:id="rId29"/>
  </p:sldIdLst>
  <p:sldSz cx="9144000" cy="6858000" type="screen4x3"/>
  <p:notesSz cx="7010400" cy="9236075"/>
  <p:embeddedFontLst>
    <p:embeddedFont>
      <p:font typeface="Consolas" panose="020B0609020204030204" pitchFamily="49" charset="0"/>
      <p:regular r:id="rId31"/>
      <p:bold r:id="rId32"/>
      <p:italic r:id="rId33"/>
      <p:boldItalic r:id="rId34"/>
    </p:embeddedFont>
    <p:embeddedFont>
      <p:font typeface="Roboto Medium"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5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Jb/dxg8SBACTioISI2Z3PoJo6h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p:restoredTop sz="94618"/>
  </p:normalViewPr>
  <p:slideViewPr>
    <p:cSldViewPr snapToGrid="0">
      <p:cViewPr varScale="1">
        <p:scale>
          <a:sx n="100" d="100"/>
          <a:sy n="100" d="100"/>
        </p:scale>
        <p:origin x="1784" y="168"/>
      </p:cViewPr>
      <p:guideLst>
        <p:guide orient="horz" pos="425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92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1804"/>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1804"/>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772669"/>
            <a:ext cx="3037840" cy="461804"/>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701040" y="4387136"/>
            <a:ext cx="5608320" cy="4156234"/>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47" name="Google Shape;47;p1:notes"/>
          <p:cNvSpPr txBox="1">
            <a:spLocks noGrp="1"/>
          </p:cNvSpPr>
          <p:nvPr>
            <p:ph type="sldNum" idx="12"/>
          </p:nvPr>
        </p:nvSpPr>
        <p:spPr>
          <a:xfrm>
            <a:off x="3970938" y="8772669"/>
            <a:ext cx="3037840" cy="461804"/>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122400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3548649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64646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360278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2414966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2645793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2675879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836961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1125828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d407e7a1_0_8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6d407e7a1_0_8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28" name="Google Shape;128;ge6d407e7a1_0_8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8846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2311059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d407e7a1_0_85: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e6d407e7a1_0_85: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28" name="Google Shape;128;ge6d407e7a1_0_85: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1390414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359841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1680102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58bbe3d21_0_49: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ge58bbe3d21_0_49: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91" name="Google Shape;91;ge58bbe3d21_0_49: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p2: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54" name="Google Shape;54;p2: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166401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327074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1465821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6d407e7a1_0_0:notes"/>
          <p:cNvSpPr>
            <a:spLocks noGrp="1" noRot="1" noChangeAspect="1"/>
          </p:cNvSpPr>
          <p:nvPr>
            <p:ph type="sldImg" idx="2"/>
          </p:nvPr>
        </p:nvSpPr>
        <p:spPr>
          <a:xfrm>
            <a:off x="1195388" y="692150"/>
            <a:ext cx="46196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6d407e7a1_0_0:notes"/>
          <p:cNvSpPr txBox="1">
            <a:spLocks noGrp="1"/>
          </p:cNvSpPr>
          <p:nvPr>
            <p:ph type="body" idx="1"/>
          </p:nvPr>
        </p:nvSpPr>
        <p:spPr>
          <a:xfrm>
            <a:off x="701040" y="4387136"/>
            <a:ext cx="5608200" cy="4156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e6d407e7a1_0_0:notes"/>
          <p:cNvSpPr txBox="1">
            <a:spLocks noGrp="1"/>
          </p:cNvSpPr>
          <p:nvPr>
            <p:ph type="sldNum" idx="12"/>
          </p:nvPr>
        </p:nvSpPr>
        <p:spPr>
          <a:xfrm>
            <a:off x="3970938" y="8772669"/>
            <a:ext cx="3037800" cy="4617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706206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776802" y="665766"/>
            <a:ext cx="7909998" cy="214931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3D146F"/>
              </a:buClr>
              <a:buSzPts val="4500"/>
              <a:buFont typeface="Arial"/>
              <a:buNone/>
              <a:defRPr sz="45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lvl1pPr lvl="0" algn="l">
              <a:lnSpc>
                <a:spcPct val="100000"/>
              </a:lnSpc>
              <a:spcBef>
                <a:spcPts val="400"/>
              </a:spcBef>
              <a:spcAft>
                <a:spcPts val="0"/>
              </a:spcAft>
              <a:buClr>
                <a:schemeClr val="dk1"/>
              </a:buClr>
              <a:buSzPts val="2000"/>
              <a:buNone/>
              <a:defRPr sz="2000" b="1">
                <a:solidFill>
                  <a:schemeClr val="dk1"/>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7" name="Google Shape;17;p18"/>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p:nvPr/>
        </p:nvSpPr>
        <p:spPr>
          <a:xfrm>
            <a:off x="776802" y="3480845"/>
            <a:ext cx="8038920" cy="10441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CLICK TO EDIT MASTER SUBTITLE STYLE</a:t>
            </a:r>
            <a:endParaRPr sz="2000" b="1" i="0" u="none" strike="noStrike" cap="none">
              <a:solidFill>
                <a:srgbClr val="FFFFFF"/>
              </a:solidFill>
              <a:latin typeface="Arial"/>
              <a:ea typeface="Arial"/>
              <a:cs typeface="Arial"/>
              <a:sym typeface="Arial"/>
            </a:endParaRPr>
          </a:p>
        </p:txBody>
      </p:sp>
      <p:pic>
        <p:nvPicPr>
          <p:cNvPr id="19" name="Google Shape;19;p18" descr="Kellogg_H_RGB.png"/>
          <p:cNvPicPr preferRelativeResize="0"/>
          <p:nvPr/>
        </p:nvPicPr>
        <p:blipFill rotWithShape="1">
          <a:blip r:embed="rId3">
            <a:alphaModFix/>
          </a:blip>
          <a:srcRect/>
          <a:stretch/>
        </p:blipFill>
        <p:spPr>
          <a:xfrm>
            <a:off x="776802" y="5732774"/>
            <a:ext cx="3879183" cy="397132"/>
          </a:xfrm>
          <a:prstGeom prst="rect">
            <a:avLst/>
          </a:prstGeom>
          <a:noFill/>
          <a:ln>
            <a:noFill/>
          </a:ln>
        </p:spPr>
      </p:pic>
      <p:cxnSp>
        <p:nvCxnSpPr>
          <p:cNvPr id="20" name="Google Shape;20;p18"/>
          <p:cNvCxnSpPr/>
          <p:nvPr/>
        </p:nvCxnSpPr>
        <p:spPr>
          <a:xfrm>
            <a:off x="776802" y="3008273"/>
            <a:ext cx="3879183" cy="0"/>
          </a:xfrm>
          <a:prstGeom prst="straightConnector1">
            <a:avLst/>
          </a:prstGeom>
          <a:noFill/>
          <a:ln w="12700" cap="flat" cmpd="sng">
            <a:solidFill>
              <a:srgbClr val="3D146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722313" y="3821909"/>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3D146F"/>
              </a:buClr>
              <a:buSzPts val="3200"/>
              <a:buFont typeface="Arial"/>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722313" y="2161644"/>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000000"/>
              </a:buClr>
              <a:buSzPts val="2400"/>
              <a:buNone/>
              <a:defRPr sz="2400" b="1">
                <a:solidFill>
                  <a:srgbClr val="000000"/>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20"/>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457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21"/>
          <p:cNvSpPr txBox="1">
            <a:spLocks noGrp="1"/>
          </p:cNvSpPr>
          <p:nvPr>
            <p:ph type="body" idx="2"/>
          </p:nvPr>
        </p:nvSpPr>
        <p:spPr>
          <a:xfrm>
            <a:off x="4648200" y="1383080"/>
            <a:ext cx="4038600" cy="4525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81000" algn="l">
              <a:lnSpc>
                <a:spcPct val="100000"/>
              </a:lnSpc>
              <a:spcBef>
                <a:spcPts val="480"/>
              </a:spcBef>
              <a:spcAft>
                <a:spcPts val="0"/>
              </a:spcAft>
              <a:buClr>
                <a:schemeClr val="dk1"/>
              </a:buClr>
              <a:buSzPts val="2400"/>
              <a:buChar char="–"/>
              <a:defRPr sz="2400"/>
            </a:lvl2pPr>
            <a:lvl3pPr marL="1371600" lvl="2" indent="-381000" algn="l">
              <a:lnSpc>
                <a:spcPct val="100000"/>
              </a:lnSpc>
              <a:spcBef>
                <a:spcPts val="480"/>
              </a:spcBef>
              <a:spcAft>
                <a:spcPts val="0"/>
              </a:spcAft>
              <a:buClr>
                <a:schemeClr val="dk1"/>
              </a:buClr>
              <a:buSzPts val="2400"/>
              <a:buChar char="•"/>
              <a:defRPr sz="240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21"/>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3D146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23"/>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3D146F"/>
              </a:buClr>
              <a:buSzPts val="3200"/>
              <a:buFont typeface="Arial"/>
              <a:buNone/>
              <a:defRPr sz="3200" b="1" i="0" u="none" strike="noStrike" cap="none">
                <a:solidFill>
                  <a:srgbClr val="3D146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485839"/>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7"/>
          <p:cNvSpPr txBox="1">
            <a:spLocks noGrp="1"/>
          </p:cNvSpPr>
          <p:nvPr>
            <p:ph type="ftr" idx="11"/>
          </p:nvPr>
        </p:nvSpPr>
        <p:spPr>
          <a:xfrm>
            <a:off x="4572000" y="6506896"/>
            <a:ext cx="41148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medium.com/tech-and-the-city/changing-a-super-old-git-commit-history-20346f709ca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phdcomics.com/comics/archive_print.php?comicid=153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blog.devmountain.com/git-vs-github-whats-the-differe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ev.to/mollynem/git-github--workflow-fundamentals-549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johndoe@northwestern.ed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ithub.com/nuitrcs/intermediate-git-workshop" TargetMode="External"/><Relationship Id="rId4" Type="http://schemas.openxmlformats.org/officeDocument/2006/relationships/hyperlink" Target="https://kb.northwestern.edu/page.php?id=7859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s-kellogg/fellows_workshop_202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0" name="Google Shape;50;p8"/>
          <p:cNvSpPr txBox="1">
            <a:spLocks noGrp="1"/>
          </p:cNvSpPr>
          <p:nvPr>
            <p:ph type="subTitle" idx="1"/>
          </p:nvPr>
        </p:nvSpPr>
        <p:spPr>
          <a:xfrm>
            <a:off x="776802" y="3242524"/>
            <a:ext cx="7909998" cy="7767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None/>
            </a:pPr>
            <a:endParaRPr dirty="0"/>
          </a:p>
          <a:p>
            <a:pPr marL="0" indent="0"/>
            <a:r>
              <a:rPr lang="en-US" dirty="0"/>
              <a:t>Summer 2022</a:t>
            </a:r>
            <a:endParaRPr dirty="0"/>
          </a:p>
        </p:txBody>
      </p:sp>
      <p:sp>
        <p:nvSpPr>
          <p:cNvPr id="2" name="Footer Placeholder 1">
            <a:extLst>
              <a:ext uri="{FF2B5EF4-FFF2-40B4-BE49-F238E27FC236}">
                <a16:creationId xmlns:a16="http://schemas.microsoft.com/office/drawing/2014/main" id="{59DA16B6-60BF-721B-58DF-BD20A648A0BB}"/>
              </a:ext>
            </a:extLst>
          </p:cNvPr>
          <p:cNvSpPr>
            <a:spLocks noGrp="1"/>
          </p:cNvSpPr>
          <p:nvPr>
            <p:ph type="ftr" idx="11"/>
          </p:nvPr>
        </p:nvSpPr>
        <p:spPr/>
        <p:txBody>
          <a:bodyPr/>
          <a:lstStyle/>
          <a:p>
            <a:r>
              <a:rPr lang="en-US" dirty="0"/>
              <a:t>Version Control</a:t>
            </a:r>
          </a:p>
        </p:txBody>
      </p:sp>
      <p:sp>
        <p:nvSpPr>
          <p:cNvPr id="6" name="Google Shape;49;p8">
            <a:extLst>
              <a:ext uri="{FF2B5EF4-FFF2-40B4-BE49-F238E27FC236}">
                <a16:creationId xmlns:a16="http://schemas.microsoft.com/office/drawing/2014/main" id="{1F43A05A-FB9C-0492-62DF-AA5F07DAA8B1}"/>
              </a:ext>
            </a:extLst>
          </p:cNvPr>
          <p:cNvSpPr txBox="1">
            <a:spLocks noGrp="1"/>
          </p:cNvSpPr>
          <p:nvPr>
            <p:ph type="ctrTitle"/>
          </p:nvPr>
        </p:nvSpPr>
        <p:spPr>
          <a:xfrm>
            <a:off x="233680" y="665766"/>
            <a:ext cx="8910320" cy="2149314"/>
          </a:xfrm>
          <a:prstGeom prst="rect">
            <a:avLst/>
          </a:prstGeom>
          <a:noFill/>
          <a:ln>
            <a:noFill/>
          </a:ln>
        </p:spPr>
        <p:txBody>
          <a:bodyPr spcFirstLastPara="1" wrap="square" lIns="91425" tIns="45700" rIns="91425" bIns="45700" anchor="b" anchorCtr="0">
            <a:noAutofit/>
          </a:bodyPr>
          <a:lstStyle/>
          <a:p>
            <a:r>
              <a:rPr lang="en-US" sz="4400" dirty="0"/>
              <a:t>Research Fellows - Session Three</a:t>
            </a:r>
            <a:br>
              <a:rPr lang="en-US" dirty="0"/>
            </a:br>
            <a:r>
              <a:rPr lang="en-US" sz="2400" dirty="0"/>
              <a:t>Version Control – Git, </a:t>
            </a:r>
            <a:r>
              <a:rPr lang="en-US" sz="2400" dirty="0" err="1"/>
              <a:t>Github</a:t>
            </a:r>
            <a:r>
              <a:rPr lang="en-US" sz="2400" dirty="0"/>
              <a:t>, </a:t>
            </a:r>
            <a:r>
              <a:rPr lang="en-US" sz="2400" dirty="0" err="1"/>
              <a:t>Conda</a:t>
            </a:r>
            <a:r>
              <a:rPr lang="en-US" sz="2400" dirty="0"/>
              <a:t> Environments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Make Changes to your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
        <p:nvSpPr>
          <p:cNvPr id="105" name="Google Shape;105;ge6d407e7a1_0_0"/>
          <p:cNvSpPr txBox="1"/>
          <p:nvPr/>
        </p:nvSpPr>
        <p:spPr>
          <a:xfrm>
            <a:off x="268574" y="904875"/>
            <a:ext cx="8645700" cy="4893617"/>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Note that when you initialize a repo a new hidden folder will be saved here:</a:t>
            </a:r>
          </a:p>
          <a:p>
            <a:pPr>
              <a:buClr>
                <a:schemeClr val="dk1"/>
              </a:buClr>
              <a:buSzPts val="1100"/>
            </a:pPr>
            <a:endParaRPr lang="en-US" sz="1800" dirty="0"/>
          </a:p>
          <a:p>
            <a:pPr marL="465138" lvl="1">
              <a:buClr>
                <a:schemeClr val="dk1"/>
              </a:buClr>
              <a:buSzPts val="1100"/>
            </a:pPr>
            <a:r>
              <a:rPr lang="en-US" sz="1800" dirty="0">
                <a:solidFill>
                  <a:schemeClr val="dk1"/>
                </a:solidFill>
                <a:highlight>
                  <a:srgbClr val="C0C0C0"/>
                </a:highlight>
                <a:latin typeface="Consolas"/>
                <a:cs typeface="Consolas"/>
                <a:sym typeface="Roboto Medium"/>
              </a:rPr>
              <a:t>ls -a</a:t>
            </a:r>
            <a:endParaRPr lang="en-US" sz="1800" dirty="0"/>
          </a:p>
          <a:p>
            <a:pPr>
              <a:buClr>
                <a:schemeClr val="dk1"/>
              </a:buClr>
              <a:buSzPts val="1100"/>
            </a:pPr>
            <a:endParaRPr lang="en-US" sz="1800" dirty="0"/>
          </a:p>
          <a:p>
            <a:pPr>
              <a:buClr>
                <a:schemeClr val="dk1"/>
              </a:buClr>
              <a:buSzPts val="1100"/>
            </a:pPr>
            <a:r>
              <a:rPr lang="en-US" sz="1800" dirty="0"/>
              <a:t>If you type the following, you notice there is no activity in your Git repo:</a:t>
            </a:r>
          </a:p>
          <a:p>
            <a:pPr>
              <a:buClr>
                <a:schemeClr val="dk1"/>
              </a:buClr>
              <a:buSzPts val="1100"/>
            </a:pPr>
            <a:endParaRPr lang="en-US" sz="1800" dirty="0"/>
          </a:p>
          <a:p>
            <a:pPr lvl="0" indent="465138">
              <a:buClr>
                <a:schemeClr val="dk1"/>
              </a:buClr>
              <a:buSzPts val="1100"/>
            </a:pPr>
            <a:r>
              <a:rPr lang="en-US" sz="1800" dirty="0">
                <a:solidFill>
                  <a:schemeClr val="dk1"/>
                </a:solidFill>
                <a:highlight>
                  <a:srgbClr val="C0C0C0"/>
                </a:highlight>
                <a:latin typeface="Consolas"/>
                <a:cs typeface="Consolas"/>
                <a:sym typeface="Roboto Medium"/>
              </a:rPr>
              <a:t>git status</a:t>
            </a: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make some basic changes to the Git repo we initialized. For instance, let’s start by moving in all the FEC files we cloned from </a:t>
            </a:r>
            <a:r>
              <a:rPr lang="en-US" sz="1800" dirty="0" err="1"/>
              <a:t>Github</a:t>
            </a:r>
            <a:r>
              <a:rPr lang="en-US" sz="1800" dirty="0"/>
              <a:t>.</a:t>
            </a:r>
          </a:p>
          <a:p>
            <a:pPr marL="0" lvl="0" indent="0" algn="l" rtl="0">
              <a:spcBef>
                <a:spcPts val="0"/>
              </a:spcBef>
              <a:spcAft>
                <a:spcPts val="0"/>
              </a:spcAft>
              <a:buClr>
                <a:schemeClr val="dk1"/>
              </a:buClr>
              <a:buSzPts val="1100"/>
              <a:buFont typeface="Arial"/>
              <a:buNone/>
            </a:pPr>
            <a:endParaRPr lang="en-US" sz="1800" dirty="0">
              <a:solidFill>
                <a:schemeClr val="dk1"/>
              </a:solidFill>
              <a:latin typeface="Consolas"/>
              <a:cs typeface="Consolas"/>
            </a:endParaRPr>
          </a:p>
          <a:p>
            <a:pPr marL="457200" lvl="1">
              <a:buClr>
                <a:schemeClr val="dk1"/>
              </a:buClr>
              <a:buSzPts val="1100"/>
            </a:pPr>
            <a:r>
              <a:rPr lang="en-US" sz="1800" dirty="0">
                <a:solidFill>
                  <a:schemeClr val="dk1"/>
                </a:solidFill>
                <a:highlight>
                  <a:srgbClr val="C0C0C0"/>
                </a:highlight>
                <a:latin typeface="Consolas"/>
                <a:cs typeface="Consolas"/>
              </a:rPr>
              <a:t>mv ~/fellows_workshop_2022/Session3_Version_Control/</a:t>
            </a:r>
            <a:r>
              <a:rPr lang="en-US" sz="1800" dirty="0" err="1">
                <a:solidFill>
                  <a:schemeClr val="dk1"/>
                </a:solidFill>
                <a:highlight>
                  <a:srgbClr val="C0C0C0"/>
                </a:highlight>
                <a:latin typeface="Consolas"/>
                <a:cs typeface="Consolas"/>
              </a:rPr>
              <a:t>fec</a:t>
            </a:r>
            <a:r>
              <a:rPr lang="en-US" sz="1800" dirty="0">
                <a:solidFill>
                  <a:schemeClr val="dk1"/>
                </a:solidFill>
                <a:highlight>
                  <a:srgbClr val="C0C0C0"/>
                </a:highlight>
                <a:latin typeface="Consolas"/>
                <a:cs typeface="Consolas"/>
              </a:rPr>
              <a:t>* ~/fellows_workshop_2022/Session3_Version_Control/practice/</a:t>
            </a:r>
          </a:p>
          <a:p>
            <a:pPr indent="465138">
              <a:buClr>
                <a:schemeClr val="dk1"/>
              </a:buClr>
              <a:buSzPts val="1100"/>
            </a:pPr>
            <a:endParaRPr lang="en-US" sz="1800" dirty="0"/>
          </a:p>
          <a:p>
            <a:pPr marL="0" lvl="0" indent="0" algn="l" rtl="0">
              <a:spcBef>
                <a:spcPts val="0"/>
              </a:spcBef>
              <a:spcAft>
                <a:spcPts val="0"/>
              </a:spcAft>
              <a:buClr>
                <a:schemeClr val="dk1"/>
              </a:buClr>
              <a:buSzPts val="1100"/>
              <a:buFont typeface="Arial"/>
              <a:buNone/>
            </a:pPr>
            <a:r>
              <a:rPr lang="en-US" sz="1800" dirty="0"/>
              <a:t>Now running </a:t>
            </a:r>
            <a:r>
              <a:rPr lang="en-US" sz="1800" dirty="0">
                <a:solidFill>
                  <a:schemeClr val="dk1"/>
                </a:solidFill>
                <a:highlight>
                  <a:srgbClr val="C0C0C0"/>
                </a:highlight>
                <a:latin typeface="Consolas"/>
                <a:cs typeface="Consolas"/>
              </a:rPr>
              <a:t>git status </a:t>
            </a:r>
            <a:r>
              <a:rPr lang="en-US" sz="1800" dirty="0"/>
              <a:t>will show untracked changes.</a:t>
            </a:r>
          </a:p>
          <a:p>
            <a:pPr marL="0" lvl="0" indent="0" algn="l" rtl="0">
              <a:spcBef>
                <a:spcPts val="0"/>
              </a:spcBef>
              <a:spcAft>
                <a:spcPts val="0"/>
              </a:spcAft>
              <a:buClr>
                <a:schemeClr val="dk1"/>
              </a:buClr>
              <a:buSzPts val="1100"/>
              <a:buFont typeface="Arial"/>
              <a:buNone/>
            </a:pPr>
            <a:endParaRPr lang="en-US" sz="1800" dirty="0"/>
          </a:p>
          <a:p>
            <a:pPr marL="11113">
              <a:buClr>
                <a:schemeClr val="dk1"/>
              </a:buClr>
              <a:buSzPts val="1100"/>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06C8CD7B-FE67-E9D5-3A65-6D1A5427A04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89954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11</a:t>
            </a:fld>
            <a:endParaRPr/>
          </a:p>
        </p:txBody>
      </p:sp>
      <p:pic>
        <p:nvPicPr>
          <p:cNvPr id="3074" name="Picture 2" descr="Git Staging Area: Explained Like I&amp;#39;m Five - DEV Community">
            <a:extLst>
              <a:ext uri="{FF2B5EF4-FFF2-40B4-BE49-F238E27FC236}">
                <a16:creationId xmlns:a16="http://schemas.microsoft.com/office/drawing/2014/main" id="{ADB943DB-5A51-3045-84AF-B2099C9B0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628" y="1739900"/>
            <a:ext cx="7282744" cy="409654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sym typeface="Roboto Medium"/>
              </a:rPr>
              <a:t>Since a Git repo consists of two spaces: a “staging area” and the actual “repository”, saving changes requires two steps:</a:t>
            </a:r>
          </a:p>
          <a:p>
            <a:pPr marL="0" lvl="0" indent="0" algn="l" rtl="0">
              <a:spcBef>
                <a:spcPts val="0"/>
              </a:spcBef>
              <a:spcAft>
                <a:spcPts val="0"/>
              </a:spcAft>
              <a:buClr>
                <a:schemeClr val="dk1"/>
              </a:buClr>
              <a:buSzPts val="1100"/>
              <a:buFont typeface="Arial"/>
              <a:buNone/>
            </a:pPr>
            <a:r>
              <a:rPr lang="en-US" sz="1800" dirty="0">
                <a:sym typeface="Roboto Medium"/>
              </a:rPr>
              <a:t>1.) an “add” and 2.) a “commit”.</a:t>
            </a: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9" name="TextBox 8">
            <a:extLst>
              <a:ext uri="{FF2B5EF4-FFF2-40B4-BE49-F238E27FC236}">
                <a16:creationId xmlns:a16="http://schemas.microsoft.com/office/drawing/2014/main" id="{ECD73A1D-6C96-B747-BDCC-BD459361D758}"/>
              </a:ext>
            </a:extLst>
          </p:cNvPr>
          <p:cNvSpPr txBox="1"/>
          <p:nvPr/>
        </p:nvSpPr>
        <p:spPr>
          <a:xfrm>
            <a:off x="1105879" y="5830888"/>
            <a:ext cx="7580921" cy="738664"/>
          </a:xfrm>
          <a:prstGeom prst="rect">
            <a:avLst/>
          </a:prstGeom>
          <a:noFill/>
        </p:spPr>
        <p:txBody>
          <a:bodyPr wrap="none" rtlCol="0">
            <a:spAutoFit/>
          </a:bodyPr>
          <a:lstStyle/>
          <a:p>
            <a:r>
              <a:rPr lang="en-US" i="1" dirty="0"/>
              <a:t>Image taken from: </a:t>
            </a:r>
          </a:p>
          <a:p>
            <a:r>
              <a:rPr lang="en-US" i="1" dirty="0">
                <a:hlinkClick r:id="rId4"/>
              </a:rPr>
              <a:t>https://medium.com/tech-and-the-city/changing-a-super-old-git-commit-history-20346f709ca9</a:t>
            </a:r>
            <a:r>
              <a:rPr lang="en-US" i="1" dirty="0"/>
              <a:t> </a:t>
            </a:r>
          </a:p>
          <a:p>
            <a:r>
              <a:rPr lang="en-US" i="1" dirty="0"/>
              <a:t> </a:t>
            </a:r>
          </a:p>
        </p:txBody>
      </p:sp>
      <p:sp>
        <p:nvSpPr>
          <p:cNvPr id="3" name="Google Shape;94;ge58bbe3d21_0_49">
            <a:extLst>
              <a:ext uri="{FF2B5EF4-FFF2-40B4-BE49-F238E27FC236}">
                <a16:creationId xmlns:a16="http://schemas.microsoft.com/office/drawing/2014/main" id="{B5541CA9-1F87-1C41-011D-1B37365EBE52}"/>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3994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local git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12</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170616"/>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We can add the files we moved to the staging area with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add </a:t>
            </a:r>
            <a:r>
              <a:rPr lang="en-US" sz="1800" dirty="0" err="1">
                <a:solidFill>
                  <a:schemeClr val="dk1"/>
                </a:solidFill>
                <a:highlight>
                  <a:srgbClr val="C0C0C0"/>
                </a:highlight>
                <a:latin typeface="Consolas"/>
                <a:cs typeface="Consolas"/>
                <a:sym typeface="Roboto Medium"/>
              </a:rPr>
              <a:t>fec_all.sh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fec_cron.sh</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fec_extract.py</a:t>
            </a:r>
            <a:r>
              <a:rPr lang="en-US" sz="1800" dirty="0">
                <a:solidFill>
                  <a:schemeClr val="dk1"/>
                </a:solidFill>
                <a:highlight>
                  <a:srgbClr val="C0C0C0"/>
                </a:highlight>
                <a:latin typeface="Consolas"/>
                <a:cs typeface="Consolas"/>
                <a:sym typeface="Roboto Medium"/>
              </a:rPr>
              <a:t> </a:t>
            </a:r>
            <a:r>
              <a:rPr lang="en-US" sz="1800" dirty="0" err="1">
                <a:solidFill>
                  <a:schemeClr val="dk1"/>
                </a:solidFill>
                <a:highlight>
                  <a:srgbClr val="C0C0C0"/>
                </a:highlight>
                <a:latin typeface="Consolas"/>
                <a:cs typeface="Consolas"/>
                <a:sym typeface="Roboto Medium"/>
              </a:rPr>
              <a:t>fec_process.R</a:t>
            </a:r>
            <a:endParaRPr lang="en-US" sz="1800" dirty="0">
              <a:solidFill>
                <a:schemeClr val="dk1"/>
              </a:solidFill>
              <a:highlight>
                <a:srgbClr val="C0C0C0"/>
              </a:highlight>
              <a:latin typeface="Consolas"/>
              <a:cs typeface="Consolas"/>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OR</a:t>
            </a:r>
          </a:p>
          <a:p>
            <a:pPr lvl="0">
              <a:buClr>
                <a:schemeClr val="dk1"/>
              </a:buClr>
              <a:buSzPts val="1100"/>
            </a:pPr>
            <a:endParaRPr lang="en-US" sz="1800" dirty="0">
              <a:sym typeface="Roboto Medium"/>
            </a:endParaRPr>
          </a:p>
          <a:p>
            <a:pPr lvl="0" indent="465138">
              <a:buClr>
                <a:schemeClr val="dk1"/>
              </a:buClr>
              <a:buSzPts val="1100"/>
            </a:pPr>
            <a:r>
              <a:rPr lang="en-US" sz="1800" dirty="0">
                <a:solidFill>
                  <a:schemeClr val="dk1"/>
                </a:solidFill>
                <a:highlight>
                  <a:srgbClr val="C0C0C0"/>
                </a:highlight>
                <a:latin typeface="Consolas"/>
                <a:cs typeface="Consolas"/>
                <a:sym typeface="Roboto Medium"/>
              </a:rPr>
              <a:t>git add . </a:t>
            </a:r>
          </a:p>
          <a:p>
            <a:pPr lvl="0">
              <a:buClr>
                <a:schemeClr val="dk1"/>
              </a:buClr>
              <a:buSzPts val="1100"/>
            </a:pPr>
            <a:endParaRPr lang="en-US" sz="1800" dirty="0">
              <a:sym typeface="Roboto Medium"/>
            </a:endParaRPr>
          </a:p>
          <a:p>
            <a:pPr>
              <a:buClr>
                <a:schemeClr val="dk1"/>
              </a:buClr>
              <a:buSzPts val="1100"/>
            </a:pPr>
            <a:r>
              <a:rPr lang="en-US" sz="1800" dirty="0">
                <a:sym typeface="Roboto Medium"/>
              </a:rPr>
              <a:t>We can move the files from staging area to the local Git </a:t>
            </a:r>
            <a:r>
              <a:rPr lang="en-US" sz="1800" dirty="0">
                <a:solidFill>
                  <a:schemeClr val="dk1"/>
                </a:solidFill>
                <a:highlight>
                  <a:srgbClr val="C0C0C0"/>
                </a:highlight>
                <a:latin typeface="Consolas"/>
                <a:cs typeface="Consolas"/>
                <a:sym typeface="Roboto Medium"/>
              </a:rPr>
              <a:t>practice</a:t>
            </a:r>
            <a:r>
              <a:rPr lang="en-US" sz="1800" dirty="0">
                <a:solidFill>
                  <a:schemeClr val="dk1"/>
                </a:solidFill>
                <a:latin typeface="Consolas"/>
                <a:cs typeface="Consolas"/>
                <a:sym typeface="Roboto Medium"/>
              </a:rPr>
              <a:t> </a:t>
            </a:r>
            <a:r>
              <a:rPr lang="en-US" sz="1800" dirty="0">
                <a:sym typeface="Roboto Medium"/>
              </a:rPr>
              <a:t>repo with:</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commit -m "Add all FEC files to repo”</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After making these changes, we can retrieve a log: </a:t>
            </a:r>
          </a:p>
          <a:p>
            <a:pPr lvl="0">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log </a:t>
            </a: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664BA176-9949-C298-00D8-CB98E883BAC1}"/>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9101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Retrieving a Previous Version</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13</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418226" cy="5447615"/>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If we go back to our </a:t>
            </a:r>
            <a:r>
              <a:rPr lang="en-US" sz="1800" dirty="0">
                <a:solidFill>
                  <a:schemeClr val="dk1"/>
                </a:solidFill>
                <a:highlight>
                  <a:srgbClr val="C0C0C0"/>
                </a:highlight>
                <a:latin typeface="Consolas"/>
                <a:cs typeface="Consolas"/>
                <a:sym typeface="Roboto Medium"/>
              </a:rPr>
              <a:t>git log</a:t>
            </a:r>
            <a:r>
              <a:rPr lang="en-US" sz="1800" dirty="0">
                <a:sym typeface="Roboto Medium"/>
              </a:rPr>
              <a:t>, there is an alpha-numeric sequence associated with each commit.  These are commit-hashes.</a:t>
            </a: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To retrieve a previous version of a document or set of documents, use the commit-hash:</a:t>
            </a:r>
          </a:p>
          <a:p>
            <a:pPr lvl="0">
              <a:buClr>
                <a:schemeClr val="dk1"/>
              </a:buClr>
              <a:buSzPts val="1100"/>
            </a:pPr>
            <a:endParaRPr lang="en-US" sz="1800" dirty="0">
              <a:sym typeface="Roboto Medium"/>
            </a:endParaRPr>
          </a:p>
          <a:p>
            <a:pPr lvl="1" indent="465138"/>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checkout &lt;commit hash&gt;</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Files in a git repo are saved in </a:t>
            </a:r>
            <a:r>
              <a:rPr lang="en-US" sz="1800" b="1" dirty="0">
                <a:sym typeface="Roboto Medium"/>
              </a:rPr>
              <a:t>branches</a:t>
            </a:r>
            <a:r>
              <a:rPr lang="en-US" sz="1800" dirty="0">
                <a:sym typeface="Roboto Medium"/>
              </a:rPr>
              <a:t>.  Branches are essentially timelines on Git.  For now, we have been working in the main branch called “master”.  You can return to the main timeline with: </a:t>
            </a:r>
          </a:p>
          <a:p>
            <a:pPr lvl="0">
              <a:buClr>
                <a:schemeClr val="dk1"/>
              </a:buClr>
              <a:buSzPts val="1100"/>
            </a:pPr>
            <a:r>
              <a:rPr lang="en-US" sz="1800" dirty="0">
                <a:sym typeface="Roboto Medium"/>
              </a:rPr>
              <a:t>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checkout master</a:t>
            </a: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1FF9AF99-4B61-3BC0-13C2-F8B755458129}"/>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83228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Syncing local Git directory to </a:t>
            </a:r>
            <a:r>
              <a:rPr lang="en-US" dirty="0" err="1">
                <a:solidFill>
                  <a:srgbClr val="FFFFFF"/>
                </a:solidFill>
              </a:rPr>
              <a:t>Github</a:t>
            </a:r>
            <a:r>
              <a:rPr lang="en-US" dirty="0">
                <a:solidFill>
                  <a:srgbClr val="FFFFFF"/>
                </a:solidFill>
              </a:rPr>
              <a:t> repo</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52646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and accessing a </a:t>
            </a:r>
            <a:r>
              <a:rPr lang="en-US" dirty="0" err="1"/>
              <a:t>Github</a:t>
            </a:r>
            <a:r>
              <a:rPr lang="en-US" dirty="0"/>
              <a: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362887" y="8794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We can go to a </a:t>
            </a:r>
            <a:r>
              <a:rPr lang="en-US" sz="1800" dirty="0" err="1">
                <a:sym typeface="Roboto Medium"/>
              </a:rPr>
              <a:t>Github</a:t>
            </a:r>
            <a:r>
              <a:rPr lang="en-US" sz="1800" dirty="0">
                <a:sym typeface="Roboto Medium"/>
              </a:rPr>
              <a:t> account to create a new private repo to save our local changes. </a:t>
            </a:r>
          </a:p>
        </p:txBody>
      </p:sp>
      <p:pic>
        <p:nvPicPr>
          <p:cNvPr id="3" name="Picture 2" descr="Graphical user interface, application&#10;&#10;Description automatically generated">
            <a:extLst>
              <a:ext uri="{FF2B5EF4-FFF2-40B4-BE49-F238E27FC236}">
                <a16:creationId xmlns:a16="http://schemas.microsoft.com/office/drawing/2014/main" id="{BC850E5C-83ED-BE4C-B922-D2C87EF05F59}"/>
              </a:ext>
            </a:extLst>
          </p:cNvPr>
          <p:cNvPicPr>
            <a:picLocks noChangeAspect="1"/>
          </p:cNvPicPr>
          <p:nvPr/>
        </p:nvPicPr>
        <p:blipFill>
          <a:blip r:embed="rId3"/>
          <a:stretch>
            <a:fillRect/>
          </a:stretch>
        </p:blipFill>
        <p:spPr>
          <a:xfrm>
            <a:off x="362887" y="2022475"/>
            <a:ext cx="7962275" cy="2058046"/>
          </a:xfrm>
          <a:prstGeom prst="rect">
            <a:avLst/>
          </a:prstGeom>
        </p:spPr>
      </p:pic>
      <p:sp>
        <p:nvSpPr>
          <p:cNvPr id="9" name="Google Shape;105;ge6d407e7a1_0_0">
            <a:extLst>
              <a:ext uri="{FF2B5EF4-FFF2-40B4-BE49-F238E27FC236}">
                <a16:creationId xmlns:a16="http://schemas.microsoft.com/office/drawing/2014/main" id="{46D50ADA-50F5-6E43-AF09-8DBA8F63AD6D}"/>
              </a:ext>
            </a:extLst>
          </p:cNvPr>
          <p:cNvSpPr txBox="1"/>
          <p:nvPr/>
        </p:nvSpPr>
        <p:spPr>
          <a:xfrm>
            <a:off x="362887" y="4555075"/>
            <a:ext cx="8418226" cy="738633"/>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Follow the steps to create a repo and you will receive a page with instructions to access it.</a:t>
            </a:r>
          </a:p>
        </p:txBody>
      </p:sp>
      <p:sp>
        <p:nvSpPr>
          <p:cNvPr id="2" name="Google Shape;94;ge58bbe3d21_0_49">
            <a:extLst>
              <a:ext uri="{FF2B5EF4-FFF2-40B4-BE49-F238E27FC236}">
                <a16:creationId xmlns:a16="http://schemas.microsoft.com/office/drawing/2014/main" id="{629BE032-0507-A5B0-36A0-CFBFCD9950F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15211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Accessing a </a:t>
            </a:r>
            <a:r>
              <a:rPr lang="en-US" dirty="0" err="1"/>
              <a:t>github</a:t>
            </a:r>
            <a:r>
              <a:rPr lang="en-US" dirty="0"/>
              <a:t> repo on KLC</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US" sz="1800" dirty="0">
                <a:sym typeface="Roboto Medium"/>
              </a:rPr>
              <a:t>The instructions should list how to add a ”remote” to your </a:t>
            </a:r>
            <a:r>
              <a:rPr lang="en-US" sz="1800" dirty="0" err="1">
                <a:sym typeface="Roboto Medium"/>
              </a:rPr>
              <a:t>Github</a:t>
            </a:r>
            <a:r>
              <a:rPr lang="en-US" sz="1800" dirty="0">
                <a:sym typeface="Roboto Medium"/>
              </a:rPr>
              <a:t> repo, which is equivalent to a label for your </a:t>
            </a:r>
            <a:r>
              <a:rPr lang="en-US" sz="1800" dirty="0" err="1">
                <a:sym typeface="Roboto Medium"/>
              </a:rPr>
              <a:t>Github</a:t>
            </a:r>
            <a:r>
              <a:rPr lang="en-US" sz="1800" dirty="0">
                <a:sym typeface="Roboto Medium"/>
              </a:rPr>
              <a:t> </a:t>
            </a:r>
            <a:r>
              <a:rPr lang="en-US" sz="1800" dirty="0" err="1">
                <a:sym typeface="Roboto Medium"/>
              </a:rPr>
              <a:t>url</a:t>
            </a:r>
            <a:r>
              <a:rPr lang="en-US" sz="1800" dirty="0">
                <a:sym typeface="Roboto Medium"/>
              </a:rPr>
              <a: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a:t>
            </a:r>
            <a:r>
              <a:rPr lang="en-US" sz="1800" dirty="0">
                <a:solidFill>
                  <a:schemeClr val="dk1"/>
                </a:solidFill>
                <a:highlight>
                  <a:srgbClr val="C0C0C0"/>
                </a:highlight>
                <a:latin typeface="Consolas"/>
                <a:cs typeface="Consolas"/>
              </a:rPr>
              <a:t>git remote add origin https://</a:t>
            </a:r>
            <a:r>
              <a:rPr lang="en-US" sz="1800" dirty="0" err="1">
                <a:solidFill>
                  <a:schemeClr val="dk1"/>
                </a:solidFill>
                <a:highlight>
                  <a:srgbClr val="C0C0C0"/>
                </a:highlight>
                <a:latin typeface="Consolas"/>
                <a:cs typeface="Consolas"/>
              </a:rPr>
              <a:t>github.com</a:t>
            </a:r>
            <a:r>
              <a:rPr lang="en-US" sz="1800" dirty="0">
                <a:solidFill>
                  <a:schemeClr val="dk1"/>
                </a:solidFill>
                <a:highlight>
                  <a:srgbClr val="C0C0C0"/>
                </a:highlight>
                <a:latin typeface="Consolas"/>
                <a:cs typeface="Consolas"/>
              </a:rPr>
              <a:t>/&lt;user&gt;/</a:t>
            </a:r>
            <a:r>
              <a:rPr lang="en-US" sz="1800" dirty="0" err="1">
                <a:solidFill>
                  <a:schemeClr val="dk1"/>
                </a:solidFill>
                <a:highlight>
                  <a:srgbClr val="C0C0C0"/>
                </a:highlight>
                <a:latin typeface="Consolas"/>
                <a:cs typeface="Consolas"/>
              </a:rPr>
              <a:t>git_practice.git</a:t>
            </a:r>
            <a:endParaRPr lang="en-US" sz="1800" dirty="0">
              <a:solidFill>
                <a:schemeClr val="dk1"/>
              </a:solidFill>
              <a:highlight>
                <a:srgbClr val="C0C0C0"/>
              </a:highlight>
              <a:latin typeface="Consolas"/>
              <a:cs typeface="Consolas"/>
            </a:endParaRP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Note that “origin” is just a generic name.  You can use any name you like.  The following command will show you the remote that is set.</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remote -v </a:t>
            </a:r>
          </a:p>
          <a:p>
            <a:pPr lvl="0">
              <a:buClr>
                <a:schemeClr val="dk1"/>
              </a:buClr>
              <a:buSzPts val="1100"/>
            </a:pPr>
            <a:endParaRPr lang="en-US" sz="1800" dirty="0">
              <a:sym typeface="Roboto Medium"/>
            </a:endParaRPr>
          </a:p>
          <a:p>
            <a:pPr lvl="0">
              <a:buClr>
                <a:schemeClr val="dk1"/>
              </a:buClr>
              <a:buSzPts val="1100"/>
            </a:pP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869343D5-5EC5-84EE-83A0-6E0927528FC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06715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Changes to a </a:t>
            </a:r>
            <a:r>
              <a:rPr lang="en-US" dirty="0" err="1"/>
              <a:t>Github</a:t>
            </a:r>
            <a:r>
              <a:rPr lang="en-US" dirty="0"/>
              <a: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03300"/>
            <a:ext cx="5627688" cy="527252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4;ge58bbe3d21_0_49">
            <a:extLst>
              <a:ext uri="{FF2B5EF4-FFF2-40B4-BE49-F238E27FC236}">
                <a16:creationId xmlns:a16="http://schemas.microsoft.com/office/drawing/2014/main" id="{1E427AEF-E093-7CD1-210A-AC34A032C96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95451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local Git repo to </a:t>
            </a:r>
            <a:r>
              <a:rPr lang="en-US" dirty="0" err="1"/>
              <a:t>Github</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378562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To push the changes in your local repo to </a:t>
            </a:r>
            <a:r>
              <a:rPr lang="en-US" sz="1800" dirty="0" err="1">
                <a:sym typeface="Roboto Medium"/>
              </a:rPr>
              <a:t>Github</a:t>
            </a:r>
            <a:r>
              <a:rPr lang="en-US" sz="1800" dirty="0">
                <a:sym typeface="Roboto Medium"/>
              </a:rPr>
              <a:t>, do the following: </a:t>
            </a:r>
          </a:p>
          <a:p>
            <a:pPr>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branch –M main</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push –u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a:p>
            <a:pPr lvl="0">
              <a:buClr>
                <a:schemeClr val="dk1"/>
              </a:buClr>
              <a:buSzPts val="1100"/>
            </a:pPr>
            <a:r>
              <a:rPr lang="en-US" sz="1800" dirty="0">
                <a:sym typeface="Roboto Medium"/>
              </a:rPr>
              <a:t>The push request will require you to sign into your </a:t>
            </a:r>
            <a:r>
              <a:rPr lang="en-US" sz="1800" dirty="0" err="1">
                <a:sym typeface="Roboto Medium"/>
              </a:rPr>
              <a:t>Github</a:t>
            </a:r>
            <a:r>
              <a:rPr lang="en-US" sz="1800" dirty="0">
                <a:sym typeface="Roboto Medium"/>
              </a:rPr>
              <a:t> account on KLC.  In order to do so you will need a </a:t>
            </a:r>
            <a:r>
              <a:rPr lang="en-US" sz="1800" b="1" dirty="0">
                <a:sym typeface="Roboto Medium"/>
              </a:rPr>
              <a:t>personal access token</a:t>
            </a:r>
            <a:r>
              <a:rPr lang="en-US" sz="1800" dirty="0">
                <a:sym typeface="Roboto Medium"/>
              </a:rPr>
              <a:t>.  You can acquire one by going to:</a:t>
            </a:r>
          </a:p>
          <a:p>
            <a:pPr lvl="0">
              <a:buClr>
                <a:schemeClr val="dk1"/>
              </a:buClr>
              <a:buSzPts val="1100"/>
            </a:pPr>
            <a:endParaRPr lang="en-US" sz="1800" dirty="0">
              <a:sym typeface="Roboto Medium"/>
            </a:endParaRPr>
          </a:p>
          <a:p>
            <a:pPr lvl="0">
              <a:buClr>
                <a:schemeClr val="dk1"/>
              </a:buClr>
              <a:buSzPts val="1100"/>
            </a:pPr>
            <a:r>
              <a:rPr lang="en-US" sz="1800" dirty="0">
                <a:solidFill>
                  <a:srgbClr val="7030A0"/>
                </a:solidFill>
                <a:sym typeface="Roboto Medium"/>
              </a:rPr>
              <a:t>Settings </a:t>
            </a:r>
            <a:r>
              <a:rPr lang="en-US" sz="1800" dirty="0">
                <a:solidFill>
                  <a:srgbClr val="7030A0"/>
                </a:solidFill>
                <a:sym typeface="Wingdings" pitchFamily="2" charset="2"/>
              </a:rPr>
              <a:t></a:t>
            </a:r>
            <a:r>
              <a:rPr lang="en-US" sz="1800" dirty="0">
                <a:solidFill>
                  <a:srgbClr val="7030A0"/>
                </a:solidFill>
                <a:sym typeface="Roboto Medium"/>
              </a:rPr>
              <a:t> Developer Settings </a:t>
            </a:r>
            <a:r>
              <a:rPr lang="en-US" sz="1800" dirty="0">
                <a:solidFill>
                  <a:srgbClr val="7030A0"/>
                </a:solidFill>
                <a:sym typeface="Wingdings" pitchFamily="2" charset="2"/>
              </a:rPr>
              <a:t> Personal Access Token  Generate New Token</a:t>
            </a:r>
          </a:p>
          <a:p>
            <a:pPr lvl="0">
              <a:buClr>
                <a:schemeClr val="dk1"/>
              </a:buClr>
              <a:buSzPts val="1100"/>
            </a:pPr>
            <a:endParaRPr lang="en-US" sz="1800" dirty="0">
              <a:sym typeface="Wingdings" pitchFamily="2" charset="2"/>
            </a:endParaRPr>
          </a:p>
          <a:p>
            <a:pPr lvl="0">
              <a:buClr>
                <a:schemeClr val="dk1"/>
              </a:buClr>
              <a:buSzPts val="1100"/>
            </a:pPr>
            <a:r>
              <a:rPr lang="en-US" sz="1800" dirty="0">
                <a:sym typeface="Wingdings" pitchFamily="2" charset="2"/>
              </a:rPr>
              <a:t>The steps are described here: </a:t>
            </a:r>
            <a:r>
              <a:rPr lang="en-US" sz="1800" dirty="0">
                <a:sym typeface="Wingdings" pitchFamily="2" charset="2"/>
                <a:hlinkClick r:id="rId3"/>
              </a:rPr>
              <a:t>https://docs.github.com/en/github/authenticating-to-github/keeping-your-account-and-data-secure/creating-a-personal-access-token</a:t>
            </a:r>
            <a:r>
              <a:rPr lang="en-US" sz="1800" dirty="0">
                <a:sym typeface="Wingdings" pitchFamily="2" charset="2"/>
              </a:rPr>
              <a:t> </a:t>
            </a:r>
            <a:endParaRPr lang="en-US" sz="1800" dirty="0">
              <a:sym typeface="Roboto Medium"/>
            </a:endParaRPr>
          </a:p>
          <a:p>
            <a:pPr marL="0" lvl="0" indent="0" algn="l" rtl="0">
              <a:spcBef>
                <a:spcPts val="0"/>
              </a:spcBef>
              <a:spcAft>
                <a:spcPts val="0"/>
              </a:spcAft>
              <a:buClr>
                <a:schemeClr val="dk1"/>
              </a:buClr>
              <a:buSzPts val="1100"/>
              <a:buFont typeface="Arial"/>
              <a:buNone/>
            </a:pP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A82D0CDB-7C3E-B2A2-E19E-907341552782}"/>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69042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Saving </a:t>
            </a:r>
            <a:r>
              <a:rPr lang="en-US" dirty="0" err="1"/>
              <a:t>Github</a:t>
            </a:r>
            <a:r>
              <a:rPr lang="en-US" dirty="0"/>
              <a:t> changes to local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1569630"/>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If you manually add files or make other changes on </a:t>
            </a:r>
            <a:r>
              <a:rPr lang="en-US" sz="1800" dirty="0" err="1">
                <a:sym typeface="Roboto Medium"/>
              </a:rPr>
              <a:t>Github</a:t>
            </a:r>
            <a:r>
              <a:rPr lang="en-US" sz="1800" dirty="0">
                <a:sym typeface="Roboto Medium"/>
              </a:rPr>
              <a:t>, you can sync those changes to your local git repo on KLC by doing the following: </a:t>
            </a:r>
          </a:p>
          <a:p>
            <a:pPr lvl="0">
              <a:buClr>
                <a:schemeClr val="dk1"/>
              </a:buClr>
              <a:buSzPts val="1100"/>
            </a:pPr>
            <a:endParaRPr lang="en-US" sz="1800" dirty="0">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pull origin main</a:t>
            </a:r>
            <a:endParaRPr lang="en-US" sz="1800" dirty="0">
              <a:highlight>
                <a:srgbClr val="C0C0C0"/>
              </a:highlight>
              <a:sym typeface="Roboto Medium"/>
            </a:endParaRPr>
          </a:p>
          <a:p>
            <a:pPr lvl="0">
              <a:buClr>
                <a:schemeClr val="dk1"/>
              </a:buClr>
              <a:buSzPts val="1100"/>
            </a:pPr>
            <a:endParaRPr lang="en-US" sz="1800" dirty="0">
              <a:sym typeface="Roboto Medium"/>
            </a:endParaRPr>
          </a:p>
        </p:txBody>
      </p:sp>
      <p:sp>
        <p:nvSpPr>
          <p:cNvPr id="2" name="Google Shape;94;ge58bbe3d21_0_49">
            <a:extLst>
              <a:ext uri="{FF2B5EF4-FFF2-40B4-BE49-F238E27FC236}">
                <a16:creationId xmlns:a16="http://schemas.microsoft.com/office/drawing/2014/main" id="{C9B9959B-47EE-8AE5-F4DA-F83EE54352B5}"/>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401543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Version Control without Git</a:t>
            </a:r>
            <a:endParaRPr dirty="0"/>
          </a:p>
        </p:txBody>
      </p:sp>
      <p:sp>
        <p:nvSpPr>
          <p:cNvPr id="57" name="Google Shape;57;p2"/>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pic>
        <p:nvPicPr>
          <p:cNvPr id="2050" name="Picture 2" descr="Introduction to Version Control">
            <a:extLst>
              <a:ext uri="{FF2B5EF4-FFF2-40B4-BE49-F238E27FC236}">
                <a16:creationId xmlns:a16="http://schemas.microsoft.com/office/drawing/2014/main" id="{7FD83F4C-E8B6-8245-A98D-C1DF43151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397" y="876299"/>
            <a:ext cx="3582403" cy="47765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1CF950-8002-E945-9262-374C441BBD91}"/>
              </a:ext>
            </a:extLst>
          </p:cNvPr>
          <p:cNvSpPr txBox="1"/>
          <p:nvPr/>
        </p:nvSpPr>
        <p:spPr>
          <a:xfrm>
            <a:off x="1920204" y="5862478"/>
            <a:ext cx="6604693" cy="307777"/>
          </a:xfrm>
          <a:prstGeom prst="rect">
            <a:avLst/>
          </a:prstGeom>
          <a:noFill/>
        </p:spPr>
        <p:txBody>
          <a:bodyPr wrap="none" rtlCol="0">
            <a:spAutoFit/>
          </a:bodyPr>
          <a:lstStyle/>
          <a:p>
            <a:r>
              <a:rPr lang="en-US" i="1" dirty="0"/>
              <a:t>Image taken from: </a:t>
            </a:r>
            <a:r>
              <a:rPr lang="en-US" i="1" dirty="0">
                <a:hlinkClick r:id="rId4"/>
              </a:rPr>
              <a:t>http://phdcomics.com/comics/archive_print.php?comicid=1531</a:t>
            </a:r>
            <a:r>
              <a:rPr lang="en-US" i="1" dirty="0"/>
              <a:t> </a:t>
            </a:r>
          </a:p>
        </p:txBody>
      </p:sp>
    </p:spTree>
    <p:extLst>
      <p:ext uri="{BB962C8B-B14F-4D97-AF65-F5344CB8AC3E}">
        <p14:creationId xmlns:p14="http://schemas.microsoft.com/office/powerpoint/2010/main" val="322632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Discussion: Using Git Smartly</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783623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
        <p:nvSpPr>
          <p:cNvPr id="2" name="Google Shape;94;ge58bbe3d21_0_49">
            <a:extLst>
              <a:ext uri="{FF2B5EF4-FFF2-40B4-BE49-F238E27FC236}">
                <a16:creationId xmlns:a16="http://schemas.microsoft.com/office/drawing/2014/main" id="{3F298242-A7BB-D87D-4B64-9A11D86C9851}"/>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409021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5794"/>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Discussion: Using Git and </a:t>
            </a:r>
            <a:r>
              <a:rPr lang="en-US" dirty="0" err="1"/>
              <a:t>Github</a:t>
            </a:r>
            <a:r>
              <a:rPr lang="en-US" dirty="0"/>
              <a:t> Smartly</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22</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154836" y="4736607"/>
            <a:ext cx="8834326" cy="1292631"/>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Git tools are not a substitute for good documentation. You are still responsible for making decisions about whether the code is tested, what version is saved, how descriptive the comments are. Placing bad code in Git/</a:t>
            </a:r>
            <a:r>
              <a:rPr lang="en-US" sz="1800" dirty="0" err="1">
                <a:sym typeface="Roboto Medium"/>
              </a:rPr>
              <a:t>Github</a:t>
            </a:r>
            <a:r>
              <a:rPr lang="en-US" sz="1800" dirty="0">
                <a:sym typeface="Roboto Medium"/>
              </a:rPr>
              <a:t> is still bad code!</a:t>
            </a:r>
          </a:p>
          <a:p>
            <a:pPr lvl="0">
              <a:buClr>
                <a:schemeClr val="dk1"/>
              </a:buClr>
              <a:buSzPts val="1100"/>
            </a:pPr>
            <a:endParaRPr lang="en-US" sz="1800" dirty="0">
              <a:sym typeface="Roboto Medium"/>
            </a:endParaRPr>
          </a:p>
        </p:txBody>
      </p:sp>
      <p:pic>
        <p:nvPicPr>
          <p:cNvPr id="3" name="Picture 2">
            <a:extLst>
              <a:ext uri="{FF2B5EF4-FFF2-40B4-BE49-F238E27FC236}">
                <a16:creationId xmlns:a16="http://schemas.microsoft.com/office/drawing/2014/main" id="{94BE1F05-CE05-BF46-A166-682A0FA38461}"/>
              </a:ext>
            </a:extLst>
          </p:cNvPr>
          <p:cNvPicPr>
            <a:picLocks noChangeAspect="1"/>
          </p:cNvPicPr>
          <p:nvPr/>
        </p:nvPicPr>
        <p:blipFill>
          <a:blip r:embed="rId3"/>
          <a:stretch>
            <a:fillRect/>
          </a:stretch>
        </p:blipFill>
        <p:spPr>
          <a:xfrm>
            <a:off x="1524817" y="1133562"/>
            <a:ext cx="6094365" cy="3471474"/>
          </a:xfrm>
          <a:prstGeom prst="rect">
            <a:avLst/>
          </a:prstGeom>
        </p:spPr>
      </p:pic>
      <p:sp>
        <p:nvSpPr>
          <p:cNvPr id="2" name="Google Shape;94;ge58bbe3d21_0_49">
            <a:extLst>
              <a:ext uri="{FF2B5EF4-FFF2-40B4-BE49-F238E27FC236}">
                <a16:creationId xmlns:a16="http://schemas.microsoft.com/office/drawing/2014/main" id="{E8B185CF-007D-21F4-B397-8473183C035B}"/>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9150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Creating </a:t>
            </a:r>
            <a:r>
              <a:rPr lang="en-US" dirty="0" err="1">
                <a:solidFill>
                  <a:srgbClr val="FFFFFF"/>
                </a:solidFill>
              </a:rPr>
              <a:t>Conda</a:t>
            </a:r>
            <a:r>
              <a:rPr lang="en-US" dirty="0">
                <a:solidFill>
                  <a:srgbClr val="FFFFFF"/>
                </a:solidFill>
              </a:rPr>
              <a:t> Environments on KLC</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23</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76721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e6d407e7a1_0_85"/>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Creating a </a:t>
            </a:r>
            <a:r>
              <a:rPr lang="en-US" dirty="0" err="1"/>
              <a:t>Conda</a:t>
            </a:r>
            <a:r>
              <a:rPr lang="en-US" dirty="0"/>
              <a:t> Environment</a:t>
            </a:r>
            <a:endParaRPr dirty="0"/>
          </a:p>
        </p:txBody>
      </p:sp>
      <p:sp>
        <p:nvSpPr>
          <p:cNvPr id="132" name="Google Shape;132;ge6d407e7a1_0_8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24</a:t>
            </a:fld>
            <a:endParaRPr/>
          </a:p>
        </p:txBody>
      </p:sp>
      <p:sp>
        <p:nvSpPr>
          <p:cNvPr id="133" name="Google Shape;133;ge6d407e7a1_0_85"/>
          <p:cNvSpPr txBox="1"/>
          <p:nvPr/>
        </p:nvSpPr>
        <p:spPr>
          <a:xfrm>
            <a:off x="554325" y="873125"/>
            <a:ext cx="8132400" cy="51552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Instead of loading each module you would like to use in your shell script separately, you can also create </a:t>
            </a:r>
            <a:r>
              <a:rPr lang="en-US" sz="1800" dirty="0" err="1"/>
              <a:t>conda</a:t>
            </a:r>
            <a:r>
              <a:rPr lang="en-US" sz="1800" dirty="0"/>
              <a:t> environment. Follow the steps below only once to create the environment:</a:t>
            </a:r>
            <a:endParaRPr sz="1800" dirty="0"/>
          </a:p>
          <a:p>
            <a:pPr marL="0" lvl="0" indent="0" algn="l" rtl="0">
              <a:spcBef>
                <a:spcPts val="0"/>
              </a:spcBef>
              <a:spcAft>
                <a:spcPts val="0"/>
              </a:spcAft>
              <a:buClr>
                <a:schemeClr val="dk1"/>
              </a:buClr>
              <a:buSzPts val="1100"/>
              <a:buFont typeface="Arial"/>
              <a:buNone/>
            </a:pPr>
            <a:endParaRPr sz="1700" dirty="0"/>
          </a:p>
          <a:p>
            <a:r>
              <a:rPr lang="en-US" sz="1700" dirty="0"/>
              <a:t>	</a:t>
            </a:r>
            <a:r>
              <a:rPr lang="en-US" sz="1800" dirty="0">
                <a:solidFill>
                  <a:schemeClr val="dk1"/>
                </a:solidFill>
                <a:highlight>
                  <a:srgbClr val="C0C0C0"/>
                </a:highlight>
                <a:latin typeface="Consolas"/>
                <a:ea typeface="Consolas"/>
                <a:cs typeface="Consolas"/>
                <a:sym typeface="Consolas"/>
              </a:rPr>
              <a:t>module load </a:t>
            </a:r>
            <a:r>
              <a:rPr lang="en-US" sz="1800" dirty="0">
                <a:solidFill>
                  <a:schemeClr val="dk1"/>
                </a:solidFill>
                <a:highlight>
                  <a:srgbClr val="C0C0C0"/>
                </a:highlight>
                <a:latin typeface="Consolas"/>
                <a:cs typeface="Consolas"/>
              </a:rPr>
              <a:t>python-miniconda3/4.12.0 </a:t>
            </a:r>
          </a:p>
          <a:p>
            <a:pPr marL="0" lvl="0" indent="0" algn="l" rtl="0">
              <a:spcBef>
                <a:spcPts val="0"/>
              </a:spcBef>
              <a:spcAft>
                <a:spcPts val="0"/>
              </a:spcAft>
              <a:buClr>
                <a:schemeClr val="dk1"/>
              </a:buClr>
              <a:buSzPts val="1100"/>
              <a:buFont typeface="Arial"/>
              <a:buNone/>
            </a:pPr>
            <a:r>
              <a:rPr lang="en-US" sz="1800" dirty="0">
                <a:solidFill>
                  <a:schemeClr val="dk1"/>
                </a:solidFill>
                <a:latin typeface="Consolas"/>
                <a:ea typeface="Consolas"/>
                <a:cs typeface="Consolas"/>
                <a:sym typeface="Consolas"/>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create -n </a:t>
            </a:r>
            <a:r>
              <a:rPr lang="en-US" sz="1800" dirty="0" err="1">
                <a:solidFill>
                  <a:schemeClr val="dk1"/>
                </a:solidFill>
                <a:highlight>
                  <a:srgbClr val="C0C0C0"/>
                </a:highlight>
                <a:latin typeface="Consolas"/>
                <a:ea typeface="Consolas"/>
                <a:cs typeface="Consolas"/>
                <a:sym typeface="Consolas"/>
              </a:rPr>
              <a:t>automate_env</a:t>
            </a:r>
            <a:r>
              <a:rPr lang="en-US" sz="1800" dirty="0">
                <a:solidFill>
                  <a:schemeClr val="dk1"/>
                </a:solidFill>
                <a:highlight>
                  <a:srgbClr val="C0C0C0"/>
                </a:highlight>
                <a:latin typeface="Consolas"/>
                <a:ea typeface="Consolas"/>
                <a:cs typeface="Consolas"/>
                <a:sym typeface="Consolas"/>
              </a:rPr>
              <a:t> r-essentials r-base</a:t>
            </a:r>
            <a:endParaRPr sz="1800" dirty="0">
              <a:solidFill>
                <a:schemeClr val="dk1"/>
              </a:solidFill>
              <a:highlight>
                <a:srgbClr val="C0C0C0"/>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700" dirty="0">
                <a:solidFill>
                  <a:schemeClr val="dk1"/>
                </a:solidFill>
              </a:rPr>
              <a:t>	</a:t>
            </a:r>
            <a:r>
              <a:rPr lang="en-US" sz="1800" dirty="0">
                <a:solidFill>
                  <a:schemeClr val="dk1"/>
                </a:solidFill>
                <a:highlight>
                  <a:srgbClr val="C0C0C0"/>
                </a:highlight>
                <a:latin typeface="Consolas"/>
                <a:ea typeface="Consolas"/>
                <a:cs typeface="Consolas"/>
                <a:sym typeface="Consolas"/>
              </a:rPr>
              <a:t>source activate </a:t>
            </a:r>
            <a:r>
              <a:rPr lang="en-US" sz="1800" dirty="0" err="1">
                <a:solidFill>
                  <a:schemeClr val="dk1"/>
                </a:solidFill>
                <a:highlight>
                  <a:srgbClr val="C0C0C0"/>
                </a:highlight>
                <a:latin typeface="Consolas"/>
                <a:ea typeface="Consolas"/>
                <a:cs typeface="Consolas"/>
                <a:sym typeface="Consolas"/>
              </a:rPr>
              <a:t>automate_env</a:t>
            </a:r>
            <a:endParaRPr lang="en-US" sz="1800" dirty="0">
              <a:solidFill>
                <a:schemeClr val="dk1"/>
              </a:solidFill>
              <a:highlight>
                <a:srgbClr val="C0C0C0"/>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onsolas"/>
                <a:ea typeface="Consolas"/>
                <a:cs typeface="Consolas"/>
                <a:sym typeface="Consolas"/>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install r-fs</a:t>
            </a:r>
          </a:p>
          <a:p>
            <a:pPr marL="0" lvl="0" indent="0" algn="l" rtl="0">
              <a:spcBef>
                <a:spcPts val="0"/>
              </a:spcBef>
              <a:spcAft>
                <a:spcPts val="0"/>
              </a:spcAft>
              <a:buClr>
                <a:schemeClr val="dk1"/>
              </a:buClr>
              <a:buSzPts val="1100"/>
              <a:buFont typeface="Arial"/>
              <a:buNone/>
            </a:pPr>
            <a:r>
              <a:rPr lang="en-US" sz="1800" dirty="0">
                <a:solidFill>
                  <a:schemeClr val="dk1"/>
                </a:solidFill>
                <a:latin typeface="Consolas"/>
                <a:ea typeface="Consolas"/>
                <a:cs typeface="Consolas"/>
                <a:sym typeface="Consolas"/>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install pandas</a:t>
            </a:r>
            <a:endParaRPr sz="1800" dirty="0">
              <a:solidFill>
                <a:schemeClr val="dk1"/>
              </a:solidFill>
              <a:highlight>
                <a:srgbClr val="C0C0C0"/>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chemeClr val="dk1"/>
                </a:solidFill>
              </a:rPr>
              <a:t>To leave the environment:</a:t>
            </a:r>
            <a:endParaRPr sz="1800" dirty="0">
              <a:solidFill>
                <a:schemeClr val="dk1"/>
              </a:solidFill>
            </a:endParaRP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US" sz="1700" dirty="0">
                <a:solidFill>
                  <a:schemeClr val="dk1"/>
                </a:solidFill>
              </a:rPr>
              <a:t>	</a:t>
            </a:r>
            <a:r>
              <a:rPr lang="en-US" sz="1800" dirty="0">
                <a:solidFill>
                  <a:schemeClr val="dk1"/>
                </a:solidFill>
                <a:highlight>
                  <a:srgbClr val="CCCCCC"/>
                </a:highlight>
                <a:latin typeface="Consolas"/>
                <a:ea typeface="Consolas"/>
                <a:cs typeface="Consolas"/>
                <a:sym typeface="Consolas"/>
              </a:rPr>
              <a:t>source deactivate </a:t>
            </a:r>
            <a:r>
              <a:rPr lang="en-US" sz="1800" dirty="0" err="1">
                <a:solidFill>
                  <a:schemeClr val="dk1"/>
                </a:solidFill>
                <a:highlight>
                  <a:srgbClr val="CCCCCC"/>
                </a:highlight>
                <a:latin typeface="Consolas"/>
                <a:ea typeface="Consolas"/>
                <a:cs typeface="Consolas"/>
                <a:sym typeface="Consolas"/>
              </a:rPr>
              <a:t>automate_env</a:t>
            </a: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1800" dirty="0">
                <a:solidFill>
                  <a:schemeClr val="dk1"/>
                </a:solidFill>
              </a:rPr>
              <a:t>In the future, you will only need to activate the environment to load all modules and libraries.</a:t>
            </a:r>
            <a:endParaRPr sz="1800" dirty="0">
              <a:solidFill>
                <a:schemeClr val="dk1"/>
              </a:solidFill>
            </a:endParaRP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US" sz="1700" dirty="0">
                <a:solidFill>
                  <a:schemeClr val="dk1"/>
                </a:solidFill>
              </a:rPr>
              <a:t>	</a:t>
            </a:r>
            <a:r>
              <a:rPr lang="en-US" sz="1800" dirty="0">
                <a:solidFill>
                  <a:schemeClr val="dk1"/>
                </a:solidFill>
                <a:highlight>
                  <a:srgbClr val="CCCCCC"/>
                </a:highlight>
                <a:latin typeface="Consolas"/>
                <a:ea typeface="Consolas"/>
                <a:cs typeface="Consolas"/>
                <a:sym typeface="Consolas"/>
              </a:rPr>
              <a:t>source activate </a:t>
            </a:r>
            <a:r>
              <a:rPr lang="en-US" sz="1800" dirty="0" err="1">
                <a:solidFill>
                  <a:schemeClr val="dk1"/>
                </a:solidFill>
                <a:highlight>
                  <a:srgbClr val="CCCCCC"/>
                </a:highlight>
                <a:latin typeface="Consolas"/>
                <a:ea typeface="Consolas"/>
                <a:cs typeface="Consolas"/>
                <a:sym typeface="Consolas"/>
              </a:rPr>
              <a:t>automate_env</a:t>
            </a:r>
            <a:endParaRPr sz="1800" dirty="0">
              <a:solidFill>
                <a:schemeClr val="dk1"/>
              </a:solidFill>
              <a:highlight>
                <a:srgbClr val="CCCCCC"/>
              </a:highlight>
              <a:latin typeface="Consolas"/>
              <a:ea typeface="Consolas"/>
              <a:cs typeface="Consolas"/>
              <a:sym typeface="Consolas"/>
            </a:endParaRPr>
          </a:p>
        </p:txBody>
      </p:sp>
      <p:sp>
        <p:nvSpPr>
          <p:cNvPr id="3" name="Google Shape;94;ge58bbe3d21_0_49">
            <a:extLst>
              <a:ext uri="{FF2B5EF4-FFF2-40B4-BE49-F238E27FC236}">
                <a16:creationId xmlns:a16="http://schemas.microsoft.com/office/drawing/2014/main" id="{9133911F-4802-28FD-084F-F3BF4019CC04}"/>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279065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e6d407e7a1_0_85"/>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err="1"/>
              <a:t>Conda</a:t>
            </a:r>
            <a:r>
              <a:rPr lang="en-US" dirty="0"/>
              <a:t> Environments Using a .</a:t>
            </a:r>
            <a:r>
              <a:rPr lang="en-US" dirty="0" err="1"/>
              <a:t>yml</a:t>
            </a:r>
            <a:r>
              <a:rPr lang="en-US" dirty="0"/>
              <a:t> file</a:t>
            </a:r>
            <a:endParaRPr dirty="0"/>
          </a:p>
        </p:txBody>
      </p:sp>
      <p:sp>
        <p:nvSpPr>
          <p:cNvPr id="132" name="Google Shape;132;ge6d407e7a1_0_85"/>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25</a:t>
            </a:fld>
            <a:endParaRPr/>
          </a:p>
        </p:txBody>
      </p:sp>
      <p:sp>
        <p:nvSpPr>
          <p:cNvPr id="133" name="Google Shape;133;ge6d407e7a1_0_85"/>
          <p:cNvSpPr txBox="1"/>
          <p:nvPr/>
        </p:nvSpPr>
        <p:spPr>
          <a:xfrm>
            <a:off x="554325" y="873125"/>
            <a:ext cx="8132400" cy="5570725"/>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t>The basic commands for creating a </a:t>
            </a:r>
            <a:r>
              <a:rPr lang="en-US" sz="1800" dirty="0" err="1"/>
              <a:t>conda</a:t>
            </a:r>
            <a:r>
              <a:rPr lang="en-US" sz="1800" dirty="0"/>
              <a:t> environment only allow you to install one package at a time. A .</a:t>
            </a:r>
            <a:r>
              <a:rPr lang="en-US" sz="1800" dirty="0" err="1"/>
              <a:t>yml</a:t>
            </a:r>
            <a:r>
              <a:rPr lang="en-US" sz="1800" dirty="0"/>
              <a:t> file allows you to install multiple packages while accounting for dependencies between libraries.  Using a text editor, create the following file on KLC called </a:t>
            </a:r>
            <a:r>
              <a:rPr lang="en-US" sz="1800" dirty="0" err="1">
                <a:highlight>
                  <a:srgbClr val="C0C0C0"/>
                </a:highlight>
                <a:latin typeface="Consolas" panose="020B0609020204030204" pitchFamily="49" charset="0"/>
                <a:cs typeface="Consolas" panose="020B0609020204030204" pitchFamily="49" charset="0"/>
              </a:rPr>
              <a:t>automate_env.yml</a:t>
            </a:r>
            <a:r>
              <a:rPr lang="en-US" sz="1800" dirty="0">
                <a:highlight>
                  <a:srgbClr val="C0C0C0"/>
                </a:highlight>
              </a:rPr>
              <a:t>.</a:t>
            </a:r>
          </a:p>
          <a:p>
            <a:pPr>
              <a:buClr>
                <a:schemeClr val="dk1"/>
              </a:buClr>
              <a:buSzPts val="1100"/>
            </a:pPr>
            <a:endParaRPr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endParaRPr lang="en-US" sz="1700" dirty="0"/>
          </a:p>
          <a:p>
            <a:r>
              <a:rPr lang="en-US" sz="1700" dirty="0"/>
              <a:t>	</a:t>
            </a:r>
            <a:endParaRPr sz="1800" dirty="0">
              <a:solidFill>
                <a:schemeClr val="dk1"/>
              </a:solidFill>
              <a:highlight>
                <a:srgbClr val="CCCCCC"/>
              </a:highlight>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lang="en-US" sz="1800" dirty="0">
              <a:solidFill>
                <a:schemeClr val="dk1"/>
              </a:solidFill>
            </a:endParaRPr>
          </a:p>
          <a:p>
            <a:pPr marL="0" lvl="0" indent="0" algn="l" rtl="0">
              <a:spcBef>
                <a:spcPts val="0"/>
              </a:spcBef>
              <a:spcAft>
                <a:spcPts val="0"/>
              </a:spcAft>
              <a:buClr>
                <a:schemeClr val="dk1"/>
              </a:buClr>
              <a:buSzPts val="1100"/>
              <a:buFont typeface="Arial"/>
              <a:buNone/>
            </a:pPr>
            <a:endParaRPr lang="en-US" sz="1800" dirty="0">
              <a:solidFill>
                <a:schemeClr val="dk1"/>
              </a:solidFill>
            </a:endParaRPr>
          </a:p>
          <a:p>
            <a:pPr>
              <a:buClr>
                <a:schemeClr val="dk1"/>
              </a:buClr>
              <a:buSzPts val="1100"/>
            </a:pPr>
            <a:r>
              <a:rPr lang="en-US" sz="1800" dirty="0">
                <a:solidFill>
                  <a:schemeClr val="dk1"/>
                </a:solidFill>
              </a:rPr>
              <a:t>To run this file from the command line, type: </a:t>
            </a:r>
          </a:p>
          <a:p>
            <a:pPr>
              <a:buClr>
                <a:schemeClr val="dk1"/>
              </a:buClr>
              <a:buSzPts val="1100"/>
            </a:pPr>
            <a:endParaRPr sz="1800" dirty="0">
              <a:solidFill>
                <a:schemeClr val="dk1"/>
              </a:solidFill>
            </a:endParaRPr>
          </a:p>
          <a:p>
            <a:pPr>
              <a:buClr>
                <a:schemeClr val="dk1"/>
              </a:buClr>
              <a:buSzPts val="1100"/>
            </a:pPr>
            <a:r>
              <a:rPr lang="en-US" sz="1700" dirty="0">
                <a:solidFill>
                  <a:schemeClr val="dk1"/>
                </a:solidFill>
              </a:rPr>
              <a:t>	</a:t>
            </a:r>
            <a:r>
              <a:rPr lang="en-US" sz="1800" dirty="0" err="1">
                <a:solidFill>
                  <a:schemeClr val="dk1"/>
                </a:solidFill>
                <a:highlight>
                  <a:srgbClr val="C0C0C0"/>
                </a:highlight>
                <a:latin typeface="Consolas"/>
                <a:ea typeface="Consolas"/>
                <a:cs typeface="Consolas"/>
                <a:sym typeface="Consolas"/>
              </a:rPr>
              <a:t>conda</a:t>
            </a:r>
            <a:r>
              <a:rPr lang="en-US" sz="1800" dirty="0">
                <a:solidFill>
                  <a:schemeClr val="dk1"/>
                </a:solidFill>
                <a:highlight>
                  <a:srgbClr val="C0C0C0"/>
                </a:highlight>
                <a:latin typeface="Consolas"/>
                <a:ea typeface="Consolas"/>
                <a:cs typeface="Consolas"/>
                <a:sym typeface="Consolas"/>
              </a:rPr>
              <a:t> env create -f </a:t>
            </a:r>
            <a:r>
              <a:rPr lang="en-US" sz="1800" dirty="0" err="1">
                <a:solidFill>
                  <a:schemeClr val="dk1"/>
                </a:solidFill>
                <a:highlight>
                  <a:srgbClr val="C0C0C0"/>
                </a:highlight>
                <a:latin typeface="Consolas"/>
                <a:ea typeface="Consolas"/>
                <a:cs typeface="Consolas"/>
                <a:sym typeface="Consolas"/>
              </a:rPr>
              <a:t>automate_env.yml</a:t>
            </a:r>
            <a:endParaRPr lang="en-US" sz="1800" dirty="0">
              <a:solidFill>
                <a:schemeClr val="dk1"/>
              </a:solidFill>
              <a:highlight>
                <a:srgbClr val="C0C0C0"/>
              </a:highlight>
              <a:latin typeface="Consolas"/>
              <a:ea typeface="Consolas"/>
              <a:cs typeface="Consolas"/>
              <a:sym typeface="Consolas"/>
            </a:endParaRPr>
          </a:p>
          <a:p>
            <a:pPr>
              <a:buClr>
                <a:schemeClr val="dk1"/>
              </a:buClr>
              <a:buSzPts val="1100"/>
            </a:pPr>
            <a:endParaRPr sz="1800" dirty="0">
              <a:solidFill>
                <a:schemeClr val="dk1"/>
              </a:solidFill>
              <a:highlight>
                <a:srgbClr val="CCCCCC"/>
              </a:highlight>
              <a:latin typeface="Consolas"/>
              <a:ea typeface="Consolas"/>
              <a:cs typeface="Consolas"/>
              <a:sym typeface="Consolas"/>
            </a:endParaRPr>
          </a:p>
        </p:txBody>
      </p:sp>
      <p:sp>
        <p:nvSpPr>
          <p:cNvPr id="3" name="Google Shape;94;ge58bbe3d21_0_49">
            <a:extLst>
              <a:ext uri="{FF2B5EF4-FFF2-40B4-BE49-F238E27FC236}">
                <a16:creationId xmlns:a16="http://schemas.microsoft.com/office/drawing/2014/main" id="{9133911F-4802-28FD-084F-F3BF4019CC04}"/>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
        <p:nvSpPr>
          <p:cNvPr id="4" name="Google Shape;120;ge6d407e7a1_0_27">
            <a:extLst>
              <a:ext uri="{FF2B5EF4-FFF2-40B4-BE49-F238E27FC236}">
                <a16:creationId xmlns:a16="http://schemas.microsoft.com/office/drawing/2014/main" id="{E91FEBE2-45B1-882D-045B-297420AC379B}"/>
              </a:ext>
            </a:extLst>
          </p:cNvPr>
          <p:cNvSpPr/>
          <p:nvPr/>
        </p:nvSpPr>
        <p:spPr>
          <a:xfrm>
            <a:off x="1887475" y="2180939"/>
            <a:ext cx="4272600" cy="2759100"/>
          </a:xfrm>
          <a:prstGeom prst="flowChartAlternate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US" dirty="0">
                <a:latin typeface="Consolas" panose="020B0609020204030204" pitchFamily="49" charset="0"/>
                <a:cs typeface="Consolas" panose="020B0609020204030204" pitchFamily="49" charset="0"/>
              </a:rPr>
              <a:t># Create </a:t>
            </a:r>
            <a:r>
              <a:rPr lang="en-US" dirty="0" err="1">
                <a:latin typeface="Consolas" panose="020B0609020204030204" pitchFamily="49" charset="0"/>
                <a:cs typeface="Consolas" panose="020B0609020204030204" pitchFamily="49" charset="0"/>
              </a:rPr>
              <a:t>automate_env.yml</a:t>
            </a:r>
            <a:r>
              <a:rPr lang="en-US" dirty="0">
                <a:latin typeface="Consolas" panose="020B0609020204030204" pitchFamily="49" charset="0"/>
                <a:cs typeface="Consolas" panose="020B0609020204030204" pitchFamily="49" charset="0"/>
              </a:rPr>
              <a:t> file</a:t>
            </a:r>
          </a:p>
          <a:p>
            <a:r>
              <a:rPr lang="en-US" dirty="0">
                <a:latin typeface="Consolas" panose="020B0609020204030204" pitchFamily="49" charset="0"/>
                <a:cs typeface="Consolas" panose="020B0609020204030204" pitchFamily="49" charset="0"/>
              </a:rPr>
              <a:t># begin </a:t>
            </a:r>
            <a:r>
              <a:rPr lang="en-US" dirty="0" err="1">
                <a:latin typeface="Consolas" panose="020B0609020204030204" pitchFamily="49" charset="0"/>
                <a:cs typeface="Consolas" panose="020B0609020204030204" pitchFamily="49" charset="0"/>
              </a:rPr>
              <a:t>automate_env.yml</a:t>
            </a:r>
            <a:r>
              <a:rPr lang="en-US" dirty="0">
                <a:latin typeface="Consolas" panose="020B0609020204030204" pitchFamily="49" charset="0"/>
                <a:cs typeface="Consolas" panose="020B0609020204030204" pitchFamily="49" charset="0"/>
              </a:rPr>
              <a:t> </a:t>
            </a:r>
          </a:p>
          <a:p>
            <a:r>
              <a:rPr lang="en-US" sz="300"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name: </a:t>
            </a:r>
            <a:r>
              <a:rPr lang="en-US" dirty="0" err="1">
                <a:latin typeface="Consolas" panose="020B0609020204030204" pitchFamily="49" charset="0"/>
                <a:cs typeface="Consolas" panose="020B0609020204030204" pitchFamily="49" charset="0"/>
              </a:rPr>
              <a:t>automate_env</a:t>
            </a:r>
            <a:endParaRPr lang="en-US" dirty="0">
              <a:latin typeface="Consolas" panose="020B0609020204030204" pitchFamily="49" charset="0"/>
              <a:cs typeface="Consolas" panose="020B0609020204030204" pitchFamily="49" charset="0"/>
            </a:endParaRPr>
          </a:p>
          <a:p>
            <a:r>
              <a:rPr lang="en-US" sz="300"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channels:</a:t>
            </a:r>
          </a:p>
          <a:p>
            <a:r>
              <a:rPr lang="en-US" dirty="0">
                <a:latin typeface="Consolas" panose="020B0609020204030204" pitchFamily="49" charset="0"/>
                <a:cs typeface="Consolas" panose="020B0609020204030204" pitchFamily="49" charset="0"/>
              </a:rPr>
              <a:t>  - defaults</a:t>
            </a:r>
          </a:p>
          <a:p>
            <a:r>
              <a:rPr lang="en-US" dirty="0">
                <a:latin typeface="Consolas" panose="020B0609020204030204" pitchFamily="49" charset="0"/>
                <a:cs typeface="Consolas" panose="020B0609020204030204" pitchFamily="49" charset="0"/>
              </a:rPr>
              <a:t>dependencies:</a:t>
            </a:r>
          </a:p>
          <a:p>
            <a:r>
              <a:rPr lang="en-US" dirty="0">
                <a:latin typeface="Consolas" panose="020B0609020204030204" pitchFamily="49" charset="0"/>
                <a:cs typeface="Consolas" panose="020B0609020204030204" pitchFamily="49" charset="0"/>
              </a:rPr>
              <a:t>  - pandas=1.4.3</a:t>
            </a:r>
          </a:p>
          <a:p>
            <a:r>
              <a:rPr lang="en-US" dirty="0">
                <a:latin typeface="Consolas" panose="020B0609020204030204" pitchFamily="49" charset="0"/>
                <a:cs typeface="Consolas" panose="020B0609020204030204" pitchFamily="49" charset="0"/>
              </a:rPr>
              <a:t>  - r-base=3.6.1</a:t>
            </a:r>
          </a:p>
          <a:p>
            <a:pPr lvl="2"/>
            <a:r>
              <a:rPr lang="en-US" dirty="0">
                <a:latin typeface="Consolas" panose="020B0609020204030204" pitchFamily="49" charset="0"/>
                <a:cs typeface="Consolas" panose="020B0609020204030204" pitchFamily="49" charset="0"/>
              </a:rPr>
              <a:t>  - r-essentials=3.6.0</a:t>
            </a:r>
          </a:p>
          <a:p>
            <a:r>
              <a:rPr lang="en-US" sz="300"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end </a:t>
            </a:r>
            <a:r>
              <a:rPr lang="en-US" dirty="0" err="1">
                <a:latin typeface="Consolas" panose="020B0609020204030204" pitchFamily="49" charset="0"/>
                <a:cs typeface="Consolas" panose="020B0609020204030204" pitchFamily="49" charset="0"/>
              </a:rPr>
              <a:t>automate_env.yml</a:t>
            </a:r>
            <a:endParaRPr lang="en-US" dirty="0">
              <a:latin typeface="Consolas" panose="020B0609020204030204" pitchFamily="49" charset="0"/>
              <a:cs typeface="Consolas" panose="020B060902020403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08496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0"/>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Appendix</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26</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711306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Branching on Git</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27</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834326" cy="5447615"/>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A branch is an independent line of development.  You could think of a branch as a timeline of a project that could be created in parallel with the main branch. To see a list of branches a project contains, type:</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a:t>
            </a:r>
          </a:p>
          <a:p>
            <a:pPr>
              <a:buClr>
                <a:schemeClr val="dk1"/>
              </a:buClr>
              <a:buSzPts val="1100"/>
            </a:pPr>
            <a:endParaRPr lang="en-US" sz="1800" dirty="0">
              <a:sym typeface="Roboto Medium"/>
            </a:endParaRPr>
          </a:p>
          <a:p>
            <a:pPr>
              <a:buClr>
                <a:schemeClr val="dk1"/>
              </a:buClr>
              <a:buSzPts val="1100"/>
            </a:pPr>
            <a:r>
              <a:rPr lang="en-US" sz="1800" dirty="0">
                <a:sym typeface="Roboto Medium"/>
              </a:rPr>
              <a:t>If you’d like to make an experimental branch of a project and start working on it, type the following: </a:t>
            </a:r>
          </a:p>
          <a:p>
            <a:pPr>
              <a:buClr>
                <a:schemeClr val="dk1"/>
              </a:buClr>
              <a:buSzPts val="1100"/>
            </a:pPr>
            <a:endParaRPr lang="en-US" sz="1800" dirty="0">
              <a:sym typeface="Roboto Medium"/>
            </a:endParaRPr>
          </a:p>
          <a:p>
            <a:pPr indent="465138">
              <a:buClr>
                <a:schemeClr val="dk1"/>
              </a:buClr>
              <a:buSzPts val="1100"/>
            </a:pPr>
            <a:r>
              <a:rPr lang="en-US" sz="1800" dirty="0">
                <a:solidFill>
                  <a:schemeClr val="dk1"/>
                </a:solidFill>
                <a:highlight>
                  <a:srgbClr val="C0C0C0"/>
                </a:highlight>
                <a:latin typeface="Consolas"/>
                <a:cs typeface="Consolas"/>
                <a:sym typeface="Roboto Medium"/>
              </a:rPr>
              <a:t>git branch experimental</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experimental</a:t>
            </a:r>
          </a:p>
          <a:p>
            <a:pPr indent="465138">
              <a:buClr>
                <a:schemeClr val="dk1"/>
              </a:buClr>
              <a:buSzPts val="1100"/>
            </a:pPr>
            <a:endParaRPr lang="en-US" sz="1800" dirty="0">
              <a:solidFill>
                <a:schemeClr val="dk1"/>
              </a:solidFill>
              <a:highlight>
                <a:srgbClr val="C0C0C0"/>
              </a:highlight>
              <a:latin typeface="Consolas"/>
              <a:cs typeface="Consolas"/>
              <a:sym typeface="Roboto Medium"/>
            </a:endParaRPr>
          </a:p>
          <a:p>
            <a:pPr indent="11113">
              <a:buClr>
                <a:schemeClr val="dk1"/>
              </a:buClr>
              <a:buSzPts val="1100"/>
            </a:pPr>
            <a:r>
              <a:rPr lang="en-US" sz="1800" dirty="0">
                <a:sym typeface="Roboto Medium"/>
              </a:rPr>
              <a:t>The changes you make in a new branch will remain independent of the master branch you are working on.  Once you are comfortable with these changes, you can merge them back to the master branch by doing the following:  </a:t>
            </a:r>
          </a:p>
          <a:p>
            <a:pPr lvl="0">
              <a:buClr>
                <a:schemeClr val="dk1"/>
              </a:buClr>
              <a:buSzPts val="1100"/>
            </a:pPr>
            <a:r>
              <a:rPr lang="en-US" sz="1800" dirty="0">
                <a:sym typeface="Roboto Medium"/>
              </a:rPr>
              <a:t>	</a:t>
            </a:r>
          </a:p>
          <a:p>
            <a:pPr indent="465138">
              <a:buClr>
                <a:schemeClr val="dk1"/>
              </a:buClr>
              <a:buSzPts val="1100"/>
            </a:pPr>
            <a:r>
              <a:rPr lang="en-US" sz="1800" dirty="0">
                <a:solidFill>
                  <a:schemeClr val="dk1"/>
                </a:solidFill>
                <a:highlight>
                  <a:srgbClr val="C0C0C0"/>
                </a:highlight>
                <a:latin typeface="Consolas"/>
                <a:cs typeface="Consolas"/>
                <a:sym typeface="Roboto Medium"/>
              </a:rPr>
              <a:t>git checkout master</a:t>
            </a:r>
          </a:p>
          <a:p>
            <a:pPr indent="465138">
              <a:buClr>
                <a:schemeClr val="dk1"/>
              </a:buClr>
              <a:buSzPts val="1100"/>
            </a:pPr>
            <a:r>
              <a:rPr lang="en-US" sz="1800" dirty="0">
                <a:solidFill>
                  <a:schemeClr val="dk1"/>
                </a:solidFill>
                <a:highlight>
                  <a:srgbClr val="C0C0C0"/>
                </a:highlight>
                <a:latin typeface="Consolas"/>
                <a:cs typeface="Consolas"/>
                <a:sym typeface="Roboto Medium"/>
              </a:rPr>
              <a:t>git merge experimental</a:t>
            </a:r>
          </a:p>
          <a:p>
            <a:pPr lvl="0" indent="465138">
              <a:buClr>
                <a:schemeClr val="dk1"/>
              </a:buClr>
              <a:buSzPts val="1100"/>
            </a:pPr>
            <a:endParaRPr lang="en-US" sz="1800" dirty="0">
              <a:sym typeface="Roboto Medium"/>
            </a:endParaRPr>
          </a:p>
        </p:txBody>
      </p:sp>
      <p:sp>
        <p:nvSpPr>
          <p:cNvPr id="2" name="Google Shape;94;ge58bbe3d21_0_49">
            <a:extLst>
              <a:ext uri="{FF2B5EF4-FFF2-40B4-BE49-F238E27FC236}">
                <a16:creationId xmlns:a16="http://schemas.microsoft.com/office/drawing/2014/main" id="{5E29B022-2538-2DA2-8FE0-0079CDD6B39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454549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Appendix – Forking a </a:t>
            </a:r>
            <a:r>
              <a:rPr lang="en-US" dirty="0" err="1"/>
              <a:t>Github</a:t>
            </a:r>
            <a:r>
              <a:rPr lang="en-US" dirty="0"/>
              <a:t>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28</a:t>
            </a:fld>
            <a:endParaRPr/>
          </a:p>
        </p:txBody>
      </p:sp>
      <p:sp>
        <p:nvSpPr>
          <p:cNvPr id="8" name="Google Shape;105;ge6d407e7a1_0_0">
            <a:extLst>
              <a:ext uri="{FF2B5EF4-FFF2-40B4-BE49-F238E27FC236}">
                <a16:creationId xmlns:a16="http://schemas.microsoft.com/office/drawing/2014/main" id="{D1E650A8-F22D-6548-AD24-5D2946CC5779}"/>
              </a:ext>
            </a:extLst>
          </p:cNvPr>
          <p:cNvSpPr txBox="1"/>
          <p:nvPr/>
        </p:nvSpPr>
        <p:spPr>
          <a:xfrm>
            <a:off x="268574" y="904875"/>
            <a:ext cx="8303926" cy="2677626"/>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US" sz="1800" dirty="0">
                <a:sym typeface="Roboto Medium"/>
              </a:rPr>
              <a:t>Much like cloning, forking enables a user to copy all the contents of a </a:t>
            </a:r>
            <a:r>
              <a:rPr lang="en-US" sz="1800" dirty="0" err="1">
                <a:sym typeface="Roboto Medium"/>
              </a:rPr>
              <a:t>Github</a:t>
            </a:r>
            <a:r>
              <a:rPr lang="en-US" sz="1800" dirty="0">
                <a:sym typeface="Roboto Medium"/>
              </a:rPr>
              <a:t> repository.  However, forking a repo also enables a user to suggest and possibly implement changes to the original repository with the creator’s approval. Forking is a useful tool to collaborate with others to improve open-source code.   </a:t>
            </a:r>
          </a:p>
          <a:p>
            <a:pPr>
              <a:buClr>
                <a:schemeClr val="dk1"/>
              </a:buClr>
              <a:buSzPts val="1100"/>
            </a:pPr>
            <a:endParaRPr lang="en-US" sz="1800" dirty="0">
              <a:highlight>
                <a:srgbClr val="C0C0C0"/>
              </a:highlight>
              <a:sym typeface="Roboto Medium"/>
            </a:endParaRPr>
          </a:p>
          <a:p>
            <a:pPr>
              <a:buClr>
                <a:schemeClr val="dk1"/>
              </a:buClr>
              <a:buSzPts val="1100"/>
            </a:pPr>
            <a:r>
              <a:rPr lang="en-US" sz="1800" dirty="0">
                <a:sym typeface="Roboto Medium"/>
              </a:rPr>
              <a:t>There is no command line tool in the Git module on KLC to fork a repository. Instead, navigate to the main page of a repository. On the right side, select the “Fork” button.  The selected repository will be copied to your list of </a:t>
            </a:r>
            <a:r>
              <a:rPr lang="en-US" sz="1800" dirty="0" err="1">
                <a:sym typeface="Roboto Medium"/>
              </a:rPr>
              <a:t>Github</a:t>
            </a:r>
            <a:r>
              <a:rPr lang="en-US" sz="1800" dirty="0">
                <a:sym typeface="Roboto Medium"/>
              </a:rPr>
              <a:t> repos.</a:t>
            </a:r>
          </a:p>
          <a:p>
            <a:pPr lvl="0">
              <a:buClr>
                <a:schemeClr val="dk1"/>
              </a:buClr>
              <a:buSzPts val="1100"/>
            </a:pPr>
            <a:endParaRPr lang="en-US" sz="1800" dirty="0">
              <a:sym typeface="Roboto Medium"/>
            </a:endParaRPr>
          </a:p>
        </p:txBody>
      </p:sp>
      <p:pic>
        <p:nvPicPr>
          <p:cNvPr id="3" name="Picture 2" descr="Graphical user interface, application, website&#10;&#10;Description automatically generated">
            <a:extLst>
              <a:ext uri="{FF2B5EF4-FFF2-40B4-BE49-F238E27FC236}">
                <a16:creationId xmlns:a16="http://schemas.microsoft.com/office/drawing/2014/main" id="{D57A7947-816B-6C4B-AD62-263ECF177B4B}"/>
              </a:ext>
            </a:extLst>
          </p:cNvPr>
          <p:cNvPicPr>
            <a:picLocks noChangeAspect="1"/>
          </p:cNvPicPr>
          <p:nvPr/>
        </p:nvPicPr>
        <p:blipFill>
          <a:blip r:embed="rId3"/>
          <a:stretch>
            <a:fillRect/>
          </a:stretch>
        </p:blipFill>
        <p:spPr>
          <a:xfrm>
            <a:off x="457200" y="3231596"/>
            <a:ext cx="8294095" cy="2954624"/>
          </a:xfrm>
          <a:prstGeom prst="rect">
            <a:avLst/>
          </a:prstGeom>
        </p:spPr>
      </p:pic>
      <p:sp>
        <p:nvSpPr>
          <p:cNvPr id="4" name="Rectangle 3">
            <a:extLst>
              <a:ext uri="{FF2B5EF4-FFF2-40B4-BE49-F238E27FC236}">
                <a16:creationId xmlns:a16="http://schemas.microsoft.com/office/drawing/2014/main" id="{508663B3-6807-D54B-9B19-F33B56952C1B}"/>
              </a:ext>
            </a:extLst>
          </p:cNvPr>
          <p:cNvSpPr/>
          <p:nvPr/>
        </p:nvSpPr>
        <p:spPr>
          <a:xfrm>
            <a:off x="7975600" y="3848100"/>
            <a:ext cx="775695"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40568A8-899D-7F47-82BD-9FE07AD22ECC}"/>
              </a:ext>
            </a:extLst>
          </p:cNvPr>
          <p:cNvCxnSpPr>
            <a:cxnSpLocks/>
          </p:cNvCxnSpPr>
          <p:nvPr/>
        </p:nvCxnSpPr>
        <p:spPr>
          <a:xfrm flipV="1">
            <a:off x="4152900" y="4199005"/>
            <a:ext cx="4025900" cy="8428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94;ge58bbe3d21_0_49">
            <a:extLst>
              <a:ext uri="{FF2B5EF4-FFF2-40B4-BE49-F238E27FC236}">
                <a16:creationId xmlns:a16="http://schemas.microsoft.com/office/drawing/2014/main" id="{B3694C4A-8198-F5A5-52F9-34B14A6211B0}"/>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29154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e58bbe3d21_0_4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a:t>Today we will Cover</a:t>
            </a:r>
            <a:endParaRPr/>
          </a:p>
        </p:txBody>
      </p:sp>
      <p:sp>
        <p:nvSpPr>
          <p:cNvPr id="94" name="Google Shape;94;ge58bbe3d21_0_49"/>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
        <p:nvSpPr>
          <p:cNvPr id="95" name="Google Shape;95;ge58bbe3d21_0_49"/>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96" name="Google Shape;96;ge58bbe3d21_0_49"/>
          <p:cNvSpPr txBox="1"/>
          <p:nvPr/>
        </p:nvSpPr>
        <p:spPr>
          <a:xfrm>
            <a:off x="390548" y="1143000"/>
            <a:ext cx="8500800" cy="4108777"/>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800" dirty="0"/>
          </a:p>
          <a:p>
            <a:pPr marL="457200" marR="0" lvl="0" indent="0" algn="l" rtl="0">
              <a:lnSpc>
                <a:spcPct val="100000"/>
              </a:lnSpc>
              <a:spcBef>
                <a:spcPts val="0"/>
              </a:spcBef>
              <a:spcAft>
                <a:spcPts val="0"/>
              </a:spcAft>
              <a:buNone/>
            </a:pPr>
            <a:endParaRPr sz="1800" dirty="0"/>
          </a:p>
          <a:p>
            <a:pPr marL="457200" marR="0" lvl="0" indent="-387350" algn="l" rtl="0">
              <a:lnSpc>
                <a:spcPct val="100000"/>
              </a:lnSpc>
              <a:spcBef>
                <a:spcPts val="0"/>
              </a:spcBef>
              <a:spcAft>
                <a:spcPts val="0"/>
              </a:spcAft>
              <a:buSzPts val="2500"/>
              <a:buChar char="●"/>
            </a:pPr>
            <a:r>
              <a:rPr lang="en-US" sz="2500" dirty="0"/>
              <a:t>The difference between Git and </a:t>
            </a:r>
            <a:r>
              <a:rPr lang="en-US" sz="2500" dirty="0" err="1"/>
              <a:t>Github</a:t>
            </a:r>
            <a:endParaRPr lang="en-US" sz="2500" dirty="0"/>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Using Git locally as a version control tool on KLC</a:t>
            </a:r>
          </a:p>
          <a:p>
            <a:pPr marL="69850" marR="0" lvl="0" algn="l" rtl="0">
              <a:lnSpc>
                <a:spcPct val="100000"/>
              </a:lnSpc>
              <a:spcBef>
                <a:spcPts val="0"/>
              </a:spcBef>
              <a:spcAft>
                <a:spcPts val="0"/>
              </a:spcAft>
              <a:buSzPts val="2500"/>
            </a:pPr>
            <a:endParaRPr sz="2500" dirty="0"/>
          </a:p>
          <a:p>
            <a:pPr marL="457200" marR="0" lvl="0" indent="-387350" algn="l" rtl="0">
              <a:lnSpc>
                <a:spcPct val="100000"/>
              </a:lnSpc>
              <a:spcBef>
                <a:spcPts val="0"/>
              </a:spcBef>
              <a:spcAft>
                <a:spcPts val="0"/>
              </a:spcAft>
              <a:buSzPts val="2500"/>
              <a:buChar char="●"/>
            </a:pPr>
            <a:r>
              <a:rPr lang="en-US" sz="2500" dirty="0"/>
              <a:t>Syncing your local Git directory to a </a:t>
            </a:r>
            <a:r>
              <a:rPr lang="en-US" sz="2500" dirty="0" err="1"/>
              <a:t>Github</a:t>
            </a:r>
            <a:r>
              <a:rPr lang="en-US" sz="2500" dirty="0"/>
              <a:t> repository</a:t>
            </a:r>
          </a:p>
          <a:p>
            <a:pPr marL="457200" marR="0" lvl="0" indent="-387350" algn="l" rtl="0">
              <a:lnSpc>
                <a:spcPct val="100000"/>
              </a:lnSpc>
              <a:spcBef>
                <a:spcPts val="0"/>
              </a:spcBef>
              <a:spcAft>
                <a:spcPts val="0"/>
              </a:spcAft>
              <a:buSzPts val="2500"/>
              <a:buChar char="●"/>
            </a:pPr>
            <a:endParaRPr lang="en-US" sz="2500" dirty="0"/>
          </a:p>
          <a:p>
            <a:pPr marL="457200" indent="-387350">
              <a:buSzPts val="2500"/>
              <a:buFont typeface="Arial"/>
              <a:buChar char="●"/>
            </a:pPr>
            <a:r>
              <a:rPr lang="en-US" sz="2500" dirty="0"/>
              <a:t>Discussion: Using Git and </a:t>
            </a:r>
            <a:r>
              <a:rPr lang="en-US" sz="2500" dirty="0" err="1"/>
              <a:t>Github</a:t>
            </a:r>
            <a:r>
              <a:rPr lang="en-US" sz="2500" dirty="0"/>
              <a:t> Smartly</a:t>
            </a:r>
          </a:p>
          <a:p>
            <a:pPr marL="69850" marR="0" lvl="0" algn="l" rtl="0">
              <a:lnSpc>
                <a:spcPct val="100000"/>
              </a:lnSpc>
              <a:spcBef>
                <a:spcPts val="0"/>
              </a:spcBef>
              <a:spcAft>
                <a:spcPts val="0"/>
              </a:spcAft>
              <a:buSzPts val="2500"/>
            </a:pPr>
            <a:endParaRPr lang="en-US" sz="2500" dirty="0"/>
          </a:p>
          <a:p>
            <a:pPr marL="457200" lvl="0" indent="-387350">
              <a:buSzPts val="2500"/>
              <a:buChar char="●"/>
            </a:pPr>
            <a:r>
              <a:rPr lang="en-US" sz="2500" dirty="0"/>
              <a:t>Creating </a:t>
            </a:r>
            <a:r>
              <a:rPr lang="en-US" sz="2500" dirty="0" err="1"/>
              <a:t>conda</a:t>
            </a:r>
            <a:r>
              <a:rPr lang="en-US" sz="2500" dirty="0"/>
              <a:t> environments on KLC</a:t>
            </a: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Git vs. </a:t>
            </a:r>
            <a:r>
              <a:rPr lang="en-US" dirty="0" err="1">
                <a:solidFill>
                  <a:srgbClr val="FFFFFF"/>
                </a:solidFill>
              </a:rPr>
              <a:t>Github</a:t>
            </a:r>
            <a:endParaRPr lang="en-US" dirty="0">
              <a:solidFill>
                <a:srgbClr val="FFFFFF"/>
              </a:solidFill>
            </a:endParaRP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37870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3D146F"/>
              </a:buClr>
              <a:buSzPts val="3200"/>
              <a:buFont typeface="Arial"/>
              <a:buNone/>
            </a:pPr>
            <a:r>
              <a:rPr lang="en-US" dirty="0"/>
              <a:t>Git vs. GitHub</a:t>
            </a:r>
            <a:endParaRPr dirty="0"/>
          </a:p>
        </p:txBody>
      </p:sp>
      <p:sp>
        <p:nvSpPr>
          <p:cNvPr id="58" name="Google Shape;58;p2"/>
          <p:cNvSpPr txBox="1">
            <a:spLocks noGrp="1"/>
          </p:cNvSpPr>
          <p:nvPr>
            <p:ph type="sldNum" idx="12"/>
          </p:nvPr>
        </p:nvSpPr>
        <p:spPr>
          <a:xfrm>
            <a:off x="8686800" y="6506896"/>
            <a:ext cx="416244"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pic>
        <p:nvPicPr>
          <p:cNvPr id="1026" name="Picture 2" descr="Git vs. GitHub: What&amp;#39;s the Difference?">
            <a:extLst>
              <a:ext uri="{FF2B5EF4-FFF2-40B4-BE49-F238E27FC236}">
                <a16:creationId xmlns:a16="http://schemas.microsoft.com/office/drawing/2014/main" id="{FD358011-8260-5B46-9CD2-E02920561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7946"/>
            <a:ext cx="7620000" cy="5194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E2BED1-9C66-AA47-AECE-94EF6649FD5B}"/>
              </a:ext>
            </a:extLst>
          </p:cNvPr>
          <p:cNvSpPr txBox="1"/>
          <p:nvPr/>
        </p:nvSpPr>
        <p:spPr>
          <a:xfrm>
            <a:off x="1920204" y="6062246"/>
            <a:ext cx="6766596" cy="307777"/>
          </a:xfrm>
          <a:prstGeom prst="rect">
            <a:avLst/>
          </a:prstGeom>
          <a:noFill/>
        </p:spPr>
        <p:txBody>
          <a:bodyPr wrap="none" rtlCol="0">
            <a:spAutoFit/>
          </a:bodyPr>
          <a:lstStyle/>
          <a:p>
            <a:r>
              <a:rPr lang="en-US" i="1" dirty="0"/>
              <a:t>Image taken from: </a:t>
            </a:r>
            <a:r>
              <a:rPr lang="en-US" i="1" dirty="0">
                <a:hlinkClick r:id="rId4"/>
              </a:rPr>
              <a:t>https://blog.devmountain.com/git-vs-github-whats-the-difference/</a:t>
            </a:r>
            <a:r>
              <a:rPr lang="en-US" i="1" dirty="0"/>
              <a:t> </a:t>
            </a:r>
          </a:p>
        </p:txBody>
      </p:sp>
      <p:sp>
        <p:nvSpPr>
          <p:cNvPr id="3" name="Google Shape;94;ge58bbe3d21_0_49">
            <a:extLst>
              <a:ext uri="{FF2B5EF4-FFF2-40B4-BE49-F238E27FC236}">
                <a16:creationId xmlns:a16="http://schemas.microsoft.com/office/drawing/2014/main" id="{52034B84-42E0-2E6A-B2AA-AFA4F690FA5F}"/>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Git and </a:t>
            </a:r>
            <a:r>
              <a:rPr lang="en-US" dirty="0" err="1"/>
              <a:t>Github</a:t>
            </a:r>
            <a:r>
              <a:rPr lang="en-US" dirty="0"/>
              <a:t> Overview</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pic>
        <p:nvPicPr>
          <p:cNvPr id="4098" name="Picture 2">
            <a:extLst>
              <a:ext uri="{FF2B5EF4-FFF2-40B4-BE49-F238E27FC236}">
                <a16:creationId xmlns:a16="http://schemas.microsoft.com/office/drawing/2014/main" id="{49A7D192-5F67-9D41-AFB0-2F1E023F42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0" b="6061"/>
          <a:stretch/>
        </p:blipFill>
        <p:spPr bwMode="auto">
          <a:xfrm>
            <a:off x="1416050" y="909478"/>
            <a:ext cx="5600700" cy="4953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167287-9E76-2C42-9DAB-4C20E6DC7CE2}"/>
              </a:ext>
            </a:extLst>
          </p:cNvPr>
          <p:cNvSpPr txBox="1"/>
          <p:nvPr/>
        </p:nvSpPr>
        <p:spPr>
          <a:xfrm>
            <a:off x="1945604" y="5948522"/>
            <a:ext cx="6707285" cy="307777"/>
          </a:xfrm>
          <a:prstGeom prst="rect">
            <a:avLst/>
          </a:prstGeom>
          <a:noFill/>
        </p:spPr>
        <p:txBody>
          <a:bodyPr wrap="none" rtlCol="0">
            <a:spAutoFit/>
          </a:bodyPr>
          <a:lstStyle/>
          <a:p>
            <a:r>
              <a:rPr lang="en-US" i="1" dirty="0"/>
              <a:t>Image taken from: </a:t>
            </a:r>
            <a:r>
              <a:rPr lang="en-US" i="1" dirty="0">
                <a:hlinkClick r:id="rId4"/>
              </a:rPr>
              <a:t>https://dev.to/mollynem/git-github--workflow-fundamentals-5496</a:t>
            </a:r>
            <a:r>
              <a:rPr lang="en-US" i="1" dirty="0"/>
              <a:t> </a:t>
            </a:r>
          </a:p>
        </p:txBody>
      </p:sp>
      <p:sp>
        <p:nvSpPr>
          <p:cNvPr id="2" name="Google Shape;94;ge58bbe3d21_0_49">
            <a:extLst>
              <a:ext uri="{FF2B5EF4-FFF2-40B4-BE49-F238E27FC236}">
                <a16:creationId xmlns:a16="http://schemas.microsoft.com/office/drawing/2014/main" id="{AE2BEC66-D870-B02D-DCB5-275430F207FE}"/>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402729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0A9A2C-F016-9F7E-FBF4-AD32DF3E1D69}"/>
              </a:ext>
            </a:extLst>
          </p:cNvPr>
          <p:cNvSpPr>
            <a:spLocks noGrp="1"/>
          </p:cNvSpPr>
          <p:nvPr>
            <p:ph type="body" idx="1"/>
          </p:nvPr>
        </p:nvSpPr>
        <p:spPr>
          <a:xfrm>
            <a:off x="0" y="-2719"/>
            <a:ext cx="9144000" cy="6524883"/>
          </a:xfrm>
          <a:solidFill>
            <a:srgbClr val="7030A0"/>
          </a:solidFill>
        </p:spPr>
        <p:txBody>
          <a:bodyPr spcFirstLastPara="1" wrap="square" lIns="91425" tIns="45700" rIns="91425" bIns="45700" anchor="ctr" anchorCtr="0">
            <a:noAutofit/>
          </a:bodyPr>
          <a:lstStyle/>
          <a:p>
            <a:pPr marL="114300" indent="0" algn="ctr">
              <a:buNone/>
            </a:pPr>
            <a:r>
              <a:rPr lang="en-US" dirty="0">
                <a:solidFill>
                  <a:srgbClr val="FFFFFF"/>
                </a:solidFill>
              </a:rPr>
              <a:t>Using Git on KLC</a:t>
            </a:r>
          </a:p>
        </p:txBody>
      </p:sp>
      <p:sp>
        <p:nvSpPr>
          <p:cNvPr id="5" name="Slide Number Placeholder 4">
            <a:extLst>
              <a:ext uri="{FF2B5EF4-FFF2-40B4-BE49-F238E27FC236}">
                <a16:creationId xmlns:a16="http://schemas.microsoft.com/office/drawing/2014/main" id="{D3611BF0-AAA1-2EE9-F80C-6B809FC36E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
        <p:nvSpPr>
          <p:cNvPr id="4" name="Google Shape;94;ge58bbe3d21_0_49">
            <a:extLst>
              <a:ext uri="{FF2B5EF4-FFF2-40B4-BE49-F238E27FC236}">
                <a16:creationId xmlns:a16="http://schemas.microsoft.com/office/drawing/2014/main" id="{4769E9BC-E82E-3D5B-0CD8-C8A1336D4396}"/>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33826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4572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Loading git on KLC</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105" name="Google Shape;105;ge6d407e7a1_0_0"/>
          <p:cNvSpPr txBox="1"/>
          <p:nvPr/>
        </p:nvSpPr>
        <p:spPr>
          <a:xfrm>
            <a:off x="268574" y="904875"/>
            <a:ext cx="7973057" cy="517061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Recall that no modules are preloaded in a new KLC session.  You will need to load everything you use.</a:t>
            </a:r>
            <a:endParaRPr sz="1800" dirty="0"/>
          </a:p>
          <a:p>
            <a:pPr marL="0" lvl="0" indent="0" algn="l"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en-US" sz="1800" dirty="0"/>
              <a:t>To see what version of a software package are available type:</a:t>
            </a:r>
            <a:endParaRPr sz="1800" dirty="0"/>
          </a:p>
          <a:p>
            <a:pPr marL="0" lvl="0" indent="0" algn="l" rtl="0">
              <a:spcBef>
                <a:spcPts val="0"/>
              </a:spcBef>
              <a:spcAft>
                <a:spcPts val="0"/>
              </a:spcAft>
              <a:buClr>
                <a:schemeClr val="dk1"/>
              </a:buClr>
              <a:buSzPts val="1100"/>
              <a:buFont typeface="Arial"/>
              <a:buNone/>
            </a:pPr>
            <a:endParaRPr sz="1800" dirty="0"/>
          </a:p>
          <a:p>
            <a:pPr marL="457200" lvl="0" indent="0" algn="l" rtl="0">
              <a:spcBef>
                <a:spcPts val="0"/>
              </a:spcBef>
              <a:spcAft>
                <a:spcPts val="0"/>
              </a:spcAft>
              <a:buClr>
                <a:schemeClr val="dk1"/>
              </a:buClr>
              <a:buSzPts val="1100"/>
              <a:buFont typeface="Arial"/>
              <a:buNone/>
            </a:pPr>
            <a:r>
              <a:rPr lang="en-US" sz="1800" dirty="0">
                <a:highlight>
                  <a:srgbClr val="CCCCCC"/>
                </a:highlight>
                <a:latin typeface="Consolas"/>
                <a:ea typeface="Consolas"/>
                <a:cs typeface="Consolas"/>
                <a:sym typeface="Consolas"/>
              </a:rPr>
              <a:t>module load git</a:t>
            </a:r>
          </a:p>
          <a:p>
            <a:pPr marL="457200" lvl="0" indent="0" algn="l" rtl="0">
              <a:spcBef>
                <a:spcPts val="0"/>
              </a:spcBef>
              <a:spcAft>
                <a:spcPts val="0"/>
              </a:spcAft>
              <a:buClr>
                <a:schemeClr val="dk1"/>
              </a:buClr>
              <a:buSzPts val="1100"/>
              <a:buFont typeface="Arial"/>
              <a:buNone/>
            </a:pPr>
            <a:endParaRPr lang="en-US" sz="1800" dirty="0">
              <a:highlight>
                <a:srgbClr val="CCCCCC"/>
              </a:highlight>
              <a:latin typeface="Consolas"/>
              <a:ea typeface="Consolas"/>
              <a:cs typeface="Consolas"/>
              <a:sym typeface="Consolas"/>
            </a:endParaRPr>
          </a:p>
          <a:p>
            <a:pPr marL="11113">
              <a:buClr>
                <a:schemeClr val="dk1"/>
              </a:buClr>
              <a:buSzPts val="1100"/>
            </a:pPr>
            <a:r>
              <a:rPr lang="en-US" sz="1800" dirty="0"/>
              <a:t>The first time you load git on KLC, you need to set the username and email it will use when it records your commits. Note that this will have no bearing on your </a:t>
            </a:r>
            <a:r>
              <a:rPr lang="en-US" sz="1800" dirty="0" err="1"/>
              <a:t>Github</a:t>
            </a:r>
            <a:r>
              <a:rPr lang="en-US" sz="1800" dirty="0"/>
              <a:t> login later on.</a:t>
            </a:r>
          </a:p>
          <a:p>
            <a:pPr marL="457200">
              <a:buClr>
                <a:schemeClr val="dk1"/>
              </a:buClr>
              <a:buSzPts val="1100"/>
            </a:pPr>
            <a:endParaRPr lang="en-US" sz="1800" dirty="0">
              <a:highlight>
                <a:srgbClr val="CCCCCC"/>
              </a:highlight>
              <a:latin typeface="Consolas"/>
              <a:ea typeface="Consolas"/>
              <a:cs typeface="Consolas"/>
              <a:sym typeface="Consolas"/>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user.name</a:t>
            </a:r>
            <a:r>
              <a:rPr lang="en-US" sz="1800" dirty="0">
                <a:highlight>
                  <a:srgbClr val="CCCCCC"/>
                </a:highlight>
                <a:latin typeface="Consolas" panose="020B0609020204030204" pitchFamily="49" charset="0"/>
                <a:cs typeface="Consolas" panose="020B0609020204030204" pitchFamily="49" charset="0"/>
              </a:rPr>
              <a:t> "John Doe" </a:t>
            </a: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--global </a:t>
            </a:r>
            <a:r>
              <a:rPr lang="en-US" sz="1800" dirty="0" err="1">
                <a:highlight>
                  <a:srgbClr val="CCCCCC"/>
                </a:highlight>
                <a:latin typeface="Consolas" panose="020B0609020204030204" pitchFamily="49" charset="0"/>
                <a:cs typeface="Consolas" panose="020B0609020204030204" pitchFamily="49" charset="0"/>
              </a:rPr>
              <a:t>user.email</a:t>
            </a:r>
            <a:r>
              <a:rPr lang="en-US" sz="1800" dirty="0">
                <a:highlight>
                  <a:srgbClr val="CCCCCC"/>
                </a:highlight>
                <a:latin typeface="Consolas" panose="020B0609020204030204" pitchFamily="49" charset="0"/>
                <a:cs typeface="Consolas" panose="020B0609020204030204" pitchFamily="49" charset="0"/>
              </a:rPr>
              <a:t> </a:t>
            </a:r>
            <a:r>
              <a:rPr lang="en-US" sz="1800" dirty="0">
                <a:highlight>
                  <a:srgbClr val="CCCCCC"/>
                </a:highlight>
                <a:latin typeface="Consolas" panose="020B0609020204030204" pitchFamily="49" charset="0"/>
                <a:cs typeface="Consolas" panose="020B0609020204030204" pitchFamily="49" charset="0"/>
                <a:hlinkClick r:id="rId3"/>
              </a:rPr>
              <a:t>johndoe@northwestern.edu</a:t>
            </a:r>
            <a:endParaRPr lang="en-US" sz="1800" dirty="0">
              <a:highlight>
                <a:srgbClr val="CCCCCC"/>
              </a:highlight>
              <a:latin typeface="Consolas" panose="020B0609020204030204" pitchFamily="49" charset="0"/>
              <a:cs typeface="Consolas" panose="020B0609020204030204" pitchFamily="49" charset="0"/>
            </a:endParaRPr>
          </a:p>
          <a:p>
            <a:pPr marL="457200" lvl="0">
              <a:buClr>
                <a:schemeClr val="dk1"/>
              </a:buClr>
              <a:buSzPts val="1100"/>
            </a:pPr>
            <a:r>
              <a:rPr lang="en-US" sz="1800" dirty="0">
                <a:highlight>
                  <a:srgbClr val="CCCCCC"/>
                </a:highlight>
                <a:latin typeface="Consolas" panose="020B0609020204030204" pitchFamily="49" charset="0"/>
                <a:cs typeface="Consolas" panose="020B0609020204030204" pitchFamily="49" charset="0"/>
              </a:rPr>
              <a:t>git config --list </a:t>
            </a:r>
          </a:p>
          <a:p>
            <a:pPr marL="457200" lvl="0">
              <a:buClr>
                <a:schemeClr val="dk1"/>
              </a:buClr>
              <a:buSzPts val="1100"/>
            </a:pPr>
            <a:endParaRPr lang="en-US" sz="1800" dirty="0">
              <a:highlight>
                <a:srgbClr val="CCCCCC"/>
              </a:highlight>
              <a:latin typeface="Consolas" panose="020B0609020204030204" pitchFamily="49" charset="0"/>
              <a:cs typeface="Consolas" panose="020B0609020204030204" pitchFamily="49" charset="0"/>
            </a:endParaRPr>
          </a:p>
          <a:p>
            <a:pPr marL="11113" lvl="0">
              <a:buClr>
                <a:schemeClr val="dk1"/>
              </a:buClr>
              <a:buSzPts val="1100"/>
            </a:pPr>
            <a:r>
              <a:rPr lang="en-US" sz="1800" b="1" i="1" dirty="0"/>
              <a:t>Resources:</a:t>
            </a:r>
          </a:p>
          <a:p>
            <a:pPr marL="11113">
              <a:buClr>
                <a:schemeClr val="dk1"/>
              </a:buClr>
              <a:buSzPts val="1100"/>
            </a:pPr>
            <a:r>
              <a:rPr lang="en-US" sz="1800" dirty="0"/>
              <a:t>NU IT page: </a:t>
            </a:r>
            <a:r>
              <a:rPr lang="en-US" sz="1800" dirty="0">
                <a:hlinkClick r:id="rId4"/>
              </a:rPr>
              <a:t>https://kb.northwestern.edu/page.php?id=78598</a:t>
            </a:r>
            <a:r>
              <a:rPr lang="en-US" sz="1800" dirty="0"/>
              <a:t>  </a:t>
            </a:r>
          </a:p>
          <a:p>
            <a:pPr marL="11113" lvl="0">
              <a:buClr>
                <a:schemeClr val="dk1"/>
              </a:buClr>
              <a:buSzPts val="1100"/>
            </a:pPr>
            <a:r>
              <a:rPr lang="en-US" sz="1800" dirty="0"/>
              <a:t>NU IT </a:t>
            </a:r>
            <a:r>
              <a:rPr lang="en-US" sz="1800" dirty="0" err="1"/>
              <a:t>github</a:t>
            </a:r>
            <a:r>
              <a:rPr lang="en-US" sz="1800" dirty="0"/>
              <a:t>: </a:t>
            </a:r>
            <a:r>
              <a:rPr lang="en-US" sz="1800" dirty="0">
                <a:hlinkClick r:id="rId5"/>
              </a:rPr>
              <a:t>https://github.com/nuitrcs/intermediate-git-workshop</a:t>
            </a:r>
            <a:r>
              <a:rPr lang="en-US" sz="1800" dirty="0"/>
              <a:t> </a:t>
            </a:r>
            <a:endParaRPr sz="1700" dirty="0"/>
          </a:p>
        </p:txBody>
      </p:sp>
      <p:sp>
        <p:nvSpPr>
          <p:cNvPr id="2" name="Google Shape;94;ge58bbe3d21_0_49">
            <a:extLst>
              <a:ext uri="{FF2B5EF4-FFF2-40B4-BE49-F238E27FC236}">
                <a16:creationId xmlns:a16="http://schemas.microsoft.com/office/drawing/2014/main" id="{9D7E459E-B8B9-6124-670E-52E6D77729BA}"/>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e6d407e7a1_0_0"/>
          <p:cNvSpPr txBox="1">
            <a:spLocks noGrp="1"/>
          </p:cNvSpPr>
          <p:nvPr>
            <p:ph type="title"/>
          </p:nvPr>
        </p:nvSpPr>
        <p:spPr>
          <a:xfrm>
            <a:off x="165100" y="0"/>
            <a:ext cx="86457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3200"/>
              <a:buNone/>
            </a:pPr>
            <a:r>
              <a:rPr lang="en-US" dirty="0"/>
              <a:t>Cloning a repo and initializing a local repo</a:t>
            </a:r>
            <a:endParaRPr dirty="0"/>
          </a:p>
        </p:txBody>
      </p:sp>
      <p:sp>
        <p:nvSpPr>
          <p:cNvPr id="104" name="Google Shape;104;ge6d407e7a1_0_0"/>
          <p:cNvSpPr txBox="1">
            <a:spLocks noGrp="1"/>
          </p:cNvSpPr>
          <p:nvPr>
            <p:ph type="sldNum" idx="12"/>
          </p:nvPr>
        </p:nvSpPr>
        <p:spPr>
          <a:xfrm>
            <a:off x="8686800" y="6506896"/>
            <a:ext cx="4161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9</a:t>
            </a:fld>
            <a:endParaRPr/>
          </a:p>
        </p:txBody>
      </p:sp>
      <p:sp>
        <p:nvSpPr>
          <p:cNvPr id="105" name="Google Shape;105;ge6d407e7a1_0_0"/>
          <p:cNvSpPr txBox="1"/>
          <p:nvPr/>
        </p:nvSpPr>
        <p:spPr>
          <a:xfrm>
            <a:off x="268574" y="866775"/>
            <a:ext cx="8418226" cy="54476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800" dirty="0"/>
              <a:t>A Git </a:t>
            </a:r>
            <a:r>
              <a:rPr lang="en-US" sz="1800" b="1" dirty="0"/>
              <a:t>repository</a:t>
            </a:r>
            <a:r>
              <a:rPr lang="en-US" sz="1800" dirty="0"/>
              <a:t> (”repo”) is essentially a </a:t>
            </a:r>
            <a:r>
              <a:rPr lang="en-US" sz="1800" b="1" dirty="0"/>
              <a:t>container</a:t>
            </a:r>
            <a:r>
              <a:rPr lang="en-US" sz="1800" dirty="0"/>
              <a:t> for your Git code. </a:t>
            </a:r>
          </a:p>
          <a:p>
            <a:pPr marL="0" lvl="0" indent="0" algn="l" rtl="0">
              <a:spcBef>
                <a:spcPts val="0"/>
              </a:spcBef>
              <a:spcAft>
                <a:spcPts val="0"/>
              </a:spcAft>
              <a:buClr>
                <a:schemeClr val="dk1"/>
              </a:buClr>
              <a:buSzPts val="1100"/>
              <a:buFont typeface="Arial"/>
              <a:buNone/>
            </a:pPr>
            <a:r>
              <a:rPr lang="en-US" sz="1800" dirty="0"/>
              <a:t>You can create a Git repo on KLC from scratch or you can download an existing public </a:t>
            </a:r>
            <a:r>
              <a:rPr lang="en-US" sz="1800" dirty="0" err="1"/>
              <a:t>Github</a:t>
            </a:r>
            <a:r>
              <a:rPr lang="en-US" sz="1800" dirty="0"/>
              <a:t> repo and work on the code locally on KLC.</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a:t>Let’s first clone a public </a:t>
            </a:r>
            <a:r>
              <a:rPr lang="en-US" sz="1800" dirty="0" err="1"/>
              <a:t>Github</a:t>
            </a:r>
            <a:r>
              <a:rPr lang="en-US" sz="1800" dirty="0"/>
              <a:t> repo to your home directory: </a:t>
            </a:r>
            <a:endParaRPr sz="1800" dirty="0"/>
          </a:p>
          <a:p>
            <a:pPr marL="457200">
              <a:buClr>
                <a:schemeClr val="dk1"/>
              </a:buClr>
              <a:buSzPts val="1100"/>
            </a:pPr>
            <a:endParaRPr lang="en-US" sz="1800" dirty="0">
              <a:solidFill>
                <a:schemeClr val="dk1"/>
              </a:solidFill>
              <a:highlight>
                <a:srgbClr val="CCCCCC"/>
              </a:highlight>
              <a:latin typeface="Consolas"/>
              <a:cs typeface="Consolas"/>
              <a:sym typeface="Roboto Medium"/>
            </a:endParaRPr>
          </a:p>
          <a:p>
            <a:pPr marL="457200">
              <a:buClr>
                <a:schemeClr val="dk1"/>
              </a:buClr>
              <a:buSzPts val="1100"/>
            </a:pPr>
            <a:r>
              <a:rPr lang="en-US" sz="1800" dirty="0">
                <a:solidFill>
                  <a:schemeClr val="dk1"/>
                </a:solidFill>
                <a:highlight>
                  <a:srgbClr val="C0C0C0"/>
                </a:highlight>
                <a:latin typeface="Consolas"/>
                <a:cs typeface="Consolas"/>
                <a:sym typeface="Roboto Medium"/>
              </a:rPr>
              <a:t>git clone </a:t>
            </a:r>
            <a:r>
              <a:rPr lang="en-US" sz="1800" dirty="0">
                <a:solidFill>
                  <a:schemeClr val="dk1"/>
                </a:solidFill>
                <a:highlight>
                  <a:srgbClr val="C0C0C0"/>
                </a:highlight>
                <a:latin typeface="Consolas"/>
                <a:cs typeface="Consolas"/>
                <a:sym typeface="Roboto Medium"/>
                <a:hlinkClick r:id="rId3"/>
              </a:rPr>
              <a:t>https://github.com/rs-kellogg/fellows_workshop_2022</a:t>
            </a:r>
            <a:endParaRPr lang="en-US" sz="1800" dirty="0">
              <a:solidFill>
                <a:schemeClr val="dk1"/>
              </a:solidFill>
              <a:highlight>
                <a:srgbClr val="C0C0C0"/>
              </a:highlight>
              <a:latin typeface="Consolas"/>
              <a:cs typeface="Consolas"/>
              <a:sym typeface="Roboto Medium"/>
            </a:endParaRPr>
          </a:p>
          <a:p>
            <a:pPr marL="457200">
              <a:buClr>
                <a:schemeClr val="dk1"/>
              </a:buClr>
              <a:buSzPts val="1100"/>
            </a:pPr>
            <a:endParaRPr lang="en-US" sz="1800" dirty="0">
              <a:solidFill>
                <a:schemeClr val="dk1"/>
              </a:solidFill>
              <a:highlight>
                <a:srgbClr val="C0C0C0"/>
              </a:highlight>
              <a:latin typeface="Roboto Medium"/>
              <a:cs typeface="Roboto Medium"/>
              <a:sym typeface="Roboto Medium"/>
            </a:endParaRPr>
          </a:p>
          <a:p>
            <a:pPr marL="11113">
              <a:buClr>
                <a:schemeClr val="dk1"/>
              </a:buClr>
              <a:buSzPts val="1100"/>
            </a:pPr>
            <a:r>
              <a:rPr lang="en-US" sz="1800" dirty="0">
                <a:sym typeface="Roboto Medium"/>
              </a:rPr>
              <a:t>It should download a directory called: </a:t>
            </a:r>
            <a:r>
              <a:rPr lang="en-US" sz="1800" dirty="0">
                <a:solidFill>
                  <a:schemeClr val="dk1"/>
                </a:solidFill>
                <a:highlight>
                  <a:srgbClr val="C0C0C0"/>
                </a:highlight>
                <a:latin typeface="Consolas"/>
                <a:cs typeface="Consolas"/>
                <a:sym typeface="Roboto Medium"/>
              </a:rPr>
              <a:t>fellows_workshop_2022.</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Create a subfolder called </a:t>
            </a:r>
            <a:r>
              <a:rPr lang="en-US" sz="1800" dirty="0">
                <a:solidFill>
                  <a:schemeClr val="dk1"/>
                </a:solidFill>
                <a:highlight>
                  <a:srgbClr val="C0C0C0"/>
                </a:highlight>
                <a:latin typeface="Consolas"/>
                <a:cs typeface="Consolas"/>
                <a:sym typeface="Roboto Medium"/>
              </a:rPr>
              <a:t>practice </a:t>
            </a:r>
            <a:r>
              <a:rPr lang="en-US" sz="1800" dirty="0">
                <a:sym typeface="Roboto Medium"/>
              </a:rPr>
              <a:t>within the Week 3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fellows_workshop_2022/Session3_Version_Control/</a:t>
            </a:r>
          </a:p>
          <a:p>
            <a:pPr marL="11113" lvl="2" indent="454025">
              <a:buClr>
                <a:schemeClr val="dk1"/>
              </a:buClr>
              <a:buSzPts val="1100"/>
            </a:pPr>
            <a:r>
              <a:rPr lang="en-US" sz="1800" dirty="0" err="1">
                <a:solidFill>
                  <a:schemeClr val="dk1"/>
                </a:solidFill>
                <a:highlight>
                  <a:srgbClr val="C0C0C0"/>
                </a:highlight>
                <a:latin typeface="Consolas"/>
                <a:cs typeface="Consolas"/>
                <a:sym typeface="Roboto Medium"/>
              </a:rPr>
              <a:t>mkdir</a:t>
            </a:r>
            <a:r>
              <a:rPr lang="en-US" sz="1800" dirty="0">
                <a:solidFill>
                  <a:schemeClr val="dk1"/>
                </a:solidFill>
                <a:highlight>
                  <a:srgbClr val="C0C0C0"/>
                </a:highlight>
                <a:latin typeface="Consolas"/>
                <a:cs typeface="Consolas"/>
                <a:sym typeface="Roboto Medium"/>
              </a:rPr>
              <a:t> practice</a:t>
            </a: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cd practice</a:t>
            </a:r>
            <a:endParaRPr lang="en-US" sz="1800" dirty="0">
              <a:solidFill>
                <a:schemeClr val="dk1"/>
              </a:solidFill>
              <a:highlight>
                <a:srgbClr val="CCCCCC"/>
              </a:highlight>
              <a:latin typeface="Roboto Medium"/>
              <a:cs typeface="Roboto Medium"/>
              <a:sym typeface="Roboto Medium"/>
            </a:endParaRP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a:buClr>
                <a:schemeClr val="dk1"/>
              </a:buClr>
              <a:buSzPts val="1100"/>
            </a:pPr>
            <a:r>
              <a:rPr lang="en-US" sz="1800" dirty="0">
                <a:sym typeface="Roboto Medium"/>
              </a:rPr>
              <a:t>The first step to start version control with Git is to initialize your (empty) directory:</a:t>
            </a:r>
          </a:p>
          <a:p>
            <a:pPr marL="11113">
              <a:buClr>
                <a:schemeClr val="dk1"/>
              </a:buClr>
              <a:buSzPts val="1100"/>
            </a:pPr>
            <a:endParaRPr lang="en-US" sz="1800" dirty="0">
              <a:solidFill>
                <a:schemeClr val="dk1"/>
              </a:solidFill>
              <a:highlight>
                <a:srgbClr val="C0C0C0"/>
              </a:highlight>
              <a:latin typeface="Consolas"/>
              <a:cs typeface="Consolas"/>
              <a:sym typeface="Roboto Medium"/>
            </a:endParaRPr>
          </a:p>
          <a:p>
            <a:pPr marL="11113" lvl="2" indent="454025">
              <a:buClr>
                <a:schemeClr val="dk1"/>
              </a:buClr>
              <a:buSzPts val="1100"/>
            </a:pPr>
            <a:r>
              <a:rPr lang="en-US" sz="1800" dirty="0">
                <a:solidFill>
                  <a:schemeClr val="dk1"/>
                </a:solidFill>
                <a:highlight>
                  <a:srgbClr val="C0C0C0"/>
                </a:highlight>
                <a:latin typeface="Consolas"/>
                <a:cs typeface="Consolas"/>
                <a:sym typeface="Roboto Medium"/>
              </a:rPr>
              <a:t>git </a:t>
            </a:r>
            <a:r>
              <a:rPr lang="en-US" sz="1800" dirty="0" err="1">
                <a:solidFill>
                  <a:schemeClr val="dk1"/>
                </a:solidFill>
                <a:highlight>
                  <a:srgbClr val="C0C0C0"/>
                </a:highlight>
                <a:latin typeface="Consolas"/>
                <a:cs typeface="Consolas"/>
                <a:sym typeface="Roboto Medium"/>
              </a:rPr>
              <a:t>init</a:t>
            </a:r>
            <a:endParaRPr lang="en-US" sz="1800" dirty="0">
              <a:solidFill>
                <a:schemeClr val="dk1"/>
              </a:solidFill>
              <a:highlight>
                <a:srgbClr val="C0C0C0"/>
              </a:highlight>
              <a:latin typeface="Consolas"/>
              <a:cs typeface="Consolas"/>
              <a:sym typeface="Roboto Medium"/>
            </a:endParaRPr>
          </a:p>
        </p:txBody>
      </p:sp>
      <p:sp>
        <p:nvSpPr>
          <p:cNvPr id="2" name="Google Shape;94;ge58bbe3d21_0_49">
            <a:extLst>
              <a:ext uri="{FF2B5EF4-FFF2-40B4-BE49-F238E27FC236}">
                <a16:creationId xmlns:a16="http://schemas.microsoft.com/office/drawing/2014/main" id="{9A66AA1B-FCBC-61D6-E5AE-44544A585300}"/>
              </a:ext>
            </a:extLst>
          </p:cNvPr>
          <p:cNvSpPr txBox="1">
            <a:spLocks noGrp="1"/>
          </p:cNvSpPr>
          <p:nvPr>
            <p:ph type="ftr" idx="11"/>
          </p:nvPr>
        </p:nvSpPr>
        <p:spPr>
          <a:xfrm>
            <a:off x="4572000" y="6506896"/>
            <a:ext cx="41148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en-US" dirty="0"/>
              <a:t>Version Control</a:t>
            </a:r>
            <a:endParaRPr dirty="0"/>
          </a:p>
        </p:txBody>
      </p:sp>
    </p:spTree>
    <p:extLst>
      <p:ext uri="{BB962C8B-B14F-4D97-AF65-F5344CB8AC3E}">
        <p14:creationId xmlns:p14="http://schemas.microsoft.com/office/powerpoint/2010/main" val="1866508830"/>
      </p:ext>
    </p:extLst>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TotalTime>
  <Words>1711</Words>
  <Application>Microsoft Macintosh PowerPoint</Application>
  <PresentationFormat>On-screen Show (4:3)</PresentationFormat>
  <Paragraphs>286</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Consolas</vt:lpstr>
      <vt:lpstr>Roboto Medium</vt:lpstr>
      <vt:lpstr>2_Custom Design</vt:lpstr>
      <vt:lpstr>Research Fellows - Session Three Version Control – Git, Github, Conda Environments</vt:lpstr>
      <vt:lpstr>Version Control without Git</vt:lpstr>
      <vt:lpstr>Today we will Cover</vt:lpstr>
      <vt:lpstr>PowerPoint Presentation</vt:lpstr>
      <vt:lpstr>Git vs. GitHub</vt:lpstr>
      <vt:lpstr>Git and Github Overview</vt:lpstr>
      <vt:lpstr>PowerPoint Presentation</vt:lpstr>
      <vt:lpstr>Loading git on KLC</vt:lpstr>
      <vt:lpstr>Cloning a repo and initializing a local repo</vt:lpstr>
      <vt:lpstr>Make Changes to your repo</vt:lpstr>
      <vt:lpstr>Saving Changes to a local git repo</vt:lpstr>
      <vt:lpstr>Saving Changes to a local git repo</vt:lpstr>
      <vt:lpstr>Retrieving a Previous Version</vt:lpstr>
      <vt:lpstr>PowerPoint Presentation</vt:lpstr>
      <vt:lpstr>Creating and accessing a Github Repo</vt:lpstr>
      <vt:lpstr>Accessing a github repo on KLC</vt:lpstr>
      <vt:lpstr>Saving Changes to a Github repo</vt:lpstr>
      <vt:lpstr>Saving local Git repo to Github</vt:lpstr>
      <vt:lpstr>Saving Github changes to local repo</vt:lpstr>
      <vt:lpstr>PowerPoint Presentation</vt:lpstr>
      <vt:lpstr>Discussion: Using Git and Github Smartly</vt:lpstr>
      <vt:lpstr>Discussion: Using Git and Github Smartly</vt:lpstr>
      <vt:lpstr>PowerPoint Presentation</vt:lpstr>
      <vt:lpstr>Creating a Conda Environment</vt:lpstr>
      <vt:lpstr>Conda Environments Using a .yml file</vt:lpstr>
      <vt:lpstr>PowerPoint Presentation</vt:lpstr>
      <vt:lpstr>Appendix – Branching on Git</vt:lpstr>
      <vt:lpstr>Appendix – Forking a Github Repo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Git and Github on KLC Fellows Workshop</dc:title>
  <cp:lastModifiedBy>Ambreen Chaudhri</cp:lastModifiedBy>
  <cp:revision>22</cp:revision>
  <dcterms:modified xsi:type="dcterms:W3CDTF">2022-08-22T21:42:42Z</dcterms:modified>
</cp:coreProperties>
</file>