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71" r:id="rId2"/>
    <p:sldId id="257" r:id="rId3"/>
    <p:sldId id="276" r:id="rId4"/>
    <p:sldId id="275" r:id="rId5"/>
    <p:sldId id="259" r:id="rId6"/>
    <p:sldId id="262" r:id="rId7"/>
    <p:sldId id="278" r:id="rId8"/>
    <p:sldId id="263" r:id="rId9"/>
    <p:sldId id="279" r:id="rId10"/>
    <p:sldId id="264" r:id="rId11"/>
    <p:sldId id="266" r:id="rId12"/>
    <p:sldId id="281" r:id="rId13"/>
    <p:sldId id="270" r:id="rId14"/>
    <p:sldId id="267" r:id="rId15"/>
    <p:sldId id="268" r:id="rId16"/>
    <p:sldId id="269" r:id="rId17"/>
    <p:sldId id="280" r:id="rId18"/>
    <p:sldId id="277" r:id="rId19"/>
    <p:sldId id="265" r:id="rId20"/>
  </p:sldIdLst>
  <p:sldSz cx="9144000" cy="6858000" type="screen4x3"/>
  <p:notesSz cx="7010400" cy="9236075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Medium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0" d="100"/>
          <a:sy n="100" d="100"/>
        </p:scale>
        <p:origin x="1864" y="168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Welcome. We are so happy you’re here.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What you are about to hear next is about the closest you will get to a lecture in this workshop series. Most of the rest of this will be pretty interactive.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 will be discussions and you follow along with a demonstration, and maybe try to solve a few problems yourself.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But before we get into demonstrations of tools and how to apply them to your research work, I want to talk a bit about the reproducibility of that work you are about to start.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It is a very important topic, and I believe there are a few general principles that, if kept in mind, can help you quite a lot when you go to reproduce your work in the future.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final thought about repdocudibility…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407e7a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6d407e7a1_0_4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final thought about repdocudibility…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155" name="Google Shape;155;ge6d407e7a1_0_4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d407e7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e6d407e7a1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final thought about repdocudibility…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164" name="Google Shape;164;ge6d407e7a1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final thought about repdocudibility…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final thought about repdocudibility…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6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should care about reproducibility because it matters to so many different people.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you publish your work, many stakeholders will need to be able to reproduce your results. It will be a problem for you when they cannot.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before publication time, your collaborators will thank you – or curse you – depending on how easy or difficult it is to follow what you have done and replicate results consistently.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you do not expect to work with others or do not value their comfort, there is one very important collaborator you will always have: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future self. That person will always be responsible for everything your younger self does. Be kind to the future version of you.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bbe3d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58bbe3d21_0_4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one last cautionary example about manual work.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real source file with historical information about different interest rates, and it is a messy file.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Highlighted in yellow is a cell that contains a clerical error. The prime rate in April, 2001, should be 7.8 -- not 0.78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file also has some inconvenient flaws. The header row keeps repeating throughout the data, what you see highlighted in pink.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Also, the source file uses “ND” to indicate null. You probably would want those values in the CSV file to be blank before reading these into Stata.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the dilemma is, you could fix these issues in a few seconds in Excel.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overwrite cell D234. Manually delete the extra headers. Do a global search and replace on “ND.”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your future self had to recreate your analysis from scratch in the year 2025, would you remember to do all those things exactly as you had before?</a:t>
            </a:r>
            <a:endParaRPr/>
          </a:p>
        </p:txBody>
      </p:sp>
      <p:sp>
        <p:nvSpPr>
          <p:cNvPr id="91" name="Google Shape;91;ge58bbe3d21_0_4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1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8bbe3d2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e58bbe3d21_0_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one last cautionary example about manual work.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real source file with historical information about different interest rates, and it is a messy file.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Highlighted in yellow is a cell that contains a clerical error. The prime rate in April, 2001, should be 7.8 -- not 0.78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file also has some inconvenient flaws. The header row keeps repeating throughout the data, what you see highlighted in pink.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Also, the source file uses “ND” to indicate null. You probably would want those values in the CSV file to be blank before reading these into Stata.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&lt;CLICK&gt;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the dilemma is, you could fix these issues in a few seconds in Excel.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overwrite cell D234. Manually delete the extra headers. Do a global search and replace on “ND.”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should you?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your future self had to recreate your analysis from scratch in the year 2025, would you remember to do all those things exactly as you had before?</a:t>
            </a:r>
            <a:endParaRPr/>
          </a:p>
        </p:txBody>
      </p:sp>
      <p:sp>
        <p:nvSpPr>
          <p:cNvPr id="72" name="Google Shape;72;ge58bbe3d21_0_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84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final thought about repdocudibility…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final thought about repdocudibility…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d407e7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6d407e7a1_0_2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final thought about repdocudibility…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118" name="Google Shape;118;ge6d407e7a1_0_2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d407e7a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e6d407e7a1_0_3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final thought about repdocudibility…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137" name="Google Shape;137;ge6d407e7a1_0_3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final thought about repdocudibility…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reproduce results implies that you were able to produce them correctly in the first place.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throughout the workshops, we will try to emphasize the virtue of breaking your problems into smaller pieces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testing them relentlessly to convince yourself they are doing what you expect them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Near the end of the series, one of our hours will be dedicated to helping you make your code “bulletproof.”</a:t>
            </a:r>
            <a:endParaRPr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8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8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Four</a:t>
            </a:r>
            <a:br>
              <a:rPr lang="en-US" dirty="0"/>
            </a:br>
            <a:r>
              <a:rPr lang="en-US" sz="2400" dirty="0"/>
              <a:t>Automating your Workflows, Scripting, Audit Trails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d407e7a1_0_27"/>
          <p:cNvSpPr/>
          <p:nvPr/>
        </p:nvSpPr>
        <p:spPr>
          <a:xfrm>
            <a:off x="693675" y="2727425"/>
            <a:ext cx="4272600" cy="2759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6d407e7a1_0_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</a:t>
            </a:r>
            <a:endParaRPr/>
          </a:p>
        </p:txBody>
      </p:sp>
      <p:sp>
        <p:nvSpPr>
          <p:cNvPr id="123" name="Google Shape;123;ge6d407e7a1_0_2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4" name="Google Shape;124;ge6d407e7a1_0_27"/>
          <p:cNvSpPr txBox="1"/>
          <p:nvPr/>
        </p:nvSpPr>
        <p:spPr>
          <a:xfrm>
            <a:off x="554325" y="873125"/>
            <a:ext cx="7340400" cy="57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 you’d like to run multiple files in sequence, you can create a shell script on KLC using the nano editor.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Here is a simple example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clear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R/4.1.1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file.py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make the file executable: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+x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682B6-EFBC-A775-1FF1-04B6A258318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d407e7a1_0_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Running a Shell Script</a:t>
            </a:r>
            <a:endParaRPr/>
          </a:p>
        </p:txBody>
      </p:sp>
      <p:sp>
        <p:nvSpPr>
          <p:cNvPr id="141" name="Google Shape;141;ge6d407e7a1_0_3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2" name="Google Shape;142;ge6d407e7a1_0_39"/>
          <p:cNvSpPr txBox="1"/>
          <p:nvPr/>
        </p:nvSpPr>
        <p:spPr>
          <a:xfrm>
            <a:off x="554325" y="873125"/>
            <a:ext cx="7340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To make the file executable: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 +x 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To run the script: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or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A1A2C-9CC0-091F-F03D-5E4C22C6F9F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Cron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Cron Job</a:t>
            </a:r>
            <a:endParaRPr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317975" y="827000"/>
            <a:ext cx="73404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To create a cron job type the following from any node: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crontab -e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Note that you will need to enter your job in a vi editor. 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insert text type “i”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exit text type “esc”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save changes type “:wq”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exit the file without saving changes type “:q!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To enter a cron job for the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700">
                <a:solidFill>
                  <a:schemeClr val="dk1"/>
                </a:solidFill>
              </a:rPr>
              <a:t> shell script and print the results to a file: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15 12 * * * sh ~/cron_example.sh &gt; ~/cron_output.txt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553A2-9303-B63F-0364-BB2C51DD2A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Guide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8" y="1550275"/>
            <a:ext cx="8765592" cy="35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784A4-D794-1DCA-DD29-A958FF21722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d407e7a1_0_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Examples</a:t>
            </a:r>
            <a:endParaRPr/>
          </a:p>
        </p:txBody>
      </p:sp>
      <p:sp>
        <p:nvSpPr>
          <p:cNvPr id="159" name="Google Shape;159;ge6d407e7a1_0_4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0" name="Google Shape;160;ge6d407e7a1_0_47"/>
          <p:cNvSpPr txBox="1"/>
          <p:nvPr/>
        </p:nvSpPr>
        <p:spPr>
          <a:xfrm>
            <a:off x="317975" y="827000"/>
            <a:ext cx="7730700" cy="5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10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*/10 *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3 hours and 30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*/30 */3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day at 8am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8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Friday at 2pm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FRI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6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month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quarter (4 times a year)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*/3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the specified months only.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10 Jan,Apr,Jul,Oct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2AFDF-669D-DB66-4409-22AD60DE2C1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d407e7a1_0_57"/>
          <p:cNvSpPr/>
          <p:nvPr/>
        </p:nvSpPr>
        <p:spPr>
          <a:xfrm>
            <a:off x="388875" y="2651225"/>
            <a:ext cx="5549400" cy="3121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6d407e7a1_0_5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 for Cron</a:t>
            </a:r>
            <a:endParaRPr/>
          </a:p>
        </p:txBody>
      </p:sp>
      <p:sp>
        <p:nvSpPr>
          <p:cNvPr id="169" name="Google Shape;169;ge6d407e7a1_0_57"/>
          <p:cNvSpPr txBox="1">
            <a:spLocks noGrp="1"/>
          </p:cNvSpPr>
          <p:nvPr>
            <p:ph type="sldNum" idx="12"/>
          </p:nvPr>
        </p:nvSpPr>
        <p:spPr>
          <a:xfrm>
            <a:off x="8382000" y="64306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0" name="Google Shape;170;ge6d407e7a1_0_57"/>
          <p:cNvSpPr txBox="1"/>
          <p:nvPr/>
        </p:nvSpPr>
        <p:spPr>
          <a:xfrm>
            <a:off x="317975" y="827000"/>
            <a:ext cx="7340400" cy="5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Create a sample shell script for a cron job in the nano editor and follow the previous steps to make it executable: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cron_example.sh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In the nano editor, enter the following: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#!/bin/bash -l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~/.bash_profile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file.py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 message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“Cron Job is Running on KLC Node 5”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B0691-6AFF-5A52-3D9E-54BAC6E36C8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330700" y="64433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48845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Appendix: Git Clone Workshop to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311250" y="985254"/>
            <a:ext cx="82358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we’ll first copy the contents of this week’s </a:t>
            </a:r>
            <a:r>
              <a:rPr lang="en-US" sz="1800" dirty="0" err="1"/>
              <a:t>github</a:t>
            </a:r>
            <a:r>
              <a:rPr lang="en-US" sz="1800" dirty="0"/>
              <a:t> lecture notes/materials to our KLC home directories.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Launch a Terminal window on KLC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Type the following into the command line: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/workshop_2022/</a:t>
            </a:r>
          </a:p>
          <a:p>
            <a:pPr>
              <a:buClr>
                <a:schemeClr val="dk1"/>
              </a:buClr>
              <a:buSzPts val="1100"/>
            </a:pPr>
            <a:endParaRPr lang="en-US" altLang="en-US" sz="1800" dirty="0">
              <a:solidFill>
                <a:schemeClr val="tx1"/>
              </a:solidFill>
              <a:latin typeface="SymbolM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1032" name="Picture 8" descr="page1image9109504">
            <a:extLst>
              <a:ext uri="{FF2B5EF4-FFF2-40B4-BE49-F238E27FC236}">
                <a16:creationId xmlns:a16="http://schemas.microsoft.com/office/drawing/2014/main" id="{C29257F3-C8F2-5DC0-8790-45DBC37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9024"/>
            <a:ext cx="7502989" cy="21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5;ge6d407e7a1_0_0">
            <a:extLst>
              <a:ext uri="{FF2B5EF4-FFF2-40B4-BE49-F238E27FC236}">
                <a16:creationId xmlns:a16="http://schemas.microsoft.com/office/drawing/2014/main" id="{F2A96A40-71F8-C3FF-28CC-B49CAF305CCA}"/>
              </a:ext>
            </a:extLst>
          </p:cNvPr>
          <p:cNvSpPr txBox="1"/>
          <p:nvPr/>
        </p:nvSpPr>
        <p:spPr>
          <a:xfrm>
            <a:off x="212900" y="5333322"/>
            <a:ext cx="889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To update the contents of an existing cloned directory, navigate to the folder and type: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 ~/workshop-2022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FAF05-52B2-BBB2-2E2C-776A1CCD5EA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6803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 - Creating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Instead of loading each module you would like to use in your shell script separately, you can also create </a:t>
            </a:r>
            <a:r>
              <a:rPr lang="en-US" sz="1800" dirty="0" err="1"/>
              <a:t>conda</a:t>
            </a:r>
            <a:r>
              <a:rPr lang="en-US" sz="1800" dirty="0"/>
              <a:t> environment.  The environment below will include R and install the </a:t>
            </a:r>
            <a:r>
              <a:rPr lang="en-US" sz="1800" dirty="0" err="1"/>
              <a:t>tidyverse</a:t>
            </a:r>
            <a:r>
              <a:rPr lang="en-US" sz="1800" dirty="0"/>
              <a:t> package.  Follow the steps below only once to create the environment: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create -n &lt;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environment_name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r-essentials r-base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activate &lt;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environment_name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&lt;any R or python package&gt;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r-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tidyverse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environment_name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In the future, you will only need to activate the environment to load all modules and libraries.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activate &lt;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environment_name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A5C23-AA30-B646-EB79-158D2FEEBF3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790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Automating and Scripting on KLC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75" y="1047037"/>
            <a:ext cx="7304700" cy="47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C7831-8AF5-C7AC-BD81-5F39F900493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8bbe3d21_0_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Today we will Cover</a:t>
            </a:r>
            <a:endParaRPr/>
          </a:p>
        </p:txBody>
      </p:sp>
      <p:sp>
        <p:nvSpPr>
          <p:cNvPr id="95" name="Google Shape;95;ge58bbe3d21_0_4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ge58bbe3d21_0_49"/>
          <p:cNvSpPr txBox="1"/>
          <p:nvPr/>
        </p:nvSpPr>
        <p:spPr>
          <a:xfrm>
            <a:off x="390548" y="1143000"/>
            <a:ext cx="8500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 Automation Advice in your Code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Running the Code from a Terminal on KLC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Scripting Multiple Tasks at Once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Scheduling processes in cron</a:t>
            </a:r>
            <a:endParaRPr sz="25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34707-40BD-D41B-053B-B4D22EEC011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96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Automate Checks/Changes 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8bbe3d21_0_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Automating Changes to Data</a:t>
            </a:r>
            <a:endParaRPr dirty="0"/>
          </a:p>
        </p:txBody>
      </p:sp>
      <p:sp>
        <p:nvSpPr>
          <p:cNvPr id="76" name="Google Shape;76;ge58bbe3d21_0_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7" name="Google Shape;77;ge58bbe3d21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60" y="1086382"/>
            <a:ext cx="5563082" cy="538018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58bbe3d21_0_9"/>
          <p:cNvSpPr txBox="1"/>
          <p:nvPr/>
        </p:nvSpPr>
        <p:spPr>
          <a:xfrm>
            <a:off x="6230839" y="1720512"/>
            <a:ext cx="2727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Change out of Range data points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Remove repeated header rows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Fix missing value notation: NDs to NAs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E979F3-926B-85E2-62F7-D3A92A59D87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AAB08-32FA-25C2-2E01-748AFA028523}"/>
              </a:ext>
            </a:extLst>
          </p:cNvPr>
          <p:cNvSpPr/>
          <p:nvPr/>
        </p:nvSpPr>
        <p:spPr>
          <a:xfrm>
            <a:off x="3228901" y="3124200"/>
            <a:ext cx="9271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09E6F-FDB4-DCCB-3BA9-206F34E54C48}"/>
              </a:ext>
            </a:extLst>
          </p:cNvPr>
          <p:cNvSpPr/>
          <p:nvPr/>
        </p:nvSpPr>
        <p:spPr>
          <a:xfrm>
            <a:off x="3990901" y="5709784"/>
            <a:ext cx="796999" cy="797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AD071-42EE-A39D-5070-96A6D77228FD}"/>
              </a:ext>
            </a:extLst>
          </p:cNvPr>
          <p:cNvSpPr/>
          <p:nvPr/>
        </p:nvSpPr>
        <p:spPr>
          <a:xfrm>
            <a:off x="457200" y="4673600"/>
            <a:ext cx="4953000" cy="88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Opening a GUI on KLC</a:t>
            </a:r>
            <a:endParaRPr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268575" y="904875"/>
            <a:ext cx="7340400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no modules are preloaded in a new KLC session.  You will need to load everything you use.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see what version of a software package are available type: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&lt;software name&gt;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endParaRPr lang="en-US"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python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load something type: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&lt;software version&gt;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R/4.1.1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/17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GUI: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xstata-mp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spyder</a:t>
            </a:r>
            <a:endParaRPr sz="17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Launching Code from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Launching Code from Terminal</a:t>
            </a:r>
            <a:endParaRPr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38450" y="1143000"/>
            <a:ext cx="73404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To launch an R file: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Rscript &lt;file_name.R&gt;</a:t>
            </a:r>
            <a:endParaRPr sz="180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To launch a python file: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&lt;file_name.py&gt;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To launch a stata do file: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stata-mp -b do &lt;file_name.do&gt;</a:t>
            </a:r>
            <a:endParaRPr sz="170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9C74C-E9C7-D17C-6B4D-8DAA8C73E8F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Scripting Multiple Tasks at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2480</Words>
  <Application>Microsoft Macintosh PowerPoint</Application>
  <PresentationFormat>On-screen Show (4:3)</PresentationFormat>
  <Paragraphs>333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Roboto Medium</vt:lpstr>
      <vt:lpstr>SymbolMT</vt:lpstr>
      <vt:lpstr>Calibri</vt:lpstr>
      <vt:lpstr>2_Custom Design</vt:lpstr>
      <vt:lpstr>Session Four Automating your Workflows, Scripting, Audit Trails Kellogg Research Support</vt:lpstr>
      <vt:lpstr>Automating and Scripting on KLC</vt:lpstr>
      <vt:lpstr>Today we will Cover</vt:lpstr>
      <vt:lpstr>PowerPoint Presentation</vt:lpstr>
      <vt:lpstr>Automating Changes to Data</vt:lpstr>
      <vt:lpstr>Opening a GUI on KLC</vt:lpstr>
      <vt:lpstr>PowerPoint Presentation</vt:lpstr>
      <vt:lpstr>Launching Code from Terminal</vt:lpstr>
      <vt:lpstr>PowerPoint Presentation</vt:lpstr>
      <vt:lpstr>Creating a Shell Script</vt:lpstr>
      <vt:lpstr>Running a Shell Script</vt:lpstr>
      <vt:lpstr>PowerPoint Presentation</vt:lpstr>
      <vt:lpstr>Creating a Cron Job</vt:lpstr>
      <vt:lpstr>Crontab Guide</vt:lpstr>
      <vt:lpstr>Crontab Examples</vt:lpstr>
      <vt:lpstr>Creating a Shell Script for Cron</vt:lpstr>
      <vt:lpstr>PowerPoint Presentation</vt:lpstr>
      <vt:lpstr>Appendix: Git Clone Workshop to KLC</vt:lpstr>
      <vt:lpstr>Appendix - Creating a Conda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 Scripting Code Fellows Workshop</dc:title>
  <cp:lastModifiedBy>Ambreen Chaudhri</cp:lastModifiedBy>
  <cp:revision>5</cp:revision>
  <dcterms:modified xsi:type="dcterms:W3CDTF">2022-07-18T04:29:24Z</dcterms:modified>
</cp:coreProperties>
</file>