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71" r:id="rId3"/>
    <p:sldId id="261" r:id="rId4"/>
    <p:sldId id="291" r:id="rId5"/>
    <p:sldId id="257" r:id="rId6"/>
    <p:sldId id="286" r:id="rId7"/>
    <p:sldId id="262" r:id="rId8"/>
    <p:sldId id="273" r:id="rId9"/>
    <p:sldId id="275" r:id="rId10"/>
    <p:sldId id="274" r:id="rId11"/>
    <p:sldId id="278" r:id="rId12"/>
    <p:sldId id="279" r:id="rId13"/>
    <p:sldId id="281" r:id="rId14"/>
    <p:sldId id="282" r:id="rId15"/>
    <p:sldId id="280" r:id="rId16"/>
    <p:sldId id="283" r:id="rId17"/>
    <p:sldId id="284" r:id="rId18"/>
    <p:sldId id="285" r:id="rId19"/>
    <p:sldId id="290" r:id="rId20"/>
    <p:sldId id="287" r:id="rId21"/>
    <p:sldId id="288" r:id="rId22"/>
  </p:sldIdLst>
  <p:sldSz cx="9144000" cy="6858000" type="screen4x3"/>
  <p:notesSz cx="7010400" cy="9236075"/>
  <p:embeddedFontLst>
    <p:embeddedFont>
      <p:font typeface="Consolas" panose="020B0609020204030204" pitchFamily="49" charset="0"/>
      <p:regular r:id="rId24"/>
      <p:bold r:id="rId25"/>
      <p:italic r:id="rId26"/>
      <p:boldItalic r:id="rId27"/>
    </p:embeddedFont>
    <p:embeddedFont>
      <p:font typeface="Roboto Medium"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8"/>
    <p:restoredTop sz="94696"/>
  </p:normalViewPr>
  <p:slideViewPr>
    <p:cSldViewPr snapToGrid="0">
      <p:cViewPr varScale="1">
        <p:scale>
          <a:sx n="128" d="100"/>
          <a:sy n="128" d="100"/>
        </p:scale>
        <p:origin x="864"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endParaRPr/>
          </a:p>
          <a:p>
            <a:pPr marL="0" lvl="0" indent="0" algn="l" rtl="0">
              <a:lnSpc>
                <a:spcPct val="100000"/>
              </a:lnSpc>
              <a:spcBef>
                <a:spcPts val="0"/>
              </a:spcBef>
              <a:spcAft>
                <a:spcPts val="0"/>
              </a:spcAft>
              <a:buSzPts val="1400"/>
              <a:buNone/>
            </a:pPr>
            <a:r>
              <a:rPr lang="en-US"/>
              <a:t>Later we will have discussions, demonstrations where you can follow along, and maybe try to solve a few problems yourself.</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But before we start showing you tools and how to apply them to your research work, first let me want talk a bit about reproducibility of your work.</a:t>
            </a:r>
            <a:endParaRP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in the future.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70620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84580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One final thought about repdocudibility…</a:t>
            </a:r>
            <a:endParaRPr/>
          </a:p>
          <a:p>
            <a:pPr marL="0" lvl="0" indent="0" algn="l" rtl="0">
              <a:lnSpc>
                <a:spcPct val="100000"/>
              </a:lnSpc>
              <a:spcBef>
                <a:spcPts val="0"/>
              </a:spcBef>
              <a:spcAft>
                <a:spcPts val="0"/>
              </a:spcAft>
              <a:buSzPts val="1400"/>
              <a:buNone/>
            </a:pPr>
            <a:r>
              <a:rPr lang="en-US"/>
              <a:t>To reproduce results implies that you were able to produce them correctly in the first place.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So throughout the workshops, we will try to emphasize the virtue of breaking your problems into smaller pieces</a:t>
            </a:r>
            <a:endParaRPr/>
          </a:p>
          <a:p>
            <a:pPr marL="0" lvl="0" indent="0" algn="l" rtl="0">
              <a:lnSpc>
                <a:spcPct val="100000"/>
              </a:lnSpc>
              <a:spcBef>
                <a:spcPts val="0"/>
              </a:spcBef>
              <a:spcAft>
                <a:spcPts val="0"/>
              </a:spcAft>
              <a:buSzPts val="1400"/>
              <a:buNone/>
            </a:pPr>
            <a:r>
              <a:rPr lang="en-US"/>
              <a:t>And then testing them relentlessly to convince yourself they are doing what you expect them to do.</a:t>
            </a:r>
            <a:endParaRPr/>
          </a:p>
          <a:p>
            <a:pPr marL="0" lvl="0" indent="0" algn="l" rtl="0">
              <a:lnSpc>
                <a:spcPct val="100000"/>
              </a:lnSpc>
              <a:spcBef>
                <a:spcPts val="0"/>
              </a:spcBef>
              <a:spcAft>
                <a:spcPts val="0"/>
              </a:spcAft>
              <a:buSzPts val="1400"/>
              <a:buNone/>
            </a:pPr>
            <a:r>
              <a:rPr lang="en-US"/>
              <a:t>Near the end of the series, one of our hours will be dedicated to helping you make your code “bulletproof.”</a:t>
            </a:r>
            <a:endParaRPr/>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465821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s-kellogg/edgar2data.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nuitrcs/gitworkshop" TargetMode="External"/><Relationship Id="rId4" Type="http://schemas.openxmlformats.org/officeDocument/2006/relationships/hyperlink" Target="https://kb.northwestern.edu/page.php?id=7859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s-kellogg/workshop_2022.g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D146F"/>
              </a:buClr>
              <a:buSzPts val="4500"/>
              <a:buFont typeface="Arial"/>
              <a:buNone/>
            </a:pPr>
            <a:r>
              <a:rPr lang="en-US" dirty="0"/>
              <a:t>Using Git and </a:t>
            </a:r>
            <a:r>
              <a:rPr lang="en-US" dirty="0" err="1"/>
              <a:t>Github</a:t>
            </a:r>
            <a:r>
              <a:rPr lang="en-US" dirty="0"/>
              <a:t> on KLC</a:t>
            </a:r>
            <a:br>
              <a:rPr lang="en-US" dirty="0"/>
            </a:br>
            <a:r>
              <a:rPr lang="en-US" sz="2400" dirty="0"/>
              <a:t>Fellows Workshop</a:t>
            </a:r>
            <a:endParaRPr dirty="0"/>
          </a:p>
        </p:txBody>
      </p:sp>
      <p:sp>
        <p:nvSpPr>
          <p:cNvPr id="50" name="Google Shape;50;p1"/>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lvl="0" indent="0" algn="l" rtl="0">
              <a:lnSpc>
                <a:spcPct val="100000"/>
              </a:lnSpc>
              <a:spcBef>
                <a:spcPts val="400"/>
              </a:spcBef>
              <a:spcAft>
                <a:spcPts val="0"/>
              </a:spcAft>
              <a:buClr>
                <a:schemeClr val="dk1"/>
              </a:buClr>
              <a:buSzPts val="2000"/>
              <a:buNone/>
            </a:pPr>
            <a:r>
              <a:rPr lang="en-US" dirty="0"/>
              <a:t>Summer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a:t>
            </a:r>
            <a:r>
              <a:rPr lang="en-US" sz="1800" dirty="0" err="1">
                <a:sym typeface="Roboto Medium"/>
              </a:rPr>
              <a:t>requies</a:t>
            </a:r>
            <a:r>
              <a:rPr lang="en-US" sz="1800" dirty="0">
                <a:sym typeface="Roboto Medium"/>
              </a:rPr>
              <a:t>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Tree>
    <p:extLst>
      <p:ext uri="{BB962C8B-B14F-4D97-AF65-F5344CB8AC3E}">
        <p14:creationId xmlns:p14="http://schemas.microsoft.com/office/powerpoint/2010/main" val="13994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add </a:t>
            </a:r>
            <a:r>
              <a:rPr lang="en-US" sz="1800" dirty="0" err="1">
                <a:solidFill>
                  <a:schemeClr val="dk1"/>
                </a:solidFill>
                <a:highlight>
                  <a:srgbClr val="C0C0C0"/>
                </a:highlight>
                <a:latin typeface="Consolas"/>
                <a:cs typeface="Consolas"/>
                <a:sym typeface="Roboto Medium"/>
              </a:rPr>
              <a:t>fec_all.sh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fec_cron.sh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fec_extract.py</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fec_process.R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OR</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"Add all FEC files to repo”</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9101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83228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a:t>
            </a:r>
            <a:r>
              <a:rPr lang="en-US" sz="1800" dirty="0" err="1">
                <a:sym typeface="Roboto Medium"/>
              </a:rPr>
              <a:t>Github</a:t>
            </a:r>
            <a:r>
              <a:rPr lang="en-US" sz="1800" dirty="0">
                <a:sym typeface="Roboto Medium"/>
              </a:rPr>
              <a:t>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Tree>
    <p:extLst>
      <p:ext uri="{BB962C8B-B14F-4D97-AF65-F5344CB8AC3E}">
        <p14:creationId xmlns:p14="http://schemas.microsoft.com/office/powerpoint/2010/main" val="315211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a:t>
            </a:r>
            <a:r>
              <a:rPr lang="en-US" sz="1800" dirty="0" err="1">
                <a:sym typeface="Roboto Medium"/>
              </a:rPr>
              <a:t>Github</a:t>
            </a:r>
            <a:r>
              <a:rPr lang="en-US" sz="1800" dirty="0">
                <a:sym typeface="Roboto Medium"/>
              </a:rPr>
              <a:t> repo, which is equivalent to a label for your </a:t>
            </a:r>
            <a:r>
              <a:rPr lang="en-US" sz="1800" dirty="0" err="1">
                <a:sym typeface="Roboto Medium"/>
              </a:rPr>
              <a:t>Github</a:t>
            </a:r>
            <a:r>
              <a:rPr lang="en-US" sz="1800" dirty="0">
                <a:sym typeface="Roboto Medium"/>
              </a:rPr>
              <a:t>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06715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1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a:t>
            </a:r>
            <a:r>
              <a:rPr lang="en-US" dirty="0" err="1"/>
              <a:t>Github</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a:t>
            </a:r>
            <a:r>
              <a:rPr lang="en-US" sz="1800" dirty="0" err="1">
                <a:sym typeface="Roboto Medium"/>
              </a:rPr>
              <a:t>Github</a:t>
            </a:r>
            <a:r>
              <a:rPr lang="en-US" sz="1800" dirty="0">
                <a:sym typeface="Roboto Medium"/>
              </a:rPr>
              <a:t>,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a:t>
            </a:r>
            <a:r>
              <a:rPr lang="en-US" sz="1800" dirty="0" err="1">
                <a:sym typeface="Roboto Medium"/>
              </a:rPr>
              <a:t>Github</a:t>
            </a:r>
            <a:r>
              <a:rPr lang="en-US" sz="1800" dirty="0">
                <a:sym typeface="Roboto Medium"/>
              </a:rPr>
              <a:t>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69042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a:t>
            </a:r>
            <a:r>
              <a:rPr lang="en-US" dirty="0" err="1"/>
              <a:t>Github</a:t>
            </a:r>
            <a:r>
              <a:rPr lang="en-US" dirty="0"/>
              <a:t> changes to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a:t>
            </a:r>
            <a:r>
              <a:rPr lang="en-US" sz="1800" dirty="0" err="1">
                <a:sym typeface="Roboto Medium"/>
              </a:rPr>
              <a:t>Github</a:t>
            </a:r>
            <a:r>
              <a:rPr lang="en-US" sz="1800" dirty="0">
                <a:sym typeface="Roboto Medium"/>
              </a:rPr>
              <a:t>,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Tree>
    <p:extLst>
      <p:ext uri="{BB962C8B-B14F-4D97-AF65-F5344CB8AC3E}">
        <p14:creationId xmlns:p14="http://schemas.microsoft.com/office/powerpoint/2010/main" val="401543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409021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a:t>
            </a:r>
            <a:r>
              <a:rPr lang="en-US" sz="1800" dirty="0" err="1">
                <a:sym typeface="Roboto Medium"/>
              </a:rPr>
              <a:t>Github</a:t>
            </a:r>
            <a:r>
              <a:rPr lang="en-US" sz="1800" dirty="0">
                <a:sym typeface="Roboto Medium"/>
              </a:rPr>
              <a:t>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Tree>
    <p:extLst>
      <p:ext uri="{BB962C8B-B14F-4D97-AF65-F5344CB8AC3E}">
        <p14:creationId xmlns:p14="http://schemas.microsoft.com/office/powerpoint/2010/main" val="9150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Tree>
    <p:extLst>
      <p:ext uri="{BB962C8B-B14F-4D97-AF65-F5344CB8AC3E}">
        <p14:creationId xmlns:p14="http://schemas.microsoft.com/office/powerpoint/2010/main" val="145454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a:t>
            </a:r>
            <a:r>
              <a:rPr lang="en-US" dirty="0" err="1"/>
              <a:t>Github</a:t>
            </a:r>
            <a:r>
              <a:rPr lang="en-US" dirty="0"/>
              <a:t>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a:t>
            </a:r>
            <a:r>
              <a:rPr lang="en-US" sz="1800" dirty="0" err="1">
                <a:sym typeface="Roboto Medium"/>
              </a:rPr>
              <a:t>Github</a:t>
            </a:r>
            <a:r>
              <a:rPr lang="en-US" sz="1800" dirty="0">
                <a:sym typeface="Roboto Medium"/>
              </a:rPr>
              <a:t>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a:t>
            </a:r>
            <a:r>
              <a:rPr lang="en-US" sz="1800" dirty="0" err="1">
                <a:sym typeface="Roboto Medium"/>
              </a:rPr>
              <a:t>Github</a:t>
            </a:r>
            <a:r>
              <a:rPr lang="en-US" sz="1800" dirty="0">
                <a:sym typeface="Roboto Medium"/>
              </a:rPr>
              <a:t>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96" name="Google Shape;96;ge58bbe3d21_0_49"/>
          <p:cNvSpPr txBox="1"/>
          <p:nvPr/>
        </p:nvSpPr>
        <p:spPr>
          <a:xfrm>
            <a:off x="390548" y="1143000"/>
            <a:ext cx="8500800" cy="3339335"/>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a:t>
            </a:r>
            <a:r>
              <a:rPr lang="en-US" sz="2500" dirty="0" err="1"/>
              <a:t>Github</a:t>
            </a:r>
            <a:endParaRPr lang="en-US" sz="2500" dirty="0"/>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a:t>
            </a:r>
            <a:r>
              <a:rPr lang="en-US" sz="2500" dirty="0" err="1"/>
              <a:t>Github</a:t>
            </a:r>
            <a:r>
              <a:rPr lang="en-US" sz="2500" dirty="0"/>
              <a:t> repository</a:t>
            </a:r>
          </a:p>
          <a:p>
            <a:pPr marL="69850" marR="0" lvl="0" algn="l" rtl="0">
              <a:lnSpc>
                <a:spcPct val="100000"/>
              </a:lnSpc>
              <a:spcBef>
                <a:spcPts val="0"/>
              </a:spcBef>
              <a:spcAft>
                <a:spcPts val="0"/>
              </a:spcAft>
              <a:buSzPts val="2500"/>
            </a:pPr>
            <a:endParaRPr lang="en-US" sz="2500" dirty="0"/>
          </a:p>
          <a:p>
            <a:pPr marL="457200" marR="0" lvl="0" indent="-387350" algn="l" rtl="0">
              <a:lnSpc>
                <a:spcPct val="100000"/>
              </a:lnSpc>
              <a:spcBef>
                <a:spcPts val="0"/>
              </a:spcBef>
              <a:spcAft>
                <a:spcPts val="0"/>
              </a:spcAft>
              <a:buSzPts val="2500"/>
              <a:buChar char="●"/>
            </a:pPr>
            <a:r>
              <a:rPr lang="en-US" sz="2500" dirty="0"/>
              <a:t>Discussion: Using Git and </a:t>
            </a:r>
            <a:r>
              <a:rPr lang="en-US" sz="2500" dirty="0" err="1"/>
              <a:t>Github</a:t>
            </a:r>
            <a:r>
              <a:rPr lang="en-US" sz="2500" dirty="0"/>
              <a:t> Smartly</a:t>
            </a:r>
            <a:endParaRPr sz="2500" dirty="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Set up your Conda Environment</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105" name="Google Shape;105;ge6d407e7a1_0_0"/>
          <p:cNvSpPr txBox="1"/>
          <p:nvPr/>
        </p:nvSpPr>
        <p:spPr>
          <a:xfrm>
            <a:off x="268574" y="866775"/>
            <a:ext cx="8418226" cy="4339619"/>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olidFill>
                  <a:schemeClr val="dk1"/>
                </a:solidFill>
                <a:highlight>
                  <a:srgbClr val="C0C0C0"/>
                </a:highlight>
                <a:latin typeface="Consolas"/>
                <a:cs typeface="Consolas"/>
                <a:sym typeface="Roboto Medium"/>
              </a:rPr>
              <a:t>module load python-miniconda3/4.12.0</a:t>
            </a:r>
          </a:p>
          <a:p>
            <a:pPr lvl="0">
              <a:buClr>
                <a:schemeClr val="dk1"/>
              </a:buClr>
              <a:buSzPts val="1100"/>
            </a:pPr>
            <a:r>
              <a:rPr lang="en-US" sz="1800" dirty="0">
                <a:solidFill>
                  <a:schemeClr val="dk1"/>
                </a:solidFill>
                <a:highlight>
                  <a:srgbClr val="C0C0C0"/>
                </a:highlight>
                <a:latin typeface="Consolas"/>
                <a:cs typeface="Consolas"/>
                <a:sym typeface="Roboto Medium"/>
              </a:rPr>
              <a:t>conda create –n </a:t>
            </a:r>
            <a:r>
              <a:rPr lang="en-US" sz="1800" dirty="0" err="1">
                <a:solidFill>
                  <a:schemeClr val="dk1"/>
                </a:solidFill>
                <a:highlight>
                  <a:srgbClr val="C0C0C0"/>
                </a:highlight>
                <a:latin typeface="Consolas"/>
                <a:cs typeface="Consolas"/>
                <a:sym typeface="Roboto Medium"/>
              </a:rPr>
              <a:t>edgar</a:t>
            </a:r>
            <a:r>
              <a:rPr lang="en-US" sz="1800" dirty="0">
                <a:solidFill>
                  <a:schemeClr val="dk1"/>
                </a:solidFill>
                <a:highlight>
                  <a:srgbClr val="C0C0C0"/>
                </a:highlight>
                <a:latin typeface="Consolas"/>
                <a:cs typeface="Consolas"/>
                <a:sym typeface="Roboto Medium"/>
              </a:rPr>
              <a:t> python</a:t>
            </a:r>
          </a:p>
          <a:p>
            <a:pPr lvl="0">
              <a:buClr>
                <a:schemeClr val="dk1"/>
              </a:buClr>
              <a:buSzPts val="1100"/>
            </a:pPr>
            <a:r>
              <a:rPr lang="en-US" sz="1800" dirty="0">
                <a:solidFill>
                  <a:schemeClr val="dk1"/>
                </a:solidFill>
                <a:highlight>
                  <a:srgbClr val="C0C0C0"/>
                </a:highlight>
                <a:latin typeface="Consolas"/>
                <a:cs typeface="Consolas"/>
                <a:sym typeface="Roboto Medium"/>
              </a:rPr>
              <a:t>source activate </a:t>
            </a:r>
            <a:r>
              <a:rPr lang="en-US" sz="1800" dirty="0" err="1">
                <a:solidFill>
                  <a:schemeClr val="dk1"/>
                </a:solidFill>
                <a:highlight>
                  <a:srgbClr val="C0C0C0"/>
                </a:highlight>
                <a:latin typeface="Consolas"/>
                <a:cs typeface="Consolas"/>
                <a:sym typeface="Roboto Medium"/>
              </a:rPr>
              <a:t>edgar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C0C0C0"/>
                </a:highlight>
                <a:latin typeface="Consolas"/>
                <a:cs typeface="Consolas"/>
                <a:sym typeface="Roboto Medium"/>
              </a:rPr>
              <a:t>cd</a:t>
            </a:r>
          </a:p>
          <a:p>
            <a:pPr>
              <a:buClr>
                <a:schemeClr val="dk1"/>
              </a:buClr>
              <a:buSzPts val="1100"/>
            </a:pPr>
            <a:r>
              <a:rPr lang="en-US" sz="1800" dirty="0">
                <a:highlight>
                  <a:srgbClr val="CCCCCC"/>
                </a:highlight>
                <a:latin typeface="Consolas"/>
                <a:ea typeface="Consolas"/>
                <a:cs typeface="Consolas"/>
                <a:sym typeface="Consolas"/>
              </a:rPr>
              <a:t>module load git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https://github.com/rs-kellogg/edgar2data.git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pip install .</a:t>
            </a: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a:solidFill>
                  <a:schemeClr val="dk1"/>
                </a:solidFill>
                <a:highlight>
                  <a:srgbClr val="C0C0C0"/>
                </a:highlight>
                <a:latin typeface="Consolas"/>
                <a:cs typeface="Consolas"/>
                <a:sym typeface="Roboto Medium"/>
              </a:rPr>
              <a:t>cd ~/edgar2data</a:t>
            </a:r>
          </a:p>
          <a:p>
            <a:pPr lvl="0">
              <a:buClr>
                <a:schemeClr val="dk1"/>
              </a:buClr>
              <a:buSzPts val="1100"/>
            </a:pPr>
            <a:r>
              <a:rPr lang="en-US" sz="1800" dirty="0">
                <a:solidFill>
                  <a:schemeClr val="dk1"/>
                </a:solidFill>
                <a:highlight>
                  <a:srgbClr val="C0C0C0"/>
                </a:highlight>
                <a:latin typeface="Consolas"/>
                <a:cs typeface="Consolas"/>
                <a:sym typeface="Roboto Medium"/>
              </a:rPr>
              <a:t>pip install </a:t>
            </a: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r>
              <a:rPr lang="en-US" sz="1800" dirty="0" err="1">
                <a:solidFill>
                  <a:schemeClr val="dk1"/>
                </a:solidFill>
                <a:highlight>
                  <a:srgbClr val="C0C0C0"/>
                </a:highlight>
                <a:latin typeface="Consolas"/>
                <a:cs typeface="Consolas"/>
                <a:sym typeface="Roboto Medium"/>
              </a:rPr>
              <a:t>pytest</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olidFill>
                <a:schemeClr val="dk1"/>
              </a:solidFill>
              <a:highlight>
                <a:srgbClr val="C0C0C0"/>
              </a:highlight>
              <a:latin typeface="Consolas"/>
              <a:cs typeface="Consolas"/>
              <a:sym typeface="Roboto Medium"/>
            </a:endParaRPr>
          </a:p>
          <a:p>
            <a:pPr>
              <a:buClr>
                <a:schemeClr val="dk1"/>
              </a:buClr>
              <a:buSzPts val="1100"/>
            </a:pPr>
            <a:r>
              <a:rPr lang="en-US" sz="1800" dirty="0">
                <a:solidFill>
                  <a:schemeClr val="dk1"/>
                </a:solidFill>
                <a:highlight>
                  <a:srgbClr val="C0C0C0"/>
                </a:highlight>
                <a:latin typeface="Consolas"/>
                <a:cs typeface="Consolas"/>
                <a:sym typeface="Roboto Medium"/>
              </a:rPr>
              <a:t>cd ~/workshop_2022/</a:t>
            </a:r>
          </a:p>
        </p:txBody>
      </p:sp>
    </p:spTree>
    <p:extLst>
      <p:ext uri="{BB962C8B-B14F-4D97-AF65-F5344CB8AC3E}">
        <p14:creationId xmlns:p14="http://schemas.microsoft.com/office/powerpoint/2010/main" val="255015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a:t>
            </a:r>
            <a:r>
              <a:rPr lang="en-US" dirty="0" err="1"/>
              <a:t>Github</a:t>
            </a:r>
            <a:r>
              <a:rPr lang="en-US" dirty="0"/>
              <a:t> Overview</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105" name="Google Shape;105;ge6d407e7a1_0_0"/>
          <p:cNvSpPr txBox="1"/>
          <p:nvPr/>
        </p:nvSpPr>
        <p:spPr>
          <a:xfrm>
            <a:off x="268574" y="904875"/>
            <a:ext cx="7973057" cy="54322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load the latest version of git on KLC,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a:t>
            </a:r>
            <a:r>
              <a:rPr lang="en-US" sz="1800" dirty="0" err="1"/>
              <a:t>Github</a:t>
            </a:r>
            <a:r>
              <a:rPr lang="en-US" sz="1800" dirty="0"/>
              <a:t>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extLst>
                    <a:ext uri="{A12FA001-AC4F-418D-AE19-62706E023703}">
                      <ahyp:hlinkClr xmlns:ahyp="http://schemas.microsoft.com/office/drawing/2018/hyperlinkcolor" val="tx"/>
                    </a:ext>
                  </a:extLst>
                </a:hlinkClick>
              </a:rPr>
              <a:t>https://kb.northwestern.edu/page.php?id=78598</a:t>
            </a:r>
            <a:r>
              <a:rPr lang="en-US" sz="1800" dirty="0"/>
              <a:t>  </a:t>
            </a:r>
          </a:p>
          <a:p>
            <a:pPr marL="11113" lvl="0">
              <a:buClr>
                <a:schemeClr val="dk1"/>
              </a:buClr>
              <a:buSzPts val="1100"/>
            </a:pPr>
            <a:r>
              <a:rPr lang="en-US" sz="1800" dirty="0"/>
              <a:t>NU IT </a:t>
            </a:r>
            <a:r>
              <a:rPr lang="en-US" sz="1800" dirty="0" err="1"/>
              <a:t>github</a:t>
            </a:r>
            <a:r>
              <a:rPr lang="en-US" sz="1800" dirty="0"/>
              <a:t>: </a:t>
            </a:r>
            <a:r>
              <a:rPr lang="en-US" sz="1800" dirty="0">
                <a:hlinkClick r:id="rId5">
                  <a:extLst>
                    <a:ext uri="{A12FA001-AC4F-418D-AE19-62706E023703}">
                      <ahyp:hlinkClr xmlns:ahyp="http://schemas.microsoft.com/office/drawing/2018/hyperlinkcolor" val="tx"/>
                    </a:ext>
                  </a:extLst>
                </a:hlinkClick>
              </a:rPr>
              <a:t>https://github.com/nuitrcs/gitworkshop</a:t>
            </a:r>
            <a:r>
              <a:rPr lang="en-US" sz="1800" dirty="0"/>
              <a:t>  </a:t>
            </a:r>
          </a:p>
          <a:p>
            <a:pPr marL="457200" lvl="0">
              <a:buClr>
                <a:schemeClr val="dk1"/>
              </a:buClr>
              <a:buSzPts val="1100"/>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866775"/>
            <a:ext cx="8418226"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a </a:t>
            </a:r>
            <a:r>
              <a:rPr lang="en-US" sz="1800" b="1" dirty="0"/>
              <a:t>container</a:t>
            </a:r>
            <a:r>
              <a:rPr lang="en-US" sz="1800" dirty="0"/>
              <a:t> for your files along with a history of all changes made to them. You can create a Git repo on KLC from scratch or you can download an existing public repository from </a:t>
            </a:r>
            <a:r>
              <a:rPr lang="en-US" sz="1800" dirty="0" err="1"/>
              <a:t>github</a:t>
            </a:r>
            <a:r>
              <a:rPr lang="en-US" sz="1800" dirty="0"/>
              <a:t>:</a:t>
            </a:r>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tx1"/>
                </a:solidFill>
                <a:highlight>
                  <a:srgbClr val="C0C0C0"/>
                </a:highlight>
                <a:latin typeface="Consolas"/>
                <a:cs typeface="Consolas"/>
                <a:sym typeface="Roboto Medium"/>
              </a:rPr>
              <a:t>cd</a:t>
            </a:r>
          </a:p>
          <a:p>
            <a:pPr marL="457200">
              <a:buClr>
                <a:schemeClr val="dk1"/>
              </a:buClr>
              <a:buSzPts val="1100"/>
            </a:pPr>
            <a:r>
              <a:rPr lang="en-US" sz="1800" dirty="0">
                <a:solidFill>
                  <a:schemeClr val="tx1"/>
                </a:solidFill>
                <a:highlight>
                  <a:srgbClr val="C0C0C0"/>
                </a:highlight>
                <a:latin typeface="Consolas"/>
                <a:cs typeface="Consolas"/>
                <a:sym typeface="Roboto Medium"/>
              </a:rPr>
              <a:t>git clone </a:t>
            </a:r>
            <a:r>
              <a:rPr lang="en-US" sz="1800" dirty="0">
                <a:solidFill>
                  <a:schemeClr val="tx1"/>
                </a:solidFill>
                <a:highlight>
                  <a:srgbClr val="C0C0C0"/>
                </a:highlight>
                <a:latin typeface="Consolas"/>
                <a:cs typeface="Consolas"/>
                <a:sym typeface="Roboto Medium"/>
                <a:hlinkClick r:id="rId3"/>
              </a:rPr>
              <a:t>https://github.com/rs-kellogg/workshop_2022.git</a:t>
            </a:r>
            <a:endParaRPr lang="en-US" sz="1800" dirty="0">
              <a:solidFill>
                <a:schemeClr val="tx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r>
              <a:rPr lang="en-US" sz="1800" dirty="0">
                <a:sym typeface="Roboto Medium"/>
              </a:rPr>
              <a:t>It should create a new directory called: </a:t>
            </a:r>
            <a:r>
              <a:rPr lang="en-US" sz="1800" dirty="0">
                <a:solidFill>
                  <a:schemeClr val="dk1"/>
                </a:solidFill>
                <a:highlight>
                  <a:srgbClr val="C0C0C0"/>
                </a:highlight>
                <a:latin typeface="Consolas"/>
                <a:cs typeface="Consolas"/>
                <a:sym typeface="Roboto Medium"/>
              </a:rPr>
              <a:t>workshop_2022.</a:t>
            </a:r>
          </a:p>
          <a:p>
            <a:pPr marL="11113">
              <a:buClr>
                <a:schemeClr val="dk1"/>
              </a:buClr>
              <a:buSzPts val="1100"/>
            </a:pPr>
            <a:r>
              <a:rPr lang="en-US" sz="1800" dirty="0">
                <a:sym typeface="Roboto Medium"/>
              </a:rPr>
              <a:t>Let’s create a new repository in called </a:t>
            </a:r>
            <a:r>
              <a:rPr lang="en-US" sz="1800" dirty="0">
                <a:solidFill>
                  <a:schemeClr val="dk1"/>
                </a:solidFill>
                <a:highlight>
                  <a:srgbClr val="C0C0C0"/>
                </a:highlight>
                <a:latin typeface="Consolas"/>
                <a:cs typeface="Consolas"/>
                <a:sym typeface="Roboto Medium"/>
              </a:rPr>
              <a:t>practice.</a:t>
            </a:r>
          </a:p>
          <a:p>
            <a:pPr marL="11113" lvl="2" indent="454025">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cp ~/workshop_2022/Session3_Test/python/</a:t>
            </a:r>
            <a:r>
              <a:rPr lang="en-US" sz="1800" dirty="0" err="1">
                <a:solidFill>
                  <a:schemeClr val="dk1"/>
                </a:solidFill>
                <a:highlight>
                  <a:srgbClr val="C0C0C0"/>
                </a:highlight>
                <a:latin typeface="Consolas"/>
                <a:cs typeface="Consolas"/>
                <a:sym typeface="Roboto Medium"/>
              </a:rPr>
              <a:t>test_edgar.py</a:t>
            </a:r>
            <a:r>
              <a:rPr lang="en-US" sz="1800" dirty="0">
                <a:solidFill>
                  <a:schemeClr val="dk1"/>
                </a:solidFill>
                <a:highlight>
                  <a:srgbClr val="C0C0C0"/>
                </a:highlight>
                <a:latin typeface="Consolas"/>
                <a:cs typeface="Consolas"/>
                <a:sym typeface="Roboto Medium"/>
              </a:rPr>
              <a:t> .</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git_init</a:t>
            </a: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186650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3" name="Google Shape;103;ge6d407e7a1_0_0"/>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Reproducibility Principles</a:t>
            </a:r>
            <a:endParaRPr/>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904875"/>
            <a:ext cx="8418226" cy="461661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a:t>
            </a:r>
            <a:r>
              <a:rPr lang="en-US" sz="1800" dirty="0" err="1"/>
              <a:t>Github</a:t>
            </a:r>
            <a:r>
              <a:rPr lang="en-US" sz="1800" dirty="0"/>
              <a:t>.</a:t>
            </a:r>
          </a:p>
          <a:p>
            <a:pPr marL="0" lvl="0" indent="0" algn="l" rtl="0">
              <a:spcBef>
                <a:spcPts val="0"/>
              </a:spcBef>
              <a:spcAft>
                <a:spcPts val="0"/>
              </a:spcAft>
              <a:buClr>
                <a:schemeClr val="dk1"/>
              </a:buClr>
              <a:buSzPts val="1100"/>
              <a:buFont typeface="Arial"/>
              <a:buNone/>
            </a:pPr>
            <a:endParaRPr lang="en-US" sz="1800" dirty="0"/>
          </a:p>
          <a:p>
            <a:pPr indent="465138">
              <a:buClr>
                <a:schemeClr val="dk1"/>
              </a:buClr>
              <a:buSzPts val="1100"/>
            </a:pPr>
            <a:r>
              <a:rPr lang="en-US" sz="1800" dirty="0">
                <a:solidFill>
                  <a:schemeClr val="dk1"/>
                </a:solidFill>
                <a:highlight>
                  <a:srgbClr val="C0C0C0"/>
                </a:highlight>
                <a:latin typeface="Consolas"/>
                <a:cs typeface="Consolas"/>
              </a:rPr>
              <a:t>cp ../Session3_Test/python/</a:t>
            </a:r>
            <a:r>
              <a:rPr lang="en-US" sz="1800" dirty="0" err="1">
                <a:solidFill>
                  <a:schemeClr val="dk1"/>
                </a:solidFill>
                <a:highlight>
                  <a:srgbClr val="C0C0C0"/>
                </a:highlight>
                <a:latin typeface="Consolas"/>
                <a:cs typeface="Consolas"/>
              </a:rPr>
              <a:t>test_edgar.py</a:t>
            </a:r>
            <a:r>
              <a:rPr lang="en-US" sz="1800" dirty="0">
                <a:solidFill>
                  <a:schemeClr val="dk1"/>
                </a:solidFill>
                <a:highlight>
                  <a:srgbClr val="C0C0C0"/>
                </a:highlight>
                <a:latin typeface="Consolas"/>
                <a:cs typeface="Consolas"/>
              </a:rPr>
              <a:t> .</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a:t>
            </a:r>
            <a:r>
              <a:rPr lang="en-US" sz="1800" dirty="0"/>
              <a:t> 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Tree>
    <p:extLst>
      <p:ext uri="{BB962C8B-B14F-4D97-AF65-F5344CB8AC3E}">
        <p14:creationId xmlns:p14="http://schemas.microsoft.com/office/powerpoint/2010/main" val="3899540546"/>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2899</Words>
  <Application>Microsoft Macintosh PowerPoint</Application>
  <PresentationFormat>On-screen Show (4:3)</PresentationFormat>
  <Paragraphs>332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Consolas</vt:lpstr>
      <vt:lpstr>Roboto Medium</vt:lpstr>
      <vt:lpstr>2_Custom Design</vt:lpstr>
      <vt:lpstr>Using Git and Github on KLC Fellows Workshop</vt:lpstr>
      <vt:lpstr>Version Control without Git</vt:lpstr>
      <vt:lpstr>Today we will Cover</vt:lpstr>
      <vt:lpstr>Set up your Conda Environment</vt:lpstr>
      <vt:lpstr>Git vs. GitHub</vt:lpstr>
      <vt:lpstr>Git and Github Overview</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Creating and accessing a Github Repo</vt:lpstr>
      <vt:lpstr>Accessing a github repo on KLC</vt:lpstr>
      <vt:lpstr>Saving Changes to a Github repo</vt:lpstr>
      <vt:lpstr>Saving local Git repo to Github</vt:lpstr>
      <vt:lpstr>Saving Github changes to local repo</vt:lpstr>
      <vt:lpstr>Discussion: Using Git and Github Smartly</vt:lpstr>
      <vt:lpstr>Discussion: Using Git and Github Smartly</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William Karl Thompson</cp:lastModifiedBy>
  <cp:revision>17</cp:revision>
  <dcterms:modified xsi:type="dcterms:W3CDTF">2022-07-19T18:02:11Z</dcterms:modified>
</cp:coreProperties>
</file>