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82" r:id="rId3"/>
    <p:sldId id="259" r:id="rId4"/>
    <p:sldId id="261" r:id="rId5"/>
    <p:sldId id="280" r:id="rId6"/>
    <p:sldId id="262" r:id="rId7"/>
    <p:sldId id="281" r:id="rId8"/>
    <p:sldId id="268" r:id="rId9"/>
    <p:sldId id="269" r:id="rId10"/>
    <p:sldId id="263" r:id="rId11"/>
    <p:sldId id="264" r:id="rId12"/>
    <p:sldId id="274" r:id="rId13"/>
    <p:sldId id="266" r:id="rId14"/>
    <p:sldId id="272" r:id="rId15"/>
    <p:sldId id="284" r:id="rId16"/>
    <p:sldId id="276" r:id="rId17"/>
    <p:sldId id="283" r:id="rId18"/>
    <p:sldId id="285" r:id="rId1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2941D-0433-84DC-1DEA-DD6F7C31F1C7}" v="203" dt="2022-06-10T18:31:19.167"/>
    <p1510:client id="{562DAB7D-436C-1602-E72E-908B982172E0}" v="30" dt="2022-06-28T02:29:01.140"/>
    <p1510:client id="{A32F9E8B-DABB-46EA-BA82-0D17199FCB6C}" v="204" dt="2019-11-15T02:21:11.744"/>
    <p1510:client id="{ABC40ABF-CC0A-4585-9AB1-0C4661091F47}" v="83" dt="2020-01-17T02:05:53.015"/>
    <p1510:client id="{C0D6B327-BF2E-1EC4-C4D4-83B34B46966D}" v="2335" dt="2022-06-01T13:21:39.492"/>
    <p1510:client id="{D7AC109B-9928-06B3-F1A9-53C695CCC547}" v="419" dt="2022-06-14T01:05:4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27" autoAdjust="0"/>
  </p:normalViewPr>
  <p:slideViewPr>
    <p:cSldViewPr snapToGrid="0">
      <p:cViewPr varScale="1">
        <p:scale>
          <a:sx n="88" d="100"/>
          <a:sy n="88" d="100"/>
        </p:scale>
        <p:origin x="2274" y="9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answer is surprising to me. It is actually underneath the “renice” subdirectory.</a:t>
            </a:r>
            <a:endParaRPr dirty="0"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get a healthy dose of </a:t>
            </a:r>
            <a:r>
              <a:rPr lang="en-US" dirty="0" err="1"/>
              <a:t>github</a:t>
            </a:r>
            <a:r>
              <a:rPr lang="en-US" dirty="0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want you all to have practice using several aspects of </a:t>
            </a:r>
            <a:r>
              <a:rPr lang="en-US" dirty="0" err="1"/>
              <a:t>Github</a:t>
            </a:r>
            <a:r>
              <a:rPr lang="en-US" dirty="0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Most notably, you will see a few instances of </a:t>
            </a:r>
            <a:r>
              <a:rPr lang="en-US" dirty="0" err="1"/>
              <a:t>conda</a:t>
            </a:r>
            <a:r>
              <a:rPr lang="en-US" dirty="0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will help address the challenge I mentioned earlier, of using software that may or may behave the same 4 years from now. (If it is still available then.)</a:t>
            </a:r>
            <a:endParaRPr dirty="0"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so, with that…. I will give you a little preview of what to expect in the next 6 ½ hours we will be together.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 few moments I will hand it over to my colleague Ambreen, who will lead you through the fundamentals of working on KLC, including working with git and </a:t>
            </a:r>
            <a:r>
              <a:rPr lang="en-US" dirty="0" err="1"/>
              <a:t>Jupyter</a:t>
            </a:r>
            <a:r>
              <a:rPr lang="en-US" dirty="0"/>
              <a:t> notebooks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to make sure you are familiar with these things that we will do repeatedly in future weeks. We assume no prior knowledge of any of those things.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next 3 weeks will be deep dives into some powerful tools that we think all of you are probably going to use at one time or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final 3 weeks put the pieces together to help you with some very complicated – and very common – applied problems: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Checking and cleaning your data, writing bulletproof code, and a final session on how to make your jobs </a:t>
            </a:r>
            <a:r>
              <a:rPr lang="en-US"/>
              <a:t>run faster.</a:t>
            </a:r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26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so, with that…. I will give you a little preview of what to expect in the next 6 ½ hours we will be together.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 few moments I will hand it over to my colleague Ambreen, who will lead you through the fundamentals of working on KLC, including working with git and </a:t>
            </a:r>
            <a:r>
              <a:rPr lang="en-US" dirty="0" err="1"/>
              <a:t>Jupyter</a:t>
            </a:r>
            <a:r>
              <a:rPr lang="en-US" dirty="0"/>
              <a:t> notebooks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to make sure you are familiar with these things that we will do repeatedly in future weeks. We assume no prior knowledge of any of those things.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next 3 weeks will be deep dives into some powerful tools that we think all of you are probably going to use at one time or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final 3 weeks put the pieces together to help you with some very complicated – and very common – applied problems: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Checking and cleaning your data, writing bulletproof code, and a final session on how to make your jobs </a:t>
            </a:r>
            <a:r>
              <a:rPr lang="en-US"/>
              <a:t>run faster.</a:t>
            </a:r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22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does some aspect of your work rely on a collaborator to do something that you don’t know how to repeat for yourself in the future?</a:t>
            </a:r>
            <a:endParaRPr dirty="0"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day, you will all move on from Northwestern. That should get you thinking: What will I need to do with all my files and notes when I go somewhere else?</a:t>
            </a:r>
            <a:endParaRPr dirty="0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e69dea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1e69dea5c_0_1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Who here has tasks that you manage this way, by placing a reminder on the calendar to do something?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&lt;Pause for discussion&gt;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We all do, as evidenced by this recurring event that actually lives on our calendars.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But whenever possible, you should take situations like this as a challenge: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Is there a way to write a program that would do this action for me – and ideally write an entry in a log to show when it was done?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1e69dea5c_0_1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4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your future self had to recreate your analysis from scratch in the year 2025, would you remember to do all those things exactly as you had before?</a:t>
            </a:r>
            <a:endParaRPr dirty="0"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there were a way to script these actions – and leave a record behind of what actions were taken – that seems much kinder to your future self.</a:t>
            </a:r>
            <a:endParaRPr dirty="0"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fewire.com/gedit-linux-command-unix-command-4097153" TargetMode="Externa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One</a:t>
            </a:r>
            <a:br>
              <a:rPr lang="en-US" dirty="0"/>
            </a:br>
            <a:r>
              <a:rPr lang="en-US" sz="2400" dirty="0"/>
              <a:t>Data Skills for Empirical Research, 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This is a real directory with code &amp; data that monitors load on KLC.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Is it clear where you would go to find load by user on a given date?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 (Good Records)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  Use intuitive directory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Document Your Code (Good Records)</a:t>
            </a:r>
            <a:endParaRPr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Document Everything!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Suggestion:  </a:t>
            </a:r>
            <a:r>
              <a:rPr lang="en-US" sz="1800" dirty="0">
                <a:solidFill>
                  <a:schemeClr val="dk1"/>
                </a:solidFill>
              </a:rPr>
              <a:t>Only document what you are willing to revise.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Also, avoid having multiple “systems of record.”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Version Control (Good Records)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Your Programs</a:t>
            </a:r>
            <a:endParaRPr lang="en-US" u="sng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 dirty="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 dirty="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this in our workshops.</a:t>
            </a:r>
            <a:endParaRPr lang="en-US" sz="1800" b="1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Open Source Packages</a:t>
            </a:r>
            <a:r>
              <a:rPr lang="en-US" sz="1800" b="1" dirty="0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 for Python, </a:t>
            </a:r>
            <a:r>
              <a:rPr lang="en-US" sz="1800" dirty="0" err="1">
                <a:solidFill>
                  <a:schemeClr val="tx1"/>
                </a:solidFill>
              </a:rPr>
              <a:t>Packrate</a:t>
            </a:r>
            <a:r>
              <a:rPr lang="en-US" sz="1800" dirty="0">
                <a:solidFill>
                  <a:schemeClr val="tx1"/>
                </a:solidFill>
              </a:rPr>
              <a:t> for R packages </a:t>
            </a:r>
          </a:p>
          <a:p>
            <a:pPr>
              <a:lnSpc>
                <a:spcPct val="114999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using </a:t>
            </a:r>
            <a:r>
              <a:rPr lang="en-US" sz="1800" i="1" dirty="0" err="1">
                <a:solidFill>
                  <a:schemeClr val="dk1"/>
                </a:solidFill>
              </a:rPr>
              <a:t>conda</a:t>
            </a:r>
            <a:r>
              <a:rPr lang="en-US" sz="1800" i="1" dirty="0">
                <a:solidFill>
                  <a:schemeClr val="dk1"/>
                </a:solidFill>
              </a:rPr>
              <a:t> in our workshops.</a:t>
            </a: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/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Caution: All tools require human judgment to be used well.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Don’t Repeat Yourself</a:t>
            </a:r>
            <a:endParaRPr dirty="0"/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  <a:endParaRPr lang="en-US" sz="1800" dirty="0"/>
          </a:p>
          <a:p>
            <a:endParaRPr lang="en-US" sz="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Produce consistent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you need to test, debug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 dirty="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Get It Right The First Time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>
              <a:buSzPts val="1800"/>
            </a:pPr>
            <a:r>
              <a:rPr lang="en-US" sz="1800" dirty="0"/>
              <a:t>Make sure what you replicate is correct!</a:t>
            </a:r>
          </a:p>
          <a:p>
            <a:pPr marL="114300">
              <a:buSzPts val="1800"/>
            </a:pPr>
            <a:endParaRPr lang="en-US" sz="1800" dirty="0"/>
          </a:p>
          <a:p>
            <a:pPr marL="742950" indent="-285750">
              <a:buChar char="•"/>
            </a:pPr>
            <a:r>
              <a:rPr lang="en-US" sz="1800" dirty="0"/>
              <a:t>Break big problems into discrete pieces</a:t>
            </a:r>
          </a:p>
          <a:p>
            <a:pPr marL="742950" indent="-285750">
              <a:buChar char="•"/>
            </a:pPr>
            <a:r>
              <a:rPr lang="en-US" sz="1800" dirty="0"/>
              <a:t>Don't repeat yourself (abstraction)</a:t>
            </a:r>
          </a:p>
          <a:p>
            <a:pPr marL="742950" indent="-285750">
              <a:buChar char="•"/>
            </a:pPr>
            <a:r>
              <a:rPr lang="en-US" sz="1800" dirty="0"/>
              <a:t>Test liberally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Goals for Each Workshop Session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88039-4CD5-A745-394E-9E48A5A8FD86}"/>
              </a:ext>
            </a:extLst>
          </p:cNvPr>
          <p:cNvSpPr/>
          <p:nvPr/>
        </p:nvSpPr>
        <p:spPr>
          <a:xfrm>
            <a:off x="690972" y="1151276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#1 – The Basics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>
                <a:cs typeface="Arial"/>
              </a:rPr>
              <a:t> KLC, git, </a:t>
            </a:r>
            <a:r>
              <a:rPr lang="en-US" dirty="0" err="1">
                <a:cs typeface="Arial"/>
              </a:rPr>
              <a:t>Jupyter</a:t>
            </a:r>
            <a:r>
              <a:rPr lang="en-US" dirty="0">
                <a:cs typeface="Arial"/>
              </a:rPr>
              <a:t> notebooks</a:t>
            </a:r>
          </a:p>
          <a:p>
            <a:pPr algn="ctr"/>
            <a:r>
              <a:rPr lang="en-US" dirty="0">
                <a:cs typeface="Arial"/>
              </a:rPr>
              <a:t>Run a program from command line</a:t>
            </a:r>
          </a:p>
          <a:p>
            <a:pPr algn="ctr"/>
            <a:r>
              <a:rPr lang="en-US" dirty="0">
                <a:cs typeface="Arial"/>
              </a:rPr>
              <a:t>Reproducibility Principles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565879-8A2E-EBF5-A9DD-54B47D47CBC4}"/>
              </a:ext>
            </a:extLst>
          </p:cNvPr>
          <p:cNvSpPr/>
          <p:nvPr/>
        </p:nvSpPr>
        <p:spPr>
          <a:xfrm>
            <a:off x="690972" y="2920079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#2 – Data Integrity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Learn about regular expressions</a:t>
            </a:r>
            <a:endParaRPr lang="en-US" dirty="0"/>
          </a:p>
          <a:p>
            <a:pPr algn="ctr"/>
            <a:r>
              <a:rPr lang="en-US" dirty="0">
                <a:cs typeface="Arial"/>
              </a:rPr>
              <a:t>Test data assumptions</a:t>
            </a:r>
          </a:p>
          <a:p>
            <a:pPr algn="ctr"/>
            <a:r>
              <a:rPr lang="en-US" dirty="0">
                <a:cs typeface="Arial"/>
              </a:rPr>
              <a:t>Fix data programmatically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6C0996-A7E3-346C-DB01-05F03B03BF90}"/>
              </a:ext>
            </a:extLst>
          </p:cNvPr>
          <p:cNvSpPr/>
          <p:nvPr/>
        </p:nvSpPr>
        <p:spPr>
          <a:xfrm>
            <a:off x="690972" y="4688885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#3 – Code Testing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What could go wrong with code?</a:t>
            </a:r>
          </a:p>
          <a:p>
            <a:pPr algn="ctr"/>
            <a:r>
              <a:rPr lang="en-US" dirty="0">
                <a:cs typeface="Arial"/>
              </a:rPr>
              <a:t>Abstraction</a:t>
            </a:r>
          </a:p>
          <a:p>
            <a:pPr algn="ctr"/>
            <a:r>
              <a:rPr lang="en-US" dirty="0">
                <a:cs typeface="Arial"/>
              </a:rPr>
              <a:t>Unit testing</a:t>
            </a:r>
          </a:p>
          <a:p>
            <a:pPr algn="ctr"/>
            <a:endParaRPr lang="en-US" dirty="0">
              <a:cs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39F41-7577-E7F6-8916-A0D3053CEEEE}"/>
              </a:ext>
            </a:extLst>
          </p:cNvPr>
          <p:cNvSpPr/>
          <p:nvPr/>
        </p:nvSpPr>
        <p:spPr>
          <a:xfrm>
            <a:off x="5072471" y="114175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#4 – Automate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Shell scripts</a:t>
            </a:r>
          </a:p>
          <a:p>
            <a:pPr algn="ctr"/>
            <a:r>
              <a:rPr lang="en-US" dirty="0">
                <a:cs typeface="Arial"/>
              </a:rPr>
              <a:t>Scheduling</a:t>
            </a:r>
          </a:p>
          <a:p>
            <a:pPr algn="ctr"/>
            <a:r>
              <a:rPr lang="en-US" dirty="0">
                <a:cs typeface="Arial"/>
              </a:rPr>
              <a:t>Leaving audit trails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95C3E0-8603-751F-CEC4-E67817945A60}"/>
              </a:ext>
            </a:extLst>
          </p:cNvPr>
          <p:cNvSpPr/>
          <p:nvPr/>
        </p:nvSpPr>
        <p:spPr>
          <a:xfrm>
            <a:off x="5072471" y="291340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#5 – Keep Automating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LaTeX on KLC</a:t>
            </a:r>
          </a:p>
          <a:p>
            <a:pPr algn="ctr"/>
            <a:r>
              <a:rPr lang="en-US" dirty="0">
                <a:cs typeface="Arial"/>
              </a:rPr>
              <a:t>Exporting results automatically</a:t>
            </a:r>
          </a:p>
          <a:p>
            <a:pPr algn="ctr"/>
            <a:r>
              <a:rPr lang="en-US" dirty="0">
                <a:cs typeface="Arial"/>
              </a:rPr>
              <a:t>Testing consistency in papers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380D0C-F3C0-6BCB-683A-D06B15F59CA7}"/>
              </a:ext>
            </a:extLst>
          </p:cNvPr>
          <p:cNvSpPr/>
          <p:nvPr/>
        </p:nvSpPr>
        <p:spPr>
          <a:xfrm>
            <a:off x="5072471" y="468505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#6 – Version Control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Using git smartly</a:t>
            </a:r>
          </a:p>
          <a:p>
            <a:pPr algn="ctr"/>
            <a:r>
              <a:rPr lang="en-US" dirty="0" err="1">
                <a:cs typeface="Arial"/>
              </a:rPr>
              <a:t>conda</a:t>
            </a:r>
          </a:p>
          <a:p>
            <a:pPr algn="ctr"/>
            <a:r>
              <a:rPr lang="en-US" dirty="0">
                <a:cs typeface="Arial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49192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KLC/Quest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 dirty="0"/>
          </a:p>
          <a:p>
            <a:r>
              <a:rPr lang="en-US" sz="1800" b="1" dirty="0" err="1"/>
              <a:t>Gedit</a:t>
            </a:r>
            <a:r>
              <a:rPr lang="en-US" sz="1800" dirty="0"/>
              <a:t>: From a terminal session with graphics enabled, type:</a:t>
            </a:r>
            <a:endParaRPr lang="en-US" dirty="0"/>
          </a:p>
          <a:p>
            <a:r>
              <a:rPr lang="en-US" sz="1800" dirty="0" err="1">
                <a:latin typeface="Courier New"/>
              </a:rPr>
              <a:t>gedit</a:t>
            </a:r>
            <a:r>
              <a:rPr lang="en-US" sz="1800" dirty="0">
                <a:latin typeface="Courier New"/>
              </a:rPr>
              <a:t>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6"/>
              </a:rPr>
              <a:t>https://www.lifewire.com/gedit-linux-command-unix-command-4097153</a:t>
            </a:r>
            <a:endParaRPr lang="en-US" dirty="0"/>
          </a:p>
          <a:p>
            <a:endParaRPr lang="en-US" sz="18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457200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Goals for This Session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88039-4CD5-A745-394E-9E48A5A8FD86}"/>
              </a:ext>
            </a:extLst>
          </p:cNvPr>
          <p:cNvSpPr/>
          <p:nvPr/>
        </p:nvSpPr>
        <p:spPr>
          <a:xfrm>
            <a:off x="1148172" y="5123201"/>
            <a:ext cx="2313410" cy="11403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Learn Principles for Replicability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565879-8A2E-EBF5-A9DD-54B47D47CBC4}"/>
              </a:ext>
            </a:extLst>
          </p:cNvPr>
          <p:cNvSpPr/>
          <p:nvPr/>
        </p:nvSpPr>
        <p:spPr>
          <a:xfrm>
            <a:off x="3538947" y="5120354"/>
            <a:ext cx="2313410" cy="1149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Get Acquainted w/ Kellogg Linux Cluster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6C0996-A7E3-346C-DB01-05F03B03BF90}"/>
              </a:ext>
            </a:extLst>
          </p:cNvPr>
          <p:cNvSpPr/>
          <p:nvPr/>
        </p:nvSpPr>
        <p:spPr>
          <a:xfrm>
            <a:off x="5901147" y="5117510"/>
            <a:ext cx="2313410" cy="11403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Practice Using git &amp; </a:t>
            </a:r>
            <a:r>
              <a:rPr lang="en-US" sz="1800" dirty="0" err="1">
                <a:cs typeface="Arial"/>
              </a:rPr>
              <a:t>Jupyter</a:t>
            </a:r>
            <a:r>
              <a:rPr lang="en-US" sz="1800" dirty="0">
                <a:cs typeface="Arial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0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Who Cares About Replicating Results?</a:t>
            </a:r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683475"/>
            <a:ext cx="2748900" cy="253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Journals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Referees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Readers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co-authors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RAs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27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… and </a:t>
            </a:r>
            <a:r>
              <a:rPr lang="en-US" sz="1800" b="1" dirty="0">
                <a:solidFill>
                  <a:schemeClr val="dk1"/>
                </a:solidFill>
              </a:rPr>
              <a:t>your future 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5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Reproduction is difficult because collaboration is difficult.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</a:rPr>
              <a:t>Did somebody on the research team…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correctly interpret and implement your inclusion criteria?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make other adjustments to the raw data?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include the results from the correct model specification in the paper?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rely on a program or data that you no longer have access to?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accidentally overwrite a file?</a:t>
            </a: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intentionally overwrite a file?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quit and leave you up the creek without a paddle?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Will You Collaborate Well With Yourself?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305200" cy="34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What would you need to replicate calculations right now from a problem set you did as an undergrad 4 years ago?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10 years from now, will you be able to recreate the tables from a published paper, which went through many stages of revision?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What will you do with all your programs and data when you leave Northwestern?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A58728-FE18-8B7B-F0DE-2722E887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90" y="4525661"/>
            <a:ext cx="2743200" cy="1820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Setting Your Future Self Up For Success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Reproducibility Principles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1. Automate Whenever Possible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2. Keep Good Records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87" name="Google Shape;187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E39C7F-D1D4-ED64-0613-6CAE0A8B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6" y="1633961"/>
            <a:ext cx="3984467" cy="2990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F5B8D-A270-D216-55C3-243456594D03}"/>
              </a:ext>
            </a:extLst>
          </p:cNvPr>
          <p:cNvSpPr txBox="1"/>
          <p:nvPr/>
        </p:nvSpPr>
        <p:spPr>
          <a:xfrm>
            <a:off x="4886454" y="1638472"/>
            <a:ext cx="41085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Do you use your calendar to do things like maintain your source data?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What could go wrong?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2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Automate Reduces Human Errors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You need to fix this flawed source data:</a:t>
            </a:r>
          </a:p>
          <a:p>
            <a:endParaRPr lang="en-US" sz="1800" dirty="0"/>
          </a:p>
          <a:p>
            <a:r>
              <a:rPr lang="en-US" sz="1800" dirty="0"/>
              <a:t>* Delete extra </a:t>
            </a:r>
            <a:endParaRPr lang="en-US" dirty="0"/>
          </a:p>
          <a:p>
            <a:endParaRPr lang="en-US"/>
          </a:p>
          <a:p>
            <a:r>
              <a:rPr lang="en-US" sz="1800" dirty="0"/>
              <a:t>* Move the decimal place in </a:t>
            </a:r>
            <a:r>
              <a:rPr lang="en-US" sz="1800" dirty="0">
                <a:highlight>
                  <a:srgbClr val="FFFF00"/>
                </a:highlight>
              </a:rPr>
              <a:t> one cell </a:t>
            </a:r>
          </a:p>
          <a:p>
            <a:endParaRPr lang="en-US" sz="1800" dirty="0"/>
          </a:p>
          <a:p>
            <a:r>
              <a:rPr lang="en-US" sz="1800" dirty="0"/>
              <a:t>* Set </a:t>
            </a:r>
            <a:r>
              <a:rPr lang="en-US" sz="1800" dirty="0">
                <a:highlight>
                  <a:srgbClr val="C0C0C0"/>
                </a:highlight>
              </a:rPr>
              <a:t> ND </a:t>
            </a:r>
            <a:r>
              <a:rPr lang="en-US" sz="1800" dirty="0"/>
              <a:t> to missing values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4924425" y="3922456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Why not just fix these issues in Excel?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Will your future self be able to do this?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3017</Words>
  <Application>Microsoft Office PowerPoint</Application>
  <PresentationFormat>On-screen Show (4:3)</PresentationFormat>
  <Paragraphs>434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2_Custom Design</vt:lpstr>
      <vt:lpstr>Session One Data Skills for Empirical Research,  Kellogg Research Support</vt:lpstr>
      <vt:lpstr>Goals for This Session</vt:lpstr>
      <vt:lpstr>Who Cares About Replicating Results?</vt:lpstr>
      <vt:lpstr>Why Are Papers So Hard To Replicate?</vt:lpstr>
      <vt:lpstr>Will You Collaborate Well With Yourself?</vt:lpstr>
      <vt:lpstr>Setting Your Future Self Up For Success</vt:lpstr>
      <vt:lpstr>Automate To Reduce Human Errors</vt:lpstr>
      <vt:lpstr>Automate Reduces Human Errors</vt:lpstr>
      <vt:lpstr>Automate To Reduce Human Errors</vt:lpstr>
      <vt:lpstr>Organize Directories</vt:lpstr>
      <vt:lpstr>Organize Directories (Good Records)</vt:lpstr>
      <vt:lpstr>Document Your Code (Good Records)</vt:lpstr>
      <vt:lpstr>Version Control (Good Records)</vt:lpstr>
      <vt:lpstr>Don’t Repeat Yourself</vt:lpstr>
      <vt:lpstr>One Way People Repeat Themselves</vt:lpstr>
      <vt:lpstr>Get It Right The First Time</vt:lpstr>
      <vt:lpstr>Goals for Each Workshop Session</vt:lpstr>
      <vt:lpstr>Appendix – 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John Patrick Johnson</cp:lastModifiedBy>
  <cp:revision>760</cp:revision>
  <dcterms:modified xsi:type="dcterms:W3CDTF">2022-06-28T02:29:01Z</dcterms:modified>
</cp:coreProperties>
</file>