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71" r:id="rId2"/>
    <p:sldId id="257" r:id="rId3"/>
    <p:sldId id="276" r:id="rId4"/>
    <p:sldId id="275" r:id="rId5"/>
    <p:sldId id="286" r:id="rId6"/>
    <p:sldId id="287" r:id="rId7"/>
    <p:sldId id="289" r:id="rId8"/>
    <p:sldId id="282" r:id="rId9"/>
    <p:sldId id="278" r:id="rId10"/>
    <p:sldId id="263" r:id="rId11"/>
    <p:sldId id="279" r:id="rId12"/>
    <p:sldId id="293" r:id="rId13"/>
    <p:sldId id="281" r:id="rId14"/>
    <p:sldId id="290" r:id="rId15"/>
    <p:sldId id="291" r:id="rId16"/>
    <p:sldId id="294" r:id="rId17"/>
    <p:sldId id="295" r:id="rId18"/>
    <p:sldId id="292" r:id="rId19"/>
    <p:sldId id="280" r:id="rId20"/>
    <p:sldId id="270" r:id="rId21"/>
    <p:sldId id="277" r:id="rId22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70"/>
  </p:normalViewPr>
  <p:slideViewPr>
    <p:cSldViewPr snapToGrid="0">
      <p:cViewPr varScale="1">
        <p:scale>
          <a:sx n="78" d="100"/>
          <a:sy n="78" d="100"/>
        </p:scale>
        <p:origin x="25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36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213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25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486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398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720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99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8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38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questanalytics.northwestern.edu/hub/log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questanalytics.northwestern.edu/hub/logi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poore/pythontex" TargetMode="External"/><Relationship Id="rId3" Type="http://schemas.openxmlformats.org/officeDocument/2006/relationships/hyperlink" Target="https://www.latex-project.org/get/#tex-distributions" TargetMode="External"/><Relationship Id="rId7" Type="http://schemas.openxmlformats.org/officeDocument/2006/relationships/hyperlink" Target="https://www.r-bloggers.com/2015/12/r-markdown-and-knitr-tutorial-part-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uxfordevices.com/tutorials/ubuntu/install-tex-live-texmaker" TargetMode="External"/><Relationship Id="rId5" Type="http://schemas.openxmlformats.org/officeDocument/2006/relationships/hyperlink" Target="https://www.tug.org/texlive/" TargetMode="External"/><Relationship Id="rId10" Type="http://schemas.openxmlformats.org/officeDocument/2006/relationships/hyperlink" Target="https://data.princeton.edu/stata/markdown" TargetMode="External"/><Relationship Id="rId4" Type="http://schemas.openxmlformats.org/officeDocument/2006/relationships/hyperlink" Target="https://www.tutorialspoint.com/online_latex_editor.php" TargetMode="External"/><Relationship Id="rId9" Type="http://schemas.openxmlformats.org/officeDocument/2006/relationships/hyperlink" Target="https://www.geeksforgeeks.org/pylatex-module-in-python/?ref=lb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Six</a:t>
            </a:r>
            <a:br>
              <a:rPr lang="en-US" dirty="0"/>
            </a:br>
            <a:r>
              <a:rPr lang="en-US" sz="2400" dirty="0"/>
              <a:t>Exporting Results to LaTeX, Markdown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Generating Results Files in Programs</a:t>
            </a:r>
            <a:endParaRPr dirty="0"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What we’ll Cover: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Creating Descriptive Statistics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Formatting Regression Results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Exporting Plots and Graphs</a:t>
            </a:r>
            <a:endParaRPr lang="en-US" sz="2500" dirty="0"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114;ge6d407e7a1_0_10">
            <a:extLst>
              <a:ext uri="{FF2B5EF4-FFF2-40B4-BE49-F238E27FC236}">
                <a16:creationId xmlns:a16="http://schemas.microsoft.com/office/drawing/2014/main" id="{8EE60821-9ECF-849B-DAF2-29AE73549107}"/>
              </a:ext>
            </a:extLst>
          </p:cNvPr>
          <p:cNvSpPr txBox="1"/>
          <p:nvPr/>
        </p:nvSpPr>
        <p:spPr>
          <a:xfrm>
            <a:off x="457200" y="3147759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Python &amp; R – stargazer package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Python –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estout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 and outreg2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CAD5B00-F9EF-B523-677A-6BCB1259868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Running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73338DA-0DCA-8FC9-9351-AB1DE644D19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Running LaTeX on KLC: </a:t>
            </a:r>
            <a:r>
              <a:rPr lang="en-US" dirty="0" err="1"/>
              <a:t>TexLive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00791" y="1200112"/>
            <a:ext cx="5153975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r>
              <a:rPr lang="en-US" sz="2500" dirty="0"/>
              <a:t>     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38140" y="4697094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file_name_here.tex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sample.tex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4AD8-B46F-1062-5F44-C1A757A37164}"/>
              </a:ext>
            </a:extLst>
          </p:cNvPr>
          <p:cNvSpPr txBox="1"/>
          <p:nvPr/>
        </p:nvSpPr>
        <p:spPr>
          <a:xfrm>
            <a:off x="687199" y="405500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 To create a pdf of the </a:t>
            </a:r>
            <a:r>
              <a:rPr lang="en-US" sz="2500" dirty="0" err="1"/>
              <a:t>tex</a:t>
            </a:r>
            <a:r>
              <a:rPr lang="en-US" sz="2500" dirty="0"/>
              <a:t> file, run: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A98B63-C831-18EF-AFF0-C251ADB1155D}"/>
              </a:ext>
            </a:extLst>
          </p:cNvPr>
          <p:cNvSpPr/>
          <p:nvPr/>
        </p:nvSpPr>
        <p:spPr>
          <a:xfrm>
            <a:off x="1138140" y="2512537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ghostscript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B76F08E-B1C2-E332-50AE-028B809B1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4935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Using Markdown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18BE6D0-E705-9BF7-4061-D332FCE5E1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err="1"/>
              <a:t>Juypter</a:t>
            </a:r>
            <a:r>
              <a:rPr lang="en-US" dirty="0"/>
              <a:t> Notebooks in Python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7185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To create and launch a </a:t>
            </a:r>
            <a:r>
              <a:rPr lang="en-US" sz="2200" dirty="0" err="1"/>
              <a:t>conda</a:t>
            </a:r>
            <a:r>
              <a:rPr lang="en-US" sz="2200" dirty="0"/>
              <a:t> environment, type: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install libraries, type: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launch a </a:t>
            </a:r>
            <a:r>
              <a:rPr lang="en-US" sz="2200" dirty="0" err="1"/>
              <a:t>jupyter</a:t>
            </a:r>
            <a:r>
              <a:rPr lang="en-US" sz="2200" dirty="0"/>
              <a:t> notebook, type: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140" y="1917130"/>
            <a:ext cx="6778639" cy="73682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python/anaconda3.6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chrome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8140" y="3153282"/>
            <a:ext cx="6778639" cy="7624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-n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python=3.6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8140" y="4431088"/>
            <a:ext cx="6778638" cy="4187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-c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-forge &lt;library&gt;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38140" y="5512114"/>
            <a:ext cx="6778637" cy="445631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notebook --browser=chrome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AE91-2EE9-E9F4-DA4E-B8CE81BB8DE9}"/>
              </a:ext>
            </a:extLst>
          </p:cNvPr>
          <p:cNvSpPr txBox="1"/>
          <p:nvPr/>
        </p:nvSpPr>
        <p:spPr>
          <a:xfrm>
            <a:off x="805630" y="6155145"/>
            <a:ext cx="833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Access from a Quest Analytics Node: </a:t>
            </a:r>
            <a:r>
              <a:rPr lang="en-US" i="1" dirty="0">
                <a:hlinkClick r:id="rId3"/>
              </a:rPr>
              <a:t>https://jupyter.questanalytics.northwestern.edu/hub/login</a:t>
            </a:r>
            <a:r>
              <a:rPr lang="en-US" i="1" dirty="0"/>
              <a:t> </a:t>
            </a:r>
            <a:r>
              <a:rPr lang="en-US" sz="1400" i="1" dirty="0"/>
              <a:t> </a:t>
            </a:r>
            <a:endParaRPr lang="en-US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519F23B-550A-E63C-B5A8-D0A17BD70C6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1686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Knitting an R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2.1 What happens when we render? | R Markdown Cookbook">
            <a:extLst>
              <a:ext uri="{FF2B5EF4-FFF2-40B4-BE49-F238E27FC236}">
                <a16:creationId xmlns:a16="http://schemas.microsoft.com/office/drawing/2014/main" id="{0F8771CA-51D4-5295-67D5-98A9D4A8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2" y="1712021"/>
            <a:ext cx="7653415" cy="36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3F05DA9-0A67-80F9-8F8A-9653A17C1F3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00294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within </a:t>
            </a:r>
            <a:r>
              <a:rPr lang="en-US" dirty="0" err="1"/>
              <a:t>Rstudio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69573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To load packages and launch </a:t>
            </a:r>
            <a:r>
              <a:rPr lang="en-US" sz="2500" dirty="0" err="1"/>
              <a:t>Rstudio</a:t>
            </a:r>
            <a:r>
              <a:rPr lang="en-US" sz="2500" dirty="0"/>
              <a:t>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138139" y="2011928"/>
            <a:ext cx="6778639" cy="120868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rstudio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788D0F-5998-BEE9-4088-61F612CC6B50}"/>
              </a:ext>
            </a:extLst>
          </p:cNvPr>
          <p:cNvSpPr/>
          <p:nvPr/>
        </p:nvSpPr>
        <p:spPr>
          <a:xfrm>
            <a:off x="1138140" y="4223069"/>
            <a:ext cx="6778638" cy="8229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install.packages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’)</a:t>
            </a:r>
          </a:p>
          <a:p>
            <a:pPr marL="457200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library(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7EDF4-C8B0-6127-32A5-56B36830844E}"/>
              </a:ext>
            </a:extLst>
          </p:cNvPr>
          <p:cNvSpPr txBox="1"/>
          <p:nvPr/>
        </p:nvSpPr>
        <p:spPr>
          <a:xfrm>
            <a:off x="457200" y="350712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R, install and load the following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457200" y="5204209"/>
            <a:ext cx="72237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in R, “Knit to pdf” from the “Knit” dropdown.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32F7B37D-357D-E6BB-5870-BEFA59EC817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68795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from the command line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69573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To load packages and launch </a:t>
            </a:r>
            <a:r>
              <a:rPr lang="en-US" sz="2500" dirty="0" err="1"/>
              <a:t>Rstudio</a:t>
            </a:r>
            <a:r>
              <a:rPr lang="en-US" sz="2500" dirty="0"/>
              <a:t>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074217" y="2212636"/>
            <a:ext cx="6778639" cy="75956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ED5B1-6B08-D018-E6EC-3BBB777C2961}"/>
              </a:ext>
            </a:extLst>
          </p:cNvPr>
          <p:cNvSpPr txBox="1"/>
          <p:nvPr/>
        </p:nvSpPr>
        <p:spPr>
          <a:xfrm>
            <a:off x="805630" y="6155145"/>
            <a:ext cx="833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Access from a Quest Analytics Node: </a:t>
            </a:r>
            <a:r>
              <a:rPr lang="en-US" i="1" dirty="0">
                <a:hlinkClick r:id="rId3"/>
              </a:rPr>
              <a:t>https://jupyter.questanalytics.northwestern.edu/hub/login</a:t>
            </a:r>
            <a:r>
              <a:rPr lang="en-US" i="1" dirty="0"/>
              <a:t> </a:t>
            </a:r>
            <a:r>
              <a:rPr lang="en-US" sz="1400" i="1" dirty="0"/>
              <a:t> 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805630" y="3329421"/>
            <a:ext cx="722376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from the command line: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475679-8CFB-59DA-1E85-2960E0F9629C}"/>
              </a:ext>
            </a:extLst>
          </p:cNvPr>
          <p:cNvSpPr/>
          <p:nvPr/>
        </p:nvSpPr>
        <p:spPr>
          <a:xfrm>
            <a:off x="895502" y="4163692"/>
            <a:ext cx="6957354" cy="126637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Rscript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-e "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::render('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samplex.Rmd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’,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params=list('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myarg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'))"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BE5C7-5F6C-2820-48BC-FF105B8258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3971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Creating a Stata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205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3603" y="1902671"/>
            <a:ext cx="4463935" cy="1222403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stata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/17</a:t>
            </a:r>
          </a:p>
          <a:p>
            <a:pPr indent="296863"/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xstata-mp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3603" y="3795846"/>
            <a:ext cx="7396794" cy="247067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/2.2.1/bin/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/2020/bin/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x86_64-linux/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cd &lt;directory&gt;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using &lt;filename&gt;,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mathjax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4FDC-5E72-776E-8F40-216DB26790EE}"/>
              </a:ext>
            </a:extLst>
          </p:cNvPr>
          <p:cNvSpPr txBox="1"/>
          <p:nvPr/>
        </p:nvSpPr>
        <p:spPr>
          <a:xfrm>
            <a:off x="722268" y="3255873"/>
            <a:ext cx="769946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Stata, type the following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4206449-D167-1E15-09ED-BB6CA0A9619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93543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AA7314-1ED8-1F74-A367-EA36516D063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Papers</a:t>
            </a:r>
            <a:endParaRPr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9322602-1564-804F-8A59-795398A0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30" y="1163782"/>
            <a:ext cx="6533804" cy="48959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– LaTeX/Markdown Resources</a:t>
            </a:r>
            <a:endParaRPr dirty="0"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457200" y="827000"/>
            <a:ext cx="7340400" cy="626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/>
              <a:t>Getting Started with Latex: </a:t>
            </a:r>
          </a:p>
          <a:p>
            <a:r>
              <a:rPr lang="en-US" sz="1800" dirty="0">
                <a:hlinkClick r:id="rId3"/>
              </a:rPr>
              <a:t>https://www.latex-project.org/get/#tex-distributions</a:t>
            </a:r>
            <a:r>
              <a:rPr lang="en-US" sz="1800" dirty="0"/>
              <a:t> </a:t>
            </a:r>
          </a:p>
          <a:p>
            <a:endParaRPr lang="en-US" sz="1800" dirty="0"/>
          </a:p>
          <a:p>
            <a:r>
              <a:rPr lang="en-US" sz="1800" dirty="0"/>
              <a:t>Online Latex Editor: </a:t>
            </a:r>
            <a:r>
              <a:rPr lang="en-US" sz="1800" dirty="0">
                <a:hlinkClick r:id="rId4"/>
              </a:rPr>
              <a:t>https://www.tutorialspoint.com/online_latex_editor.php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 err="1"/>
              <a:t>Texlive</a:t>
            </a:r>
            <a:r>
              <a:rPr lang="en-US" sz="1800" dirty="0"/>
              <a:t> on a Linux Server: </a:t>
            </a:r>
          </a:p>
          <a:p>
            <a:r>
              <a:rPr lang="en-US" sz="1800" dirty="0">
                <a:hlinkClick r:id="rId5"/>
              </a:rPr>
              <a:t>https://www.tug.org/texlive/</a:t>
            </a:r>
            <a:r>
              <a:rPr lang="en-US" sz="1800" dirty="0"/>
              <a:t> </a:t>
            </a:r>
          </a:p>
          <a:p>
            <a:r>
              <a:rPr lang="en-US" sz="1800" dirty="0">
                <a:hlinkClick r:id="rId6"/>
              </a:rPr>
              <a:t>https://www.linuxfordevices.com/tutorials/ubuntu/install-tex-live-texmaker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 Markdown and </a:t>
            </a:r>
            <a:r>
              <a:rPr lang="en-US" sz="1800" dirty="0" err="1"/>
              <a:t>Knitr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https://www.r-bloggers.com/2015/12/r-markdown-and-knitr-tutorial-part-1/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Python with Latex: </a:t>
            </a:r>
            <a:r>
              <a:rPr lang="en-US" sz="1800" dirty="0">
                <a:hlinkClick r:id="rId8"/>
              </a:rPr>
              <a:t>https://github.com/gpoore/pythontex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https://www.geeksforgeeks.org/pylatex-module-in-python/?ref=lbp</a:t>
            </a:r>
            <a:r>
              <a:rPr lang="en-US" sz="1800" dirty="0"/>
              <a:t>  </a:t>
            </a:r>
          </a:p>
          <a:p>
            <a:endParaRPr lang="en-US" sz="1800" dirty="0"/>
          </a:p>
          <a:p>
            <a:r>
              <a:rPr lang="en-US" sz="1800" dirty="0"/>
              <a:t>Stata Markdown</a:t>
            </a:r>
          </a:p>
          <a:p>
            <a:r>
              <a:rPr lang="en-US" sz="1800" dirty="0">
                <a:hlinkClick r:id="rId10"/>
              </a:rPr>
              <a:t>https://data.princeton.edu/stata/markdown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0FD9C-686C-2F91-F774-9AFF913444B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57F8E18-7BC5-F396-52D2-CE16304BE5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 Discussion: Using </a:t>
            </a:r>
            <a:r>
              <a:rPr lang="en-US" sz="2500" dirty="0" err="1"/>
              <a:t>LaTex</a:t>
            </a:r>
            <a:r>
              <a:rPr lang="en-US" sz="2500" dirty="0"/>
              <a:t> vs. Markdown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endParaRPr lang="en-US"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Generating Results within R, Python, Stata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 err="1"/>
              <a:t>LaTex</a:t>
            </a:r>
            <a:r>
              <a:rPr lang="en-US" sz="2500" dirty="0"/>
              <a:t> – Populating Results in a KLC LaTeX doc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Markdown – 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</a:t>
            </a:r>
            <a:r>
              <a:rPr lang="en-US" sz="2500" dirty="0" err="1"/>
              <a:t>Juypter</a:t>
            </a:r>
            <a:r>
              <a:rPr lang="en-US" sz="2500" dirty="0"/>
              <a:t> Notebooks for Python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‘Knitting’ R Markdown Files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Stata Markdown </a:t>
            </a:r>
            <a:endParaRPr sz="2500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5CBE7FF-855A-6D9D-656A-F4D01D14633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Discussion: LaTeX vs. Markdown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43036C-B683-6249-C6F3-CBD1AA8381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 and Markdown Comparison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795A-A312-8466-ECFE-14E3FA01B42F}"/>
              </a:ext>
            </a:extLst>
          </p:cNvPr>
          <p:cNvSpPr/>
          <p:nvPr/>
        </p:nvSpPr>
        <p:spPr>
          <a:xfrm>
            <a:off x="5129183" y="1432563"/>
            <a:ext cx="376588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\</a:t>
            </a:r>
            <a:r>
              <a:rPr lang="en-US" sz="2500" dirty="0" err="1"/>
              <a:t>documentclass</a:t>
            </a:r>
            <a:r>
              <a:rPr lang="en-US" sz="2500" dirty="0"/>
              <a:t>{article}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amsmath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amssymb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amsfonts</a:t>
            </a:r>
            <a:r>
              <a:rPr lang="en-US" sz="2500" dirty="0"/>
              <a:t>}</a:t>
            </a:r>
          </a:p>
          <a:p>
            <a:endParaRPr lang="en-US" sz="2500" dirty="0"/>
          </a:p>
          <a:p>
            <a:r>
              <a:rPr lang="en-US" sz="2500" dirty="0"/>
              <a:t>\title{Sample Article} \author{Your Name} </a:t>
            </a:r>
          </a:p>
          <a:p>
            <a:r>
              <a:rPr lang="en-US" sz="2500" dirty="0"/>
              <a:t>\date{July 2022} </a:t>
            </a:r>
          </a:p>
          <a:p>
            <a:endParaRPr lang="en-US" sz="2500" dirty="0"/>
          </a:p>
          <a:p>
            <a:r>
              <a:rPr lang="en-US" sz="2500" dirty="0"/>
              <a:t>\begin{document}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maketitle</a:t>
            </a:r>
            <a:r>
              <a:rPr lang="en-US" sz="2500" dirty="0"/>
              <a:t> </a:t>
            </a:r>
          </a:p>
          <a:p>
            <a:r>
              <a:rPr lang="en-US" sz="2500" dirty="0"/>
              <a:t>Hello world! </a:t>
            </a:r>
          </a:p>
          <a:p>
            <a:r>
              <a:rPr lang="en-US" sz="2500" dirty="0"/>
              <a:t>\end{document}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3677-2448-8637-DFEB-C7E215583882}"/>
              </a:ext>
            </a:extLst>
          </p:cNvPr>
          <p:cNvSpPr/>
          <p:nvPr/>
        </p:nvSpPr>
        <p:spPr>
          <a:xfrm>
            <a:off x="249151" y="1651590"/>
            <a:ext cx="4114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--- </a:t>
            </a:r>
          </a:p>
          <a:p>
            <a:endParaRPr lang="en-US" sz="2500" dirty="0"/>
          </a:p>
          <a:p>
            <a:r>
              <a:rPr lang="en-US" sz="2500" dirty="0"/>
              <a:t>title: Sample Problem Set</a:t>
            </a:r>
          </a:p>
          <a:p>
            <a:r>
              <a:rPr lang="en-US" sz="2500" dirty="0"/>
              <a:t>author: Your Name </a:t>
            </a:r>
          </a:p>
          <a:p>
            <a:r>
              <a:rPr lang="en-US" sz="2500" dirty="0"/>
              <a:t>date: July 2022</a:t>
            </a:r>
          </a:p>
          <a:p>
            <a:endParaRPr lang="en-US" sz="2500" dirty="0"/>
          </a:p>
          <a:p>
            <a:r>
              <a:rPr lang="en-US" sz="2500" dirty="0"/>
              <a:t>--- Hello world!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4FDA1-DD62-EEF8-21F8-8E779C0E1C19}"/>
              </a:ext>
            </a:extLst>
          </p:cNvPr>
          <p:cNvCxnSpPr/>
          <p:nvPr/>
        </p:nvCxnSpPr>
        <p:spPr>
          <a:xfrm>
            <a:off x="4039987" y="1045068"/>
            <a:ext cx="0" cy="513095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5DE6B0-E9D8-7B4E-5C0B-A1F77AD51807}"/>
              </a:ext>
            </a:extLst>
          </p:cNvPr>
          <p:cNvSpPr txBox="1"/>
          <p:nvPr/>
        </p:nvSpPr>
        <p:spPr>
          <a:xfrm rot="16200000">
            <a:off x="3748806" y="208021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Preamble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DFB09-95A6-6B20-D6D0-F4C691C0FEF8}"/>
              </a:ext>
            </a:extLst>
          </p:cNvPr>
          <p:cNvSpPr txBox="1"/>
          <p:nvPr/>
        </p:nvSpPr>
        <p:spPr>
          <a:xfrm rot="16200000">
            <a:off x="4004483" y="537960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Body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33E642A-8803-C3EC-0B62-E1BE0D79B064}"/>
              </a:ext>
            </a:extLst>
          </p:cNvPr>
          <p:cNvSpPr/>
          <p:nvPr/>
        </p:nvSpPr>
        <p:spPr>
          <a:xfrm>
            <a:off x="4650648" y="1396617"/>
            <a:ext cx="524797" cy="1752565"/>
          </a:xfrm>
          <a:prstGeom prst="leftBrac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7C642BF-8919-FAE2-0036-1501E4B57CB0}"/>
              </a:ext>
            </a:extLst>
          </p:cNvPr>
          <p:cNvSpPr/>
          <p:nvPr/>
        </p:nvSpPr>
        <p:spPr>
          <a:xfrm>
            <a:off x="4650645" y="5032726"/>
            <a:ext cx="478526" cy="1241224"/>
          </a:xfrm>
          <a:prstGeom prst="leftBrace">
            <a:avLst>
              <a:gd name="adj1" fmla="val 8333"/>
              <a:gd name="adj2" fmla="val 47321"/>
            </a:avLst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4914A-87F7-6EBE-BC02-E3BC0943A61E}"/>
              </a:ext>
            </a:extLst>
          </p:cNvPr>
          <p:cNvSpPr txBox="1"/>
          <p:nvPr/>
        </p:nvSpPr>
        <p:spPr>
          <a:xfrm>
            <a:off x="1140927" y="94294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Markdown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7E4D1-3FB0-C53F-7F2D-3E483E2ABAD4}"/>
              </a:ext>
            </a:extLst>
          </p:cNvPr>
          <p:cNvSpPr txBox="1"/>
          <p:nvPr/>
        </p:nvSpPr>
        <p:spPr>
          <a:xfrm>
            <a:off x="5824110" y="942945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LaTeX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948441A6-7AE3-D585-3CFB-C12736B3A01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9574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Markdown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 is a text-to-HTML conversion tool.  It allows you to write using a plain text format, then convert it to structurally valid HTML. A Markdown document could contain source code and LaTeX formulas. 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333333"/>
                </a:solidFill>
                <a:latin typeface="+mj-lt"/>
              </a:rPr>
              <a:t>What is it? </a:t>
            </a:r>
            <a:endParaRPr lang="en-US" sz="2400" b="1" i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D3275-24B1-3273-5FB3-DC72817B8C55}"/>
              </a:ext>
            </a:extLst>
          </p:cNvPr>
          <p:cNvSpPr/>
          <p:nvPr/>
        </p:nvSpPr>
        <p:spPr>
          <a:xfrm>
            <a:off x="1369428" y="4537483"/>
            <a:ext cx="55617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distraction-free focus-on-what-you-want-to-say writing.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55DFE17-4998-FDF9-2947-D67B4EAAF14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8974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5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/Markup is a high-quality typesetting system; it includes features designed for technical and scientific documentation. 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What is it?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68959-8C6F-624C-8DF6-31FA5049CE02}"/>
              </a:ext>
            </a:extLst>
          </p:cNvPr>
          <p:cNvSpPr/>
          <p:nvPr/>
        </p:nvSpPr>
        <p:spPr>
          <a:xfrm>
            <a:off x="1233572" y="4657791"/>
            <a:ext cx="62146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typesetting for articles, research papers, manuals, books, etc. </a:t>
            </a:r>
          </a:p>
          <a:p>
            <a:endParaRPr lang="en-US" sz="2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83FAE32-B6B5-C0D4-E1F9-C07BCEEF1BE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9386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– Use Cases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457200" y="1291042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LaTeX?</a:t>
            </a:r>
            <a:endParaRPr sz="2500" b="1" i="1" dirty="0"/>
          </a:p>
        </p:txBody>
      </p:sp>
      <p:sp>
        <p:nvSpPr>
          <p:cNvPr id="2" name="Google Shape;105;ge6d407e7a1_0_0">
            <a:extLst>
              <a:ext uri="{FF2B5EF4-FFF2-40B4-BE49-F238E27FC236}">
                <a16:creationId xmlns:a16="http://schemas.microsoft.com/office/drawing/2014/main" id="{9B5649DA-366B-D0F3-6BBA-BEFB176DE590}"/>
              </a:ext>
            </a:extLst>
          </p:cNvPr>
          <p:cNvSpPr txBox="1"/>
          <p:nvPr/>
        </p:nvSpPr>
        <p:spPr>
          <a:xfrm>
            <a:off x="457200" y="3425760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Markdown?</a:t>
            </a:r>
            <a:endParaRPr sz="2500" b="1" i="1" dirty="0"/>
          </a:p>
        </p:txBody>
      </p:sp>
      <p:sp>
        <p:nvSpPr>
          <p:cNvPr id="4" name="Google Shape;105;ge6d407e7a1_0_0">
            <a:extLst>
              <a:ext uri="{FF2B5EF4-FFF2-40B4-BE49-F238E27FC236}">
                <a16:creationId xmlns:a16="http://schemas.microsoft.com/office/drawing/2014/main" id="{427B1BA0-258B-76EA-747C-834068D3F1D4}"/>
              </a:ext>
            </a:extLst>
          </p:cNvPr>
          <p:cNvSpPr txBox="1"/>
          <p:nvPr/>
        </p:nvSpPr>
        <p:spPr>
          <a:xfrm>
            <a:off x="901800" y="1971949"/>
            <a:ext cx="73404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Journal articles, working papers, class papers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Beamer for your job talk presentation</a:t>
            </a:r>
          </a:p>
        </p:txBody>
      </p:sp>
      <p:sp>
        <p:nvSpPr>
          <p:cNvPr id="6" name="Google Shape;105;ge6d407e7a1_0_0">
            <a:extLst>
              <a:ext uri="{FF2B5EF4-FFF2-40B4-BE49-F238E27FC236}">
                <a16:creationId xmlns:a16="http://schemas.microsoft.com/office/drawing/2014/main" id="{8DCA1F8D-6844-E97F-DE52-1BF68280EDFB}"/>
              </a:ext>
            </a:extLst>
          </p:cNvPr>
          <p:cNvSpPr txBox="1"/>
          <p:nvPr/>
        </p:nvSpPr>
        <p:spPr>
          <a:xfrm>
            <a:off x="901800" y="4234541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Class problem sets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Exploratory work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Teaching materials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20EA8CA-B1D1-E6A2-271A-F783D41011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553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Automating Results Generation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6C87070-0531-F49B-8020-127810EAB9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1001</Words>
  <Application>Microsoft Macintosh PowerPoint</Application>
  <PresentationFormat>On-screen Show (4:3)</PresentationFormat>
  <Paragraphs>260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Arial</vt:lpstr>
      <vt:lpstr>Wingdings</vt:lpstr>
      <vt:lpstr>Consolas</vt:lpstr>
      <vt:lpstr>Courier New</vt:lpstr>
      <vt:lpstr>SymbolMT</vt:lpstr>
      <vt:lpstr>2_Custom Design</vt:lpstr>
      <vt:lpstr>Session Six Exporting Results to LaTeX, Markdown Kellogg Research Support</vt:lpstr>
      <vt:lpstr>Automating Papers</vt:lpstr>
      <vt:lpstr>Today we will Cover</vt:lpstr>
      <vt:lpstr>PowerPoint Presentation</vt:lpstr>
      <vt:lpstr>LaTeX and Markdown Comparison</vt:lpstr>
      <vt:lpstr>Markdown</vt:lpstr>
      <vt:lpstr>LaTeX</vt:lpstr>
      <vt:lpstr>Discussion – Use Cases</vt:lpstr>
      <vt:lpstr>PowerPoint Presentation</vt:lpstr>
      <vt:lpstr>Generating Results Files in Programs</vt:lpstr>
      <vt:lpstr>PowerPoint Presentation</vt:lpstr>
      <vt:lpstr>Running LaTeX on KLC: TexLive</vt:lpstr>
      <vt:lpstr>PowerPoint Presentation</vt:lpstr>
      <vt:lpstr>Juypter Notebooks in Python</vt:lpstr>
      <vt:lpstr>Knitting an R Markdown File</vt:lpstr>
      <vt:lpstr>R Markdown within Rstudio</vt:lpstr>
      <vt:lpstr>R Markdown from the command line</vt:lpstr>
      <vt:lpstr>Creating a Stata Markdown File</vt:lpstr>
      <vt:lpstr>PowerPoint Presentation</vt:lpstr>
      <vt:lpstr>Appendix – LaTeX/Markdown Resources</vt:lpstr>
      <vt:lpstr>Appendix: Git Clone Workshop to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20</cp:revision>
  <dcterms:modified xsi:type="dcterms:W3CDTF">2022-07-22T04:38:55Z</dcterms:modified>
</cp:coreProperties>
</file>