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56" r:id="rId2"/>
    <p:sldId id="271" r:id="rId3"/>
    <p:sldId id="261" r:id="rId4"/>
    <p:sldId id="257" r:id="rId5"/>
    <p:sldId id="286" r:id="rId6"/>
    <p:sldId id="262" r:id="rId7"/>
    <p:sldId id="273" r:id="rId8"/>
    <p:sldId id="275" r:id="rId9"/>
    <p:sldId id="274" r:id="rId10"/>
    <p:sldId id="278" r:id="rId11"/>
    <p:sldId id="279" r:id="rId12"/>
    <p:sldId id="281" r:id="rId13"/>
    <p:sldId id="282" r:id="rId14"/>
    <p:sldId id="280" r:id="rId15"/>
    <p:sldId id="283" r:id="rId16"/>
    <p:sldId id="284" r:id="rId17"/>
    <p:sldId id="285" r:id="rId18"/>
    <p:sldId id="290" r:id="rId19"/>
    <p:sldId id="289" r:id="rId20"/>
    <p:sldId id="287" r:id="rId21"/>
    <p:sldId id="288" r:id="rId22"/>
  </p:sldIdLst>
  <p:sldSz cx="9144000" cy="6858000" type="screen4x3"/>
  <p:notesSz cx="7010400" cy="9236075"/>
  <p:embeddedFontLst>
    <p:embeddedFont>
      <p:font typeface="Consolas" panose="020B0609020204030204" pitchFamily="49" charset="0"/>
      <p:regular r:id="rId24"/>
      <p:bold r:id="rId25"/>
      <p:italic r:id="rId26"/>
      <p:boldItalic r:id="rId27"/>
    </p:embeddedFont>
    <p:embeddedFont>
      <p:font typeface="Roboto Medium"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5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Jb/dxg8SBACTioISI2Z3PoJo6h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9"/>
  </p:normalViewPr>
  <p:slideViewPr>
    <p:cSldViewPr snapToGrid="0">
      <p:cViewPr varScale="1">
        <p:scale>
          <a:sx n="102" d="100"/>
          <a:sy n="102" d="100"/>
        </p:scale>
        <p:origin x="1824" y="176"/>
      </p:cViewPr>
      <p:guideLst>
        <p:guide orient="horz" pos="425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84" d="100"/>
          <a:sy n="84" d="100"/>
        </p:scale>
        <p:origin x="392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1804"/>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1804"/>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772669"/>
            <a:ext cx="3037840" cy="461804"/>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Welcome. We are so happy you’re here.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What you are about to hear next is about the closest you will get to a lecture in this workshop series. Most of the rest of this will be pretty interactive. </a:t>
            </a:r>
            <a:endParaRPr/>
          </a:p>
          <a:p>
            <a:pPr marL="0" lvl="0" indent="0" algn="l" rtl="0">
              <a:lnSpc>
                <a:spcPct val="100000"/>
              </a:lnSpc>
              <a:spcBef>
                <a:spcPts val="0"/>
              </a:spcBef>
              <a:spcAft>
                <a:spcPts val="0"/>
              </a:spcAft>
              <a:buSzPts val="1400"/>
              <a:buNone/>
            </a:pPr>
            <a:r>
              <a:rPr lang="en-US"/>
              <a:t>Later we will have discussions, demonstrations where you can follow along, and maybe try to solve a few problems yourself.</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But before we start showing you tools and how to apply them to your research work, first let me want talk a bit about reproducibility of your work.</a:t>
            </a:r>
            <a:endParaRPr/>
          </a:p>
          <a:p>
            <a:pPr marL="0" lvl="0" indent="0" algn="l" rtl="0">
              <a:lnSpc>
                <a:spcPct val="100000"/>
              </a:lnSpc>
              <a:spcBef>
                <a:spcPts val="0"/>
              </a:spcBef>
              <a:spcAft>
                <a:spcPts val="0"/>
              </a:spcAft>
              <a:buSzPts val="1400"/>
              <a:buNone/>
            </a:pPr>
            <a:r>
              <a:rPr lang="en-US"/>
              <a:t>It is a very important topic, and I believe there are a few general principles that, if kept in mind, can help you quite a lot in the future.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47" name="Google Shape;47;p1:notes"/>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122400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3548649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364646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3602785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2414966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2645793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2675879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836961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1125828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1123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54" name="Google Shape;54;p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2311059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359841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1680102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58bbe3d21_0_49: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ge58bbe3d21_0_49: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91" name="Google Shape;91;ge58bbe3d21_0_49: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54" name="Google Shape;54;p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1664016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3270747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1465821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3706206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18"/>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18"/>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8"/>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18"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18"/>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0"/>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20"/>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0"/>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21"/>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2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2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7"/>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7"/>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ithub.com/en/github/authenticating-to-github/keeping-your-account-and-data-secure/creating-a-personal-access-toke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dhat.com/sysadmin/getting-started-nan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lifewire.com/gedit-linux-command-unix-command-4097153" TargetMode="External"/><Relationship Id="rId5" Type="http://schemas.openxmlformats.org/officeDocument/2006/relationships/hyperlink" Target="https://www.redhat.com/sysadmin/introduction-vi-editor" TargetMode="External"/><Relationship Id="rId4" Type="http://schemas.openxmlformats.org/officeDocument/2006/relationships/hyperlink" Target="https://www.redhat.com/sysadmin/beginners-guide-emac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phdcomics.com/comics/archive_print.php?comicid=1531"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blog.devmountain.com/git-vs-github-whats-the-differenc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to/mollynem/git-github--workflow-fundamentals-549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mailto:johndoe@northwestern.edu"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github.com/nuitrcs/gitworkshop" TargetMode="External"/><Relationship Id="rId4" Type="http://schemas.openxmlformats.org/officeDocument/2006/relationships/hyperlink" Target="https://kb.northwestern.edu/page.php?id=78598"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medium.com/tech-and-the-city/changing-a-super-old-git-commit-history-20346f709ca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a:spLocks noGrp="1"/>
          </p:cNvSpPr>
          <p:nvPr>
            <p:ph type="ctrTitle"/>
          </p:nvPr>
        </p:nvSpPr>
        <p:spPr>
          <a:xfrm>
            <a:off x="233680" y="665766"/>
            <a:ext cx="8910320" cy="214931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D146F"/>
              </a:buClr>
              <a:buSzPts val="4500"/>
              <a:buFont typeface="Arial"/>
              <a:buNone/>
            </a:pPr>
            <a:r>
              <a:rPr lang="en-US" dirty="0"/>
              <a:t>Using Git and </a:t>
            </a:r>
            <a:r>
              <a:rPr lang="en-US" dirty="0" err="1"/>
              <a:t>Github</a:t>
            </a:r>
            <a:r>
              <a:rPr lang="en-US" dirty="0"/>
              <a:t> on KLC</a:t>
            </a:r>
            <a:br>
              <a:rPr lang="en-US" dirty="0"/>
            </a:br>
            <a:r>
              <a:rPr lang="en-US" sz="2400" dirty="0"/>
              <a:t>Fellows Workshop</a:t>
            </a:r>
            <a:endParaRPr dirty="0"/>
          </a:p>
        </p:txBody>
      </p:sp>
      <p:sp>
        <p:nvSpPr>
          <p:cNvPr id="50" name="Google Shape;50;p1"/>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a:p>
          <a:p>
            <a:pPr marL="0" lvl="0" indent="0" algn="l" rtl="0">
              <a:lnSpc>
                <a:spcPct val="100000"/>
              </a:lnSpc>
              <a:spcBef>
                <a:spcPts val="400"/>
              </a:spcBef>
              <a:spcAft>
                <a:spcPts val="0"/>
              </a:spcAft>
              <a:buClr>
                <a:schemeClr val="dk1"/>
              </a:buClr>
              <a:buSzPts val="2000"/>
              <a:buNone/>
            </a:pPr>
            <a:r>
              <a:rPr lang="en-US"/>
              <a:t>Summer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local git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5170616"/>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We can add the files we moved to the staging area with the following: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add </a:t>
            </a:r>
            <a:r>
              <a:rPr lang="en-US" sz="1800" dirty="0" err="1">
                <a:solidFill>
                  <a:schemeClr val="dk1"/>
                </a:solidFill>
                <a:highlight>
                  <a:srgbClr val="C0C0C0"/>
                </a:highlight>
                <a:latin typeface="Consolas"/>
                <a:cs typeface="Consolas"/>
                <a:sym typeface="Roboto Medium"/>
              </a:rPr>
              <a:t>fec_all.sh</a:t>
            </a:r>
            <a:r>
              <a:rPr lang="en-US" sz="1800" dirty="0">
                <a:solidFill>
                  <a:schemeClr val="dk1"/>
                </a:solidFill>
                <a:highlight>
                  <a:srgbClr val="C0C0C0"/>
                </a:highlight>
                <a:latin typeface="Consolas"/>
                <a:cs typeface="Consolas"/>
                <a:sym typeface="Roboto Medium"/>
              </a:rPr>
              <a:t> </a:t>
            </a:r>
            <a:r>
              <a:rPr lang="en-US" sz="1800" dirty="0" err="1">
                <a:solidFill>
                  <a:schemeClr val="dk1"/>
                </a:solidFill>
                <a:highlight>
                  <a:srgbClr val="C0C0C0"/>
                </a:highlight>
                <a:latin typeface="Consolas"/>
                <a:cs typeface="Consolas"/>
                <a:sym typeface="Roboto Medium"/>
              </a:rPr>
              <a:t>fec_cron.sh</a:t>
            </a:r>
            <a:r>
              <a:rPr lang="en-US" sz="1800" dirty="0">
                <a:solidFill>
                  <a:schemeClr val="dk1"/>
                </a:solidFill>
                <a:highlight>
                  <a:srgbClr val="C0C0C0"/>
                </a:highlight>
                <a:latin typeface="Consolas"/>
                <a:cs typeface="Consolas"/>
                <a:sym typeface="Roboto Medium"/>
              </a:rPr>
              <a:t> </a:t>
            </a:r>
            <a:r>
              <a:rPr lang="en-US" sz="1800" dirty="0" err="1">
                <a:solidFill>
                  <a:schemeClr val="dk1"/>
                </a:solidFill>
                <a:highlight>
                  <a:srgbClr val="C0C0C0"/>
                </a:highlight>
                <a:latin typeface="Consolas"/>
                <a:cs typeface="Consolas"/>
                <a:sym typeface="Roboto Medium"/>
              </a:rPr>
              <a:t>fec_extract.py</a:t>
            </a:r>
            <a:r>
              <a:rPr lang="en-US" sz="1800" dirty="0">
                <a:solidFill>
                  <a:schemeClr val="dk1"/>
                </a:solidFill>
                <a:highlight>
                  <a:srgbClr val="C0C0C0"/>
                </a:highlight>
                <a:latin typeface="Consolas"/>
                <a:cs typeface="Consolas"/>
                <a:sym typeface="Roboto Medium"/>
              </a:rPr>
              <a:t> </a:t>
            </a:r>
            <a:r>
              <a:rPr lang="en-US" sz="1800" dirty="0" err="1">
                <a:solidFill>
                  <a:schemeClr val="dk1"/>
                </a:solidFill>
                <a:highlight>
                  <a:srgbClr val="C0C0C0"/>
                </a:highlight>
                <a:latin typeface="Consolas"/>
                <a:cs typeface="Consolas"/>
                <a:sym typeface="Roboto Medium"/>
              </a:rPr>
              <a:t>fec_process.R</a:t>
            </a:r>
            <a:endParaRPr lang="en-US" sz="1800" dirty="0">
              <a:solidFill>
                <a:schemeClr val="dk1"/>
              </a:solidFill>
              <a:highlight>
                <a:srgbClr val="C0C0C0"/>
              </a:highlight>
              <a:latin typeface="Consolas"/>
              <a:cs typeface="Consolas"/>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OR</a:t>
            </a:r>
          </a:p>
          <a:p>
            <a:pPr lvl="0">
              <a:buClr>
                <a:schemeClr val="dk1"/>
              </a:buClr>
              <a:buSzPts val="1100"/>
            </a:pPr>
            <a:endParaRPr lang="en-US" sz="1800" dirty="0">
              <a:sym typeface="Roboto Medium"/>
            </a:endParaRPr>
          </a:p>
          <a:p>
            <a:pPr lvl="0" indent="465138">
              <a:buClr>
                <a:schemeClr val="dk1"/>
              </a:buClr>
              <a:buSzPts val="1100"/>
            </a:pPr>
            <a:r>
              <a:rPr lang="en-US" sz="1800" dirty="0">
                <a:solidFill>
                  <a:schemeClr val="dk1"/>
                </a:solidFill>
                <a:highlight>
                  <a:srgbClr val="C0C0C0"/>
                </a:highlight>
                <a:latin typeface="Consolas"/>
                <a:cs typeface="Consolas"/>
                <a:sym typeface="Roboto Medium"/>
              </a:rPr>
              <a:t>git add . </a:t>
            </a:r>
          </a:p>
          <a:p>
            <a:pPr lvl="0">
              <a:buClr>
                <a:schemeClr val="dk1"/>
              </a:buClr>
              <a:buSzPts val="1100"/>
            </a:pPr>
            <a:endParaRPr lang="en-US" sz="1800" dirty="0">
              <a:sym typeface="Roboto Medium"/>
            </a:endParaRPr>
          </a:p>
          <a:p>
            <a:pPr>
              <a:buClr>
                <a:schemeClr val="dk1"/>
              </a:buClr>
              <a:buSzPts val="1100"/>
            </a:pPr>
            <a:r>
              <a:rPr lang="en-US" sz="1800" dirty="0">
                <a:sym typeface="Roboto Medium"/>
              </a:rPr>
              <a:t>We can move the files from staging area to the local Git </a:t>
            </a:r>
            <a:r>
              <a:rPr lang="en-US" sz="1800" dirty="0">
                <a:solidFill>
                  <a:schemeClr val="dk1"/>
                </a:solidFill>
                <a:highlight>
                  <a:srgbClr val="C0C0C0"/>
                </a:highlight>
                <a:latin typeface="Consolas"/>
                <a:cs typeface="Consolas"/>
                <a:sym typeface="Roboto Medium"/>
              </a:rPr>
              <a:t>practice </a:t>
            </a:r>
            <a:r>
              <a:rPr lang="en-US" sz="1800" dirty="0">
                <a:sym typeface="Roboto Medium"/>
              </a:rPr>
              <a:t>repo with:</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commit -m "Add all FEC files to repo”</a:t>
            </a: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After making these changes, we can retrieve a log: </a:t>
            </a:r>
          </a:p>
          <a:p>
            <a:pPr lvl="0">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log </a:t>
            </a: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91012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Retrieving a Previous Version</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5447615"/>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If we go back to our </a:t>
            </a:r>
            <a:r>
              <a:rPr lang="en-US" sz="1800" dirty="0">
                <a:solidFill>
                  <a:schemeClr val="dk1"/>
                </a:solidFill>
                <a:highlight>
                  <a:srgbClr val="C0C0C0"/>
                </a:highlight>
                <a:latin typeface="Consolas"/>
                <a:cs typeface="Consolas"/>
                <a:sym typeface="Roboto Medium"/>
              </a:rPr>
              <a:t>git log</a:t>
            </a:r>
            <a:r>
              <a:rPr lang="en-US" sz="1800" dirty="0">
                <a:sym typeface="Roboto Medium"/>
              </a:rPr>
              <a:t>, there is an alpha-numeric sequence associated with each commit.  These are commit-hashes.</a:t>
            </a: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To retrieve a previous version of a document or set of documents, use the commit-hash:</a:t>
            </a:r>
          </a:p>
          <a:p>
            <a:pPr lvl="0">
              <a:buClr>
                <a:schemeClr val="dk1"/>
              </a:buClr>
              <a:buSzPts val="1100"/>
            </a:pPr>
            <a:endParaRPr lang="en-US" sz="1800" dirty="0">
              <a:sym typeface="Roboto Medium"/>
            </a:endParaRPr>
          </a:p>
          <a:p>
            <a:pPr lvl="1" indent="465138"/>
            <a:r>
              <a:rPr lang="en-US" sz="1800" dirty="0">
                <a:solidFill>
                  <a:schemeClr val="dk1"/>
                </a:solidFill>
                <a:highlight>
                  <a:srgbClr val="C0C0C0"/>
                </a:highlight>
                <a:latin typeface="Consolas"/>
                <a:cs typeface="Consolas"/>
                <a:sym typeface="Roboto Medium"/>
              </a:rPr>
              <a:t>﻿</a:t>
            </a:r>
            <a:r>
              <a:rPr lang="en-US" sz="1800" dirty="0">
                <a:solidFill>
                  <a:schemeClr val="dk1"/>
                </a:solidFill>
                <a:highlight>
                  <a:srgbClr val="C0C0C0"/>
                </a:highlight>
                <a:latin typeface="Consolas"/>
                <a:cs typeface="Consolas"/>
              </a:rPr>
              <a:t>git checkout &lt;commit hash&gt;</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Files in a git repo are saved in </a:t>
            </a:r>
            <a:r>
              <a:rPr lang="en-US" sz="1800" b="1" dirty="0">
                <a:sym typeface="Roboto Medium"/>
              </a:rPr>
              <a:t>branches</a:t>
            </a:r>
            <a:r>
              <a:rPr lang="en-US" sz="1800" dirty="0">
                <a:sym typeface="Roboto Medium"/>
              </a:rPr>
              <a:t>.  Branches are essentially timelines on Git.  For now, we have been working in the main branch called “master”.  You can return to the main timeline with: </a:t>
            </a:r>
          </a:p>
          <a:p>
            <a:pPr lvl="0">
              <a:buClr>
                <a:schemeClr val="dk1"/>
              </a:buClr>
              <a:buSzPts val="1100"/>
            </a:pPr>
            <a:r>
              <a:rPr lang="en-US" sz="1800" dirty="0">
                <a:sym typeface="Roboto Medium"/>
              </a:rPr>
              <a:t>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checkout master</a:t>
            </a: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832286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Creating and accessing a </a:t>
            </a:r>
            <a:r>
              <a:rPr lang="en-US" dirty="0" err="1"/>
              <a:t>Github</a:t>
            </a:r>
            <a:r>
              <a:rPr lang="en-US" dirty="0"/>
              <a:t>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362887" y="879475"/>
            <a:ext cx="8418226" cy="738633"/>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We can go to a </a:t>
            </a:r>
            <a:r>
              <a:rPr lang="en-US" sz="1800" dirty="0" err="1">
                <a:sym typeface="Roboto Medium"/>
              </a:rPr>
              <a:t>Github</a:t>
            </a:r>
            <a:r>
              <a:rPr lang="en-US" sz="1800" dirty="0">
                <a:sym typeface="Roboto Medium"/>
              </a:rPr>
              <a:t> account to create a new private repo to save our local changes. </a:t>
            </a:r>
          </a:p>
        </p:txBody>
      </p:sp>
      <p:pic>
        <p:nvPicPr>
          <p:cNvPr id="3" name="Picture 2" descr="Graphical user interface, application&#10;&#10;Description automatically generated">
            <a:extLst>
              <a:ext uri="{FF2B5EF4-FFF2-40B4-BE49-F238E27FC236}">
                <a16:creationId xmlns:a16="http://schemas.microsoft.com/office/drawing/2014/main" id="{BC850E5C-83ED-BE4C-B922-D2C87EF05F59}"/>
              </a:ext>
            </a:extLst>
          </p:cNvPr>
          <p:cNvPicPr>
            <a:picLocks noChangeAspect="1"/>
          </p:cNvPicPr>
          <p:nvPr/>
        </p:nvPicPr>
        <p:blipFill>
          <a:blip r:embed="rId3"/>
          <a:stretch>
            <a:fillRect/>
          </a:stretch>
        </p:blipFill>
        <p:spPr>
          <a:xfrm>
            <a:off x="362887" y="2022475"/>
            <a:ext cx="7962275" cy="2058046"/>
          </a:xfrm>
          <a:prstGeom prst="rect">
            <a:avLst/>
          </a:prstGeom>
        </p:spPr>
      </p:pic>
      <p:sp>
        <p:nvSpPr>
          <p:cNvPr id="9" name="Google Shape;105;ge6d407e7a1_0_0">
            <a:extLst>
              <a:ext uri="{FF2B5EF4-FFF2-40B4-BE49-F238E27FC236}">
                <a16:creationId xmlns:a16="http://schemas.microsoft.com/office/drawing/2014/main" id="{46D50ADA-50F5-6E43-AF09-8DBA8F63AD6D}"/>
              </a:ext>
            </a:extLst>
          </p:cNvPr>
          <p:cNvSpPr txBox="1"/>
          <p:nvPr/>
        </p:nvSpPr>
        <p:spPr>
          <a:xfrm>
            <a:off x="362887" y="4555075"/>
            <a:ext cx="8418226" cy="738633"/>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Follow the steps to create a repo and you will receive a page with instructions to access it.</a:t>
            </a:r>
          </a:p>
        </p:txBody>
      </p:sp>
    </p:spTree>
    <p:extLst>
      <p:ext uri="{BB962C8B-B14F-4D97-AF65-F5344CB8AC3E}">
        <p14:creationId xmlns:p14="http://schemas.microsoft.com/office/powerpoint/2010/main" val="3152115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Accessing a </a:t>
            </a:r>
            <a:r>
              <a:rPr lang="en-US" dirty="0" err="1"/>
              <a:t>github</a:t>
            </a:r>
            <a:r>
              <a:rPr lang="en-US" dirty="0"/>
              <a:t> repo on KLC</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3785621"/>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The instructions should list how to add a ”remote” to your </a:t>
            </a:r>
            <a:r>
              <a:rPr lang="en-US" sz="1800" dirty="0" err="1">
                <a:sym typeface="Roboto Medium"/>
              </a:rPr>
              <a:t>Github</a:t>
            </a:r>
            <a:r>
              <a:rPr lang="en-US" sz="1800" dirty="0">
                <a:sym typeface="Roboto Medium"/>
              </a:rPr>
              <a:t> repo, which is equivalent to a label for your </a:t>
            </a:r>
            <a:r>
              <a:rPr lang="en-US" sz="1800" dirty="0" err="1">
                <a:sym typeface="Roboto Medium"/>
              </a:rPr>
              <a:t>Github</a:t>
            </a:r>
            <a:r>
              <a:rPr lang="en-US" sz="1800" dirty="0">
                <a:sym typeface="Roboto Medium"/>
              </a:rPr>
              <a:t> </a:t>
            </a:r>
            <a:r>
              <a:rPr lang="en-US" sz="1800" dirty="0" err="1">
                <a:sym typeface="Roboto Medium"/>
              </a:rPr>
              <a:t>url</a:t>
            </a:r>
            <a:r>
              <a:rPr lang="en-US" sz="1800" dirty="0">
                <a:sym typeface="Roboto Medium"/>
              </a:rPr>
              <a:t>.</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a:t>
            </a:r>
            <a:r>
              <a:rPr lang="en-US" sz="1800" dirty="0">
                <a:solidFill>
                  <a:schemeClr val="dk1"/>
                </a:solidFill>
                <a:highlight>
                  <a:srgbClr val="C0C0C0"/>
                </a:highlight>
                <a:latin typeface="Consolas"/>
                <a:cs typeface="Consolas"/>
              </a:rPr>
              <a:t>git remote add origin https://</a:t>
            </a:r>
            <a:r>
              <a:rPr lang="en-US" sz="1800" dirty="0" err="1">
                <a:solidFill>
                  <a:schemeClr val="dk1"/>
                </a:solidFill>
                <a:highlight>
                  <a:srgbClr val="C0C0C0"/>
                </a:highlight>
                <a:latin typeface="Consolas"/>
                <a:cs typeface="Consolas"/>
              </a:rPr>
              <a:t>github.com</a:t>
            </a:r>
            <a:r>
              <a:rPr lang="en-US" sz="1800" dirty="0">
                <a:solidFill>
                  <a:schemeClr val="dk1"/>
                </a:solidFill>
                <a:highlight>
                  <a:srgbClr val="C0C0C0"/>
                </a:highlight>
                <a:latin typeface="Consolas"/>
                <a:cs typeface="Consolas"/>
              </a:rPr>
              <a:t>/&lt;user&gt;/</a:t>
            </a:r>
            <a:r>
              <a:rPr lang="en-US" sz="1800" dirty="0" err="1">
                <a:solidFill>
                  <a:schemeClr val="dk1"/>
                </a:solidFill>
                <a:highlight>
                  <a:srgbClr val="C0C0C0"/>
                </a:highlight>
                <a:latin typeface="Consolas"/>
                <a:cs typeface="Consolas"/>
              </a:rPr>
              <a:t>git_practice.git</a:t>
            </a:r>
            <a:endParaRPr lang="en-US" sz="1800" dirty="0">
              <a:solidFill>
                <a:schemeClr val="dk1"/>
              </a:solidFill>
              <a:highlight>
                <a:srgbClr val="C0C0C0"/>
              </a:highlight>
              <a:latin typeface="Consolas"/>
              <a:cs typeface="Consolas"/>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Note that “origin” is just a generic name.  You can use any name you like.  The following command will show you the remote that is set.</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remote -v </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1067155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a:t>
            </a:r>
            <a:r>
              <a:rPr lang="en-US" dirty="0" err="1"/>
              <a:t>Github</a:t>
            </a:r>
            <a:r>
              <a:rPr lang="en-US" dirty="0"/>
              <a:t>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14</a:t>
            </a:fld>
            <a:endParaRPr/>
          </a:p>
        </p:txBody>
      </p:sp>
      <p:pic>
        <p:nvPicPr>
          <p:cNvPr id="4098" name="Picture 2">
            <a:extLst>
              <a:ext uri="{FF2B5EF4-FFF2-40B4-BE49-F238E27FC236}">
                <a16:creationId xmlns:a16="http://schemas.microsoft.com/office/drawing/2014/main" id="{49A7D192-5F67-9D41-AFB0-2F1E023F4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03300"/>
            <a:ext cx="5627688" cy="527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514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local Git repo to </a:t>
            </a:r>
            <a:r>
              <a:rPr lang="en-US" dirty="0" err="1"/>
              <a:t>Github</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3785621"/>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To push the changes in your local repo to </a:t>
            </a:r>
            <a:r>
              <a:rPr lang="en-US" sz="1800" dirty="0" err="1">
                <a:sym typeface="Roboto Medium"/>
              </a:rPr>
              <a:t>Github</a:t>
            </a:r>
            <a:r>
              <a:rPr lang="en-US" sz="1800" dirty="0">
                <a:sym typeface="Roboto Medium"/>
              </a:rPr>
              <a:t>, do the following: </a:t>
            </a:r>
          </a:p>
          <a:p>
            <a:pPr>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branch –M main</a:t>
            </a: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push –u origin main</a:t>
            </a:r>
            <a:endParaRPr lang="en-US" sz="1800" dirty="0">
              <a:highlight>
                <a:srgbClr val="C0C0C0"/>
              </a:highlight>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The push request will require you to sign into your </a:t>
            </a:r>
            <a:r>
              <a:rPr lang="en-US" sz="1800" dirty="0" err="1">
                <a:sym typeface="Roboto Medium"/>
              </a:rPr>
              <a:t>Github</a:t>
            </a:r>
            <a:r>
              <a:rPr lang="en-US" sz="1800" dirty="0">
                <a:sym typeface="Roboto Medium"/>
              </a:rPr>
              <a:t> account on KLC.  In order to do so you will need a </a:t>
            </a:r>
            <a:r>
              <a:rPr lang="en-US" sz="1800" b="1" dirty="0">
                <a:sym typeface="Roboto Medium"/>
              </a:rPr>
              <a:t>personal access token</a:t>
            </a:r>
            <a:r>
              <a:rPr lang="en-US" sz="1800" dirty="0">
                <a:sym typeface="Roboto Medium"/>
              </a:rPr>
              <a:t>.  You can acquire one by going to:</a:t>
            </a:r>
          </a:p>
          <a:p>
            <a:pPr lvl="0">
              <a:buClr>
                <a:schemeClr val="dk1"/>
              </a:buClr>
              <a:buSzPts val="1100"/>
            </a:pPr>
            <a:endParaRPr lang="en-US" sz="1800" dirty="0">
              <a:sym typeface="Roboto Medium"/>
            </a:endParaRPr>
          </a:p>
          <a:p>
            <a:pPr lvl="0">
              <a:buClr>
                <a:schemeClr val="dk1"/>
              </a:buClr>
              <a:buSzPts val="1100"/>
            </a:pPr>
            <a:r>
              <a:rPr lang="en-US" sz="1800" dirty="0">
                <a:solidFill>
                  <a:srgbClr val="7030A0"/>
                </a:solidFill>
                <a:sym typeface="Roboto Medium"/>
              </a:rPr>
              <a:t>Settings </a:t>
            </a:r>
            <a:r>
              <a:rPr lang="en-US" sz="1800" dirty="0">
                <a:solidFill>
                  <a:srgbClr val="7030A0"/>
                </a:solidFill>
                <a:sym typeface="Wingdings" pitchFamily="2" charset="2"/>
              </a:rPr>
              <a:t></a:t>
            </a:r>
            <a:r>
              <a:rPr lang="en-US" sz="1800" dirty="0">
                <a:solidFill>
                  <a:srgbClr val="7030A0"/>
                </a:solidFill>
                <a:sym typeface="Roboto Medium"/>
              </a:rPr>
              <a:t> Developer Settings </a:t>
            </a:r>
            <a:r>
              <a:rPr lang="en-US" sz="1800" dirty="0">
                <a:solidFill>
                  <a:srgbClr val="7030A0"/>
                </a:solidFill>
                <a:sym typeface="Wingdings" pitchFamily="2" charset="2"/>
              </a:rPr>
              <a:t> Personal Access Token  Generate New Token</a:t>
            </a:r>
          </a:p>
          <a:p>
            <a:pPr lvl="0">
              <a:buClr>
                <a:schemeClr val="dk1"/>
              </a:buClr>
              <a:buSzPts val="1100"/>
            </a:pPr>
            <a:endParaRPr lang="en-US" sz="1800" dirty="0">
              <a:sym typeface="Wingdings" pitchFamily="2" charset="2"/>
            </a:endParaRPr>
          </a:p>
          <a:p>
            <a:pPr lvl="0">
              <a:buClr>
                <a:schemeClr val="dk1"/>
              </a:buClr>
              <a:buSzPts val="1100"/>
            </a:pPr>
            <a:r>
              <a:rPr lang="en-US" sz="1800" dirty="0">
                <a:sym typeface="Wingdings" pitchFamily="2" charset="2"/>
              </a:rPr>
              <a:t>The steps are described here: </a:t>
            </a:r>
            <a:r>
              <a:rPr lang="en-US" sz="1800" dirty="0">
                <a:sym typeface="Wingdings" pitchFamily="2" charset="2"/>
                <a:hlinkClick r:id="rId3"/>
              </a:rPr>
              <a:t>https://docs.github.com/en/github/authenticating-to-github/keeping-your-account-and-data-secure/creating-a-personal-access-token</a:t>
            </a:r>
            <a:r>
              <a:rPr lang="en-US" sz="1800" dirty="0">
                <a:sym typeface="Wingdings" pitchFamily="2" charset="2"/>
              </a:rPr>
              <a:t> </a:t>
            </a: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369042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a:t>
            </a:r>
            <a:r>
              <a:rPr lang="en-US" dirty="0" err="1"/>
              <a:t>Github</a:t>
            </a:r>
            <a:r>
              <a:rPr lang="en-US" dirty="0"/>
              <a:t> changes to local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1569630"/>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If you manually add files or make other changes on </a:t>
            </a:r>
            <a:r>
              <a:rPr lang="en-US" sz="1800" dirty="0" err="1">
                <a:sym typeface="Roboto Medium"/>
              </a:rPr>
              <a:t>Github</a:t>
            </a:r>
            <a:r>
              <a:rPr lang="en-US" sz="1800" dirty="0">
                <a:sym typeface="Roboto Medium"/>
              </a:rPr>
              <a:t>, you can sync those changes to your local git repo on KLC by doing the following: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pull origin main</a:t>
            </a:r>
            <a:endParaRPr lang="en-US" sz="1800" dirty="0">
              <a:highlight>
                <a:srgbClr val="C0C0C0"/>
              </a:highlight>
              <a:sym typeface="Roboto Medium"/>
            </a:endParaRPr>
          </a:p>
          <a:p>
            <a:pPr lvl="0">
              <a:buClr>
                <a:schemeClr val="dk1"/>
              </a:buClr>
              <a:buSzPts val="1100"/>
            </a:pPr>
            <a:endParaRPr lang="en-US" sz="1800" dirty="0">
              <a:sym typeface="Roboto Medium"/>
            </a:endParaRPr>
          </a:p>
        </p:txBody>
      </p:sp>
    </p:spTree>
    <p:extLst>
      <p:ext uri="{BB962C8B-B14F-4D97-AF65-F5344CB8AC3E}">
        <p14:creationId xmlns:p14="http://schemas.microsoft.com/office/powerpoint/2010/main" val="4015438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5794"/>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Discussion: Using Git and </a:t>
            </a:r>
            <a:r>
              <a:rPr lang="en-US" dirty="0" err="1"/>
              <a:t>Github</a:t>
            </a:r>
            <a:r>
              <a:rPr lang="en-US" dirty="0"/>
              <a:t> Smartly</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pic>
        <p:nvPicPr>
          <p:cNvPr id="3" name="Picture 2">
            <a:extLst>
              <a:ext uri="{FF2B5EF4-FFF2-40B4-BE49-F238E27FC236}">
                <a16:creationId xmlns:a16="http://schemas.microsoft.com/office/drawing/2014/main" id="{94BE1F05-CE05-BF46-A166-682A0FA38461}"/>
              </a:ext>
            </a:extLst>
          </p:cNvPr>
          <p:cNvPicPr>
            <a:picLocks noChangeAspect="1"/>
          </p:cNvPicPr>
          <p:nvPr/>
        </p:nvPicPr>
        <p:blipFill>
          <a:blip r:embed="rId3"/>
          <a:stretch>
            <a:fillRect/>
          </a:stretch>
        </p:blipFill>
        <p:spPr>
          <a:xfrm>
            <a:off x="1524817" y="1133562"/>
            <a:ext cx="6094365" cy="3471474"/>
          </a:xfrm>
          <a:prstGeom prst="rect">
            <a:avLst/>
          </a:prstGeom>
        </p:spPr>
      </p:pic>
    </p:spTree>
    <p:extLst>
      <p:ext uri="{BB962C8B-B14F-4D97-AF65-F5344CB8AC3E}">
        <p14:creationId xmlns:p14="http://schemas.microsoft.com/office/powerpoint/2010/main" val="4090214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5794"/>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Discussion: Using Git and </a:t>
            </a:r>
            <a:r>
              <a:rPr lang="en-US" dirty="0" err="1"/>
              <a:t>Github</a:t>
            </a:r>
            <a:r>
              <a:rPr lang="en-US" dirty="0"/>
              <a:t> Smartly</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154836" y="4736607"/>
            <a:ext cx="8834326" cy="1292631"/>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Git tools are not a substitute for good documentation.  You are still responsible for making decisions about whether the code is tested, what version is saved, how descriptive the comments are.  Placing bad code in Git/</a:t>
            </a:r>
            <a:r>
              <a:rPr lang="en-US" sz="1800" dirty="0" err="1">
                <a:sym typeface="Roboto Medium"/>
              </a:rPr>
              <a:t>Github</a:t>
            </a:r>
            <a:r>
              <a:rPr lang="en-US" sz="1800" dirty="0">
                <a:sym typeface="Roboto Medium"/>
              </a:rPr>
              <a:t> is still bad code!</a:t>
            </a:r>
          </a:p>
          <a:p>
            <a:pPr lvl="0">
              <a:buClr>
                <a:schemeClr val="dk1"/>
              </a:buClr>
              <a:buSzPts val="1100"/>
            </a:pPr>
            <a:endParaRPr lang="en-US" sz="1800" dirty="0">
              <a:sym typeface="Roboto Medium"/>
            </a:endParaRPr>
          </a:p>
        </p:txBody>
      </p:sp>
      <p:pic>
        <p:nvPicPr>
          <p:cNvPr id="3" name="Picture 2">
            <a:extLst>
              <a:ext uri="{FF2B5EF4-FFF2-40B4-BE49-F238E27FC236}">
                <a16:creationId xmlns:a16="http://schemas.microsoft.com/office/drawing/2014/main" id="{94BE1F05-CE05-BF46-A166-682A0FA38461}"/>
              </a:ext>
            </a:extLst>
          </p:cNvPr>
          <p:cNvPicPr>
            <a:picLocks noChangeAspect="1"/>
          </p:cNvPicPr>
          <p:nvPr/>
        </p:nvPicPr>
        <p:blipFill>
          <a:blip r:embed="rId3"/>
          <a:stretch>
            <a:fillRect/>
          </a:stretch>
        </p:blipFill>
        <p:spPr>
          <a:xfrm>
            <a:off x="1524817" y="1133562"/>
            <a:ext cx="6094365" cy="3471474"/>
          </a:xfrm>
          <a:prstGeom prst="rect">
            <a:avLst/>
          </a:prstGeom>
        </p:spPr>
      </p:pic>
    </p:spTree>
    <p:extLst>
      <p:ext uri="{BB962C8B-B14F-4D97-AF65-F5344CB8AC3E}">
        <p14:creationId xmlns:p14="http://schemas.microsoft.com/office/powerpoint/2010/main" val="91507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Appendix – Text Editors on KLC</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5724614"/>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KLC/Quest has a number of text editors available for you to use. The links below provide the basic syntax for other text editors available to you:</a:t>
            </a:r>
          </a:p>
          <a:p>
            <a:pPr>
              <a:buClr>
                <a:schemeClr val="dk1"/>
              </a:buClr>
              <a:buSzPts val="1100"/>
            </a:pPr>
            <a:endParaRPr lang="en-US" sz="1800" dirty="0">
              <a:sym typeface="Roboto Medium"/>
            </a:endParaRPr>
          </a:p>
          <a:p>
            <a:pPr>
              <a:buClr>
                <a:schemeClr val="dk1"/>
              </a:buClr>
              <a:buSzPts val="1100"/>
            </a:pPr>
            <a:r>
              <a:rPr lang="en-US" sz="1800" b="1" dirty="0">
                <a:sym typeface="Roboto Medium"/>
              </a:rPr>
              <a:t>Nano: </a:t>
            </a:r>
            <a:r>
              <a:rPr lang="en-US" sz="1800" dirty="0">
                <a:sym typeface="Roboto Medium"/>
              </a:rPr>
              <a:t>From any terminal session on KLC, type:</a:t>
            </a:r>
          </a:p>
          <a:p>
            <a:pPr lvl="2" indent="690563">
              <a:buClr>
                <a:schemeClr val="dk1"/>
              </a:buClr>
              <a:buSzPts val="1100"/>
            </a:pPr>
            <a:r>
              <a:rPr lang="en-US" sz="1800" dirty="0">
                <a:solidFill>
                  <a:schemeClr val="dk1"/>
                </a:solidFill>
                <a:highlight>
                  <a:srgbClr val="C0C0C0"/>
                </a:highlight>
                <a:latin typeface="Consolas"/>
                <a:cs typeface="Consolas"/>
                <a:sym typeface="Roboto Medium"/>
              </a:rPr>
              <a:t>nano &lt;</a:t>
            </a:r>
            <a:r>
              <a:rPr lang="en-US" sz="1800" dirty="0" err="1">
                <a:solidFill>
                  <a:schemeClr val="dk1"/>
                </a:solidFill>
                <a:highlight>
                  <a:srgbClr val="C0C0C0"/>
                </a:highlight>
                <a:latin typeface="Consolas"/>
                <a:cs typeface="Consolas"/>
                <a:sym typeface="Roboto Medium"/>
              </a:rPr>
              <a:t>file_name</a:t>
            </a:r>
            <a:r>
              <a:rPr lang="en-US" sz="1800" dirty="0">
                <a:solidFill>
                  <a:schemeClr val="dk1"/>
                </a:solidFill>
                <a:highlight>
                  <a:srgbClr val="C0C0C0"/>
                </a:highlight>
                <a:latin typeface="Consolas"/>
                <a:cs typeface="Consolas"/>
                <a:sym typeface="Roboto Medium"/>
              </a:rPr>
              <a:t>&gt; </a:t>
            </a:r>
            <a:endParaRPr lang="en-US" sz="1800" dirty="0">
              <a:highlight>
                <a:srgbClr val="C0C0C0"/>
              </a:highlight>
              <a:sym typeface="Roboto Medium"/>
            </a:endParaRPr>
          </a:p>
          <a:p>
            <a:pPr>
              <a:buClr>
                <a:schemeClr val="dk1"/>
              </a:buClr>
              <a:buSzPts val="1100"/>
            </a:pPr>
            <a:r>
              <a:rPr lang="en-US" sz="1800" i="1" dirty="0">
                <a:sym typeface="Roboto Medium"/>
                <a:hlinkClick r:id="rId3"/>
              </a:rPr>
              <a:t>https://www.redhat.com/sysadmin/getting-started-nano</a:t>
            </a:r>
            <a:r>
              <a:rPr lang="en-US" sz="1800" i="1" dirty="0">
                <a:sym typeface="Roboto Medium"/>
              </a:rPr>
              <a:t> </a:t>
            </a:r>
          </a:p>
          <a:p>
            <a:pPr>
              <a:buClr>
                <a:schemeClr val="dk1"/>
              </a:buClr>
              <a:buSzPts val="1100"/>
            </a:pPr>
            <a:endParaRPr lang="en-US" sz="1800" dirty="0">
              <a:sym typeface="Roboto Medium"/>
            </a:endParaRPr>
          </a:p>
          <a:p>
            <a:pPr>
              <a:buClr>
                <a:schemeClr val="dk1"/>
              </a:buClr>
              <a:buSzPts val="1100"/>
            </a:pPr>
            <a:r>
              <a:rPr lang="en-US" sz="1800" b="1" dirty="0">
                <a:sym typeface="Roboto Medium"/>
              </a:rPr>
              <a:t>Emacs: </a:t>
            </a:r>
            <a:r>
              <a:rPr lang="en-US" sz="1800" dirty="0">
                <a:sym typeface="Roboto Medium"/>
              </a:rPr>
              <a:t>From any terminal session on KLC, type:</a:t>
            </a:r>
          </a:p>
          <a:p>
            <a:pPr indent="690563">
              <a:buClr>
                <a:schemeClr val="dk1"/>
              </a:buClr>
              <a:buSzPts val="1100"/>
            </a:pPr>
            <a:r>
              <a:rPr lang="en-US" sz="1800" dirty="0">
                <a:solidFill>
                  <a:schemeClr val="dk1"/>
                </a:solidFill>
                <a:highlight>
                  <a:srgbClr val="C0C0C0"/>
                </a:highlight>
                <a:latin typeface="Consolas"/>
                <a:cs typeface="Consolas"/>
                <a:sym typeface="Roboto Medium"/>
              </a:rPr>
              <a:t>emacs &lt;</a:t>
            </a:r>
            <a:r>
              <a:rPr lang="en-US" sz="1800" dirty="0" err="1">
                <a:solidFill>
                  <a:schemeClr val="dk1"/>
                </a:solidFill>
                <a:highlight>
                  <a:srgbClr val="C0C0C0"/>
                </a:highlight>
                <a:latin typeface="Consolas"/>
                <a:cs typeface="Consolas"/>
                <a:sym typeface="Roboto Medium"/>
              </a:rPr>
              <a:t>file_name</a:t>
            </a:r>
            <a:r>
              <a:rPr lang="en-US" sz="1800" dirty="0">
                <a:solidFill>
                  <a:schemeClr val="dk1"/>
                </a:solidFill>
                <a:highlight>
                  <a:srgbClr val="C0C0C0"/>
                </a:highlight>
                <a:latin typeface="Consolas"/>
                <a:cs typeface="Consolas"/>
                <a:sym typeface="Roboto Medium"/>
              </a:rPr>
              <a:t>&gt; </a:t>
            </a:r>
            <a:endParaRPr lang="en-US" sz="1800" b="1" dirty="0">
              <a:sym typeface="Roboto Medium"/>
            </a:endParaRPr>
          </a:p>
          <a:p>
            <a:pPr>
              <a:buClr>
                <a:schemeClr val="dk1"/>
              </a:buClr>
              <a:buSzPts val="1100"/>
            </a:pPr>
            <a:r>
              <a:rPr lang="en-US" sz="1800" dirty="0">
                <a:sym typeface="Roboto Medium"/>
                <a:hlinkClick r:id="rId4"/>
              </a:rPr>
              <a:t>https://www.redhat.com/sysadmin/beginners-guide-emacs</a:t>
            </a:r>
            <a:endParaRPr lang="en-US" sz="1800" dirty="0">
              <a:sym typeface="Roboto Medium"/>
            </a:endParaRPr>
          </a:p>
          <a:p>
            <a:pPr>
              <a:buClr>
                <a:schemeClr val="dk1"/>
              </a:buClr>
              <a:buSzPts val="1100"/>
            </a:pPr>
            <a:endParaRPr lang="en-US" sz="1800" dirty="0">
              <a:sym typeface="Roboto Medium"/>
            </a:endParaRPr>
          </a:p>
          <a:p>
            <a:pPr>
              <a:buClr>
                <a:schemeClr val="dk1"/>
              </a:buClr>
              <a:buSzPts val="1100"/>
            </a:pPr>
            <a:r>
              <a:rPr lang="en-US" sz="1800" b="1" dirty="0">
                <a:sym typeface="Roboto Medium"/>
              </a:rPr>
              <a:t>Vi</a:t>
            </a:r>
            <a:r>
              <a:rPr lang="en-US" sz="1800" dirty="0">
                <a:sym typeface="Roboto Medium"/>
              </a:rPr>
              <a:t>: From any terminal session on KLC, type:</a:t>
            </a:r>
          </a:p>
          <a:p>
            <a:pPr indent="690563">
              <a:buClr>
                <a:schemeClr val="dk1"/>
              </a:buClr>
              <a:buSzPts val="1100"/>
            </a:pPr>
            <a:r>
              <a:rPr lang="en-US" sz="1800" dirty="0">
                <a:solidFill>
                  <a:schemeClr val="dk1"/>
                </a:solidFill>
                <a:highlight>
                  <a:srgbClr val="C0C0C0"/>
                </a:highlight>
                <a:latin typeface="Consolas"/>
                <a:cs typeface="Consolas"/>
                <a:sym typeface="Roboto Medium"/>
              </a:rPr>
              <a:t>vi &lt;</a:t>
            </a:r>
            <a:r>
              <a:rPr lang="en-US" sz="1800" dirty="0" err="1">
                <a:solidFill>
                  <a:schemeClr val="dk1"/>
                </a:solidFill>
                <a:highlight>
                  <a:srgbClr val="C0C0C0"/>
                </a:highlight>
                <a:latin typeface="Consolas"/>
                <a:cs typeface="Consolas"/>
                <a:sym typeface="Roboto Medium"/>
              </a:rPr>
              <a:t>file_name</a:t>
            </a:r>
            <a:r>
              <a:rPr lang="en-US" sz="1800" dirty="0">
                <a:solidFill>
                  <a:schemeClr val="dk1"/>
                </a:solidFill>
                <a:highlight>
                  <a:srgbClr val="C0C0C0"/>
                </a:highlight>
                <a:latin typeface="Consolas"/>
                <a:cs typeface="Consolas"/>
                <a:sym typeface="Roboto Medium"/>
              </a:rPr>
              <a:t>&gt; </a:t>
            </a:r>
            <a:endParaRPr lang="en-US" sz="1800" b="1" dirty="0">
              <a:sym typeface="Roboto Medium"/>
            </a:endParaRPr>
          </a:p>
          <a:p>
            <a:pPr>
              <a:buClr>
                <a:schemeClr val="dk1"/>
              </a:buClr>
              <a:buSzPts val="1100"/>
            </a:pPr>
            <a:r>
              <a:rPr lang="en-US" sz="1800" dirty="0">
                <a:sym typeface="Roboto Medium"/>
                <a:hlinkClick r:id="rId5"/>
              </a:rPr>
              <a:t>https://www.redhat.com/sysadmin/introduction-vi-editor</a:t>
            </a:r>
            <a:r>
              <a:rPr lang="en-US" sz="1800" dirty="0">
                <a:sym typeface="Roboto Medium"/>
              </a:rPr>
              <a:t> </a:t>
            </a:r>
          </a:p>
          <a:p>
            <a:pPr>
              <a:buClr>
                <a:schemeClr val="dk1"/>
              </a:buClr>
              <a:buSzPts val="1100"/>
            </a:pPr>
            <a:endParaRPr lang="en-US" sz="1800" dirty="0">
              <a:sym typeface="Roboto Medium"/>
            </a:endParaRPr>
          </a:p>
          <a:p>
            <a:pPr>
              <a:buClr>
                <a:schemeClr val="dk1"/>
              </a:buClr>
              <a:buSzPts val="1100"/>
            </a:pPr>
            <a:r>
              <a:rPr lang="en-US" sz="1800" b="1" dirty="0" err="1">
                <a:sym typeface="Roboto Medium"/>
              </a:rPr>
              <a:t>Gedit</a:t>
            </a:r>
            <a:r>
              <a:rPr lang="en-US" sz="1800" dirty="0">
                <a:sym typeface="Roboto Medium"/>
              </a:rPr>
              <a:t>: From a terminal session with graphics enabled, type: </a:t>
            </a:r>
          </a:p>
          <a:p>
            <a:pPr indent="690563">
              <a:buClr>
                <a:schemeClr val="dk1"/>
              </a:buClr>
              <a:buSzPts val="1100"/>
            </a:pPr>
            <a:r>
              <a:rPr lang="en-US" sz="1800" dirty="0" err="1">
                <a:solidFill>
                  <a:schemeClr val="dk1"/>
                </a:solidFill>
                <a:highlight>
                  <a:srgbClr val="C0C0C0"/>
                </a:highlight>
                <a:latin typeface="Consolas"/>
                <a:cs typeface="Consolas"/>
                <a:sym typeface="Roboto Medium"/>
              </a:rPr>
              <a:t>gedit</a:t>
            </a:r>
            <a:r>
              <a:rPr lang="en-US" sz="1800" dirty="0">
                <a:solidFill>
                  <a:schemeClr val="dk1"/>
                </a:solidFill>
                <a:highlight>
                  <a:srgbClr val="C0C0C0"/>
                </a:highlight>
                <a:latin typeface="Consolas"/>
                <a:cs typeface="Consolas"/>
                <a:sym typeface="Roboto Medium"/>
              </a:rPr>
              <a:t> &lt;</a:t>
            </a:r>
            <a:r>
              <a:rPr lang="en-US" sz="1800" dirty="0" err="1">
                <a:solidFill>
                  <a:schemeClr val="dk1"/>
                </a:solidFill>
                <a:highlight>
                  <a:srgbClr val="C0C0C0"/>
                </a:highlight>
                <a:latin typeface="Consolas"/>
                <a:cs typeface="Consolas"/>
                <a:sym typeface="Roboto Medium"/>
              </a:rPr>
              <a:t>file_name</a:t>
            </a:r>
            <a:r>
              <a:rPr lang="en-US" sz="1800" dirty="0">
                <a:solidFill>
                  <a:schemeClr val="dk1"/>
                </a:solidFill>
                <a:highlight>
                  <a:srgbClr val="C0C0C0"/>
                </a:highlight>
                <a:latin typeface="Consolas"/>
                <a:cs typeface="Consolas"/>
                <a:sym typeface="Roboto Medium"/>
              </a:rPr>
              <a:t>&gt; </a:t>
            </a:r>
            <a:endParaRPr lang="en-US" sz="1800" dirty="0">
              <a:sym typeface="Roboto Medium"/>
            </a:endParaRPr>
          </a:p>
          <a:p>
            <a:pPr>
              <a:buClr>
                <a:schemeClr val="dk1"/>
              </a:buClr>
              <a:buSzPts val="1100"/>
            </a:pPr>
            <a:r>
              <a:rPr lang="en-US" sz="1800" dirty="0">
                <a:sym typeface="Roboto Medium"/>
                <a:hlinkClick r:id="rId6"/>
              </a:rPr>
              <a:t>https://www.lifewire.com/gedit-linux-command-unix-command-4097153</a:t>
            </a:r>
            <a:r>
              <a:rPr lang="en-US" sz="1800" dirty="0">
                <a:sym typeface="Roboto Medium"/>
              </a:rPr>
              <a:t> </a:t>
            </a:r>
          </a:p>
          <a:p>
            <a:pPr>
              <a:buClr>
                <a:schemeClr val="dk1"/>
              </a:buClr>
              <a:buSzPts val="1100"/>
            </a:pPr>
            <a:endParaRPr lang="en-US" sz="1800" dirty="0">
              <a:sym typeface="Roboto Medium"/>
            </a:endParaRPr>
          </a:p>
          <a:p>
            <a:pPr lvl="0">
              <a:buClr>
                <a:schemeClr val="dk1"/>
              </a:buClr>
              <a:buSzPts val="1100"/>
            </a:pPr>
            <a:endParaRPr lang="en-US" sz="1800" dirty="0">
              <a:sym typeface="Roboto Medium"/>
            </a:endParaRPr>
          </a:p>
        </p:txBody>
      </p:sp>
    </p:spTree>
    <p:extLst>
      <p:ext uri="{BB962C8B-B14F-4D97-AF65-F5344CB8AC3E}">
        <p14:creationId xmlns:p14="http://schemas.microsoft.com/office/powerpoint/2010/main" val="302371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Version Control without Git</a:t>
            </a:r>
            <a:endParaRPr dirty="0"/>
          </a:p>
        </p:txBody>
      </p:sp>
      <p:sp>
        <p:nvSpPr>
          <p:cNvPr id="57" name="Google Shape;57;p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58" name="Google Shape;58;p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pic>
        <p:nvPicPr>
          <p:cNvPr id="2050" name="Picture 2" descr="Introduction to Version Control">
            <a:extLst>
              <a:ext uri="{FF2B5EF4-FFF2-40B4-BE49-F238E27FC236}">
                <a16:creationId xmlns:a16="http://schemas.microsoft.com/office/drawing/2014/main" id="{7FD83F4C-E8B6-8245-A98D-C1DF43151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397" y="876299"/>
            <a:ext cx="3582403" cy="47765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1CF950-8002-E945-9262-374C441BBD91}"/>
              </a:ext>
            </a:extLst>
          </p:cNvPr>
          <p:cNvSpPr txBox="1"/>
          <p:nvPr/>
        </p:nvSpPr>
        <p:spPr>
          <a:xfrm>
            <a:off x="1920204" y="5862478"/>
            <a:ext cx="6604693" cy="307777"/>
          </a:xfrm>
          <a:prstGeom prst="rect">
            <a:avLst/>
          </a:prstGeom>
          <a:noFill/>
        </p:spPr>
        <p:txBody>
          <a:bodyPr wrap="none" rtlCol="0">
            <a:spAutoFit/>
          </a:bodyPr>
          <a:lstStyle/>
          <a:p>
            <a:r>
              <a:rPr lang="en-US" i="1" dirty="0"/>
              <a:t>Image taken from: </a:t>
            </a:r>
            <a:r>
              <a:rPr lang="en-US" i="1" dirty="0">
                <a:hlinkClick r:id="rId4"/>
              </a:rPr>
              <a:t>http://phdcomics.com/comics/archive_print.php?comicid=1531</a:t>
            </a:r>
            <a:r>
              <a:rPr lang="en-US" i="1" dirty="0"/>
              <a:t> </a:t>
            </a:r>
          </a:p>
        </p:txBody>
      </p:sp>
    </p:spTree>
    <p:extLst>
      <p:ext uri="{BB962C8B-B14F-4D97-AF65-F5344CB8AC3E}">
        <p14:creationId xmlns:p14="http://schemas.microsoft.com/office/powerpoint/2010/main" val="322632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Appendix – Branching on Git</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20</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5447615"/>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A branch is an independent line of development.  You could think of a branch as a timeline of a project that could be created in parallel with the main branch. To see a list of branches a project contains, type:</a:t>
            </a:r>
          </a:p>
          <a:p>
            <a:pPr>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branch</a:t>
            </a:r>
          </a:p>
          <a:p>
            <a:pPr>
              <a:buClr>
                <a:schemeClr val="dk1"/>
              </a:buClr>
              <a:buSzPts val="1100"/>
            </a:pPr>
            <a:endParaRPr lang="en-US" sz="1800" dirty="0">
              <a:sym typeface="Roboto Medium"/>
            </a:endParaRPr>
          </a:p>
          <a:p>
            <a:pPr>
              <a:buClr>
                <a:schemeClr val="dk1"/>
              </a:buClr>
              <a:buSzPts val="1100"/>
            </a:pPr>
            <a:r>
              <a:rPr lang="en-US" sz="1800" dirty="0">
                <a:sym typeface="Roboto Medium"/>
              </a:rPr>
              <a:t>If you’d like to make an experimental branch of a project and start working on it, type the following: </a:t>
            </a:r>
          </a:p>
          <a:p>
            <a:pPr>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branch experimental</a:t>
            </a:r>
          </a:p>
          <a:p>
            <a:pPr indent="465138">
              <a:buClr>
                <a:schemeClr val="dk1"/>
              </a:buClr>
              <a:buSzPts val="1100"/>
            </a:pPr>
            <a:r>
              <a:rPr lang="en-US" sz="1800" dirty="0">
                <a:solidFill>
                  <a:schemeClr val="dk1"/>
                </a:solidFill>
                <a:highlight>
                  <a:srgbClr val="C0C0C0"/>
                </a:highlight>
                <a:latin typeface="Consolas"/>
                <a:cs typeface="Consolas"/>
                <a:sym typeface="Roboto Medium"/>
              </a:rPr>
              <a:t>git checkout experimental</a:t>
            </a:r>
          </a:p>
          <a:p>
            <a:pPr indent="465138">
              <a:buClr>
                <a:schemeClr val="dk1"/>
              </a:buClr>
              <a:buSzPts val="1100"/>
            </a:pPr>
            <a:endParaRPr lang="en-US" sz="1800" dirty="0">
              <a:solidFill>
                <a:schemeClr val="dk1"/>
              </a:solidFill>
              <a:highlight>
                <a:srgbClr val="C0C0C0"/>
              </a:highlight>
              <a:latin typeface="Consolas"/>
              <a:cs typeface="Consolas"/>
              <a:sym typeface="Roboto Medium"/>
            </a:endParaRPr>
          </a:p>
          <a:p>
            <a:pPr indent="11113">
              <a:buClr>
                <a:schemeClr val="dk1"/>
              </a:buClr>
              <a:buSzPts val="1100"/>
            </a:pPr>
            <a:r>
              <a:rPr lang="en-US" sz="1800" dirty="0">
                <a:sym typeface="Roboto Medium"/>
              </a:rPr>
              <a:t>The changes you make in a new branch will remain independent of the master branch you are working on.  Once you are comfortable with these changes, you can merge them back to the master branch by doing the following:  </a:t>
            </a:r>
          </a:p>
          <a:p>
            <a:pPr lvl="0">
              <a:buClr>
                <a:schemeClr val="dk1"/>
              </a:buClr>
              <a:buSzPts val="1100"/>
            </a:pPr>
            <a:r>
              <a:rPr lang="en-US" sz="1800" dirty="0">
                <a:sym typeface="Roboto Medium"/>
              </a:rPr>
              <a:t>	</a:t>
            </a:r>
          </a:p>
          <a:p>
            <a:pPr indent="465138">
              <a:buClr>
                <a:schemeClr val="dk1"/>
              </a:buClr>
              <a:buSzPts val="1100"/>
            </a:pPr>
            <a:r>
              <a:rPr lang="en-US" sz="1800" dirty="0">
                <a:solidFill>
                  <a:schemeClr val="dk1"/>
                </a:solidFill>
                <a:highlight>
                  <a:srgbClr val="C0C0C0"/>
                </a:highlight>
                <a:latin typeface="Consolas"/>
                <a:cs typeface="Consolas"/>
                <a:sym typeface="Roboto Medium"/>
              </a:rPr>
              <a:t>git checkout master</a:t>
            </a:r>
          </a:p>
          <a:p>
            <a:pPr indent="465138">
              <a:buClr>
                <a:schemeClr val="dk1"/>
              </a:buClr>
              <a:buSzPts val="1100"/>
            </a:pPr>
            <a:r>
              <a:rPr lang="en-US" sz="1800" dirty="0">
                <a:solidFill>
                  <a:schemeClr val="dk1"/>
                </a:solidFill>
                <a:highlight>
                  <a:srgbClr val="C0C0C0"/>
                </a:highlight>
                <a:latin typeface="Consolas"/>
                <a:cs typeface="Consolas"/>
                <a:sym typeface="Roboto Medium"/>
              </a:rPr>
              <a:t>git merge experimental</a:t>
            </a:r>
          </a:p>
          <a:p>
            <a:pPr lvl="0" indent="465138">
              <a:buClr>
                <a:schemeClr val="dk1"/>
              </a:buClr>
              <a:buSzPts val="1100"/>
            </a:pPr>
            <a:endParaRPr lang="en-US" sz="1800" dirty="0">
              <a:sym typeface="Roboto Medium"/>
            </a:endParaRPr>
          </a:p>
        </p:txBody>
      </p:sp>
    </p:spTree>
    <p:extLst>
      <p:ext uri="{BB962C8B-B14F-4D97-AF65-F5344CB8AC3E}">
        <p14:creationId xmlns:p14="http://schemas.microsoft.com/office/powerpoint/2010/main" val="145454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Appendix – Forking a </a:t>
            </a:r>
            <a:r>
              <a:rPr lang="en-US" dirty="0" err="1"/>
              <a:t>Github</a:t>
            </a:r>
            <a:r>
              <a:rPr lang="en-US" dirty="0"/>
              <a:t>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21</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303926" cy="2677626"/>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Much like cloning, forking enables a user to copy all the contents of a </a:t>
            </a:r>
            <a:r>
              <a:rPr lang="en-US" sz="1800" dirty="0" err="1">
                <a:sym typeface="Roboto Medium"/>
              </a:rPr>
              <a:t>Github</a:t>
            </a:r>
            <a:r>
              <a:rPr lang="en-US" sz="1800" dirty="0">
                <a:sym typeface="Roboto Medium"/>
              </a:rPr>
              <a:t> repository.  However, forking a repo also enables a user to suggest and possibly implement changes to the original repository with the creator’s approval. Forking is a useful tool to collaborate with others to improve open-source code.   </a:t>
            </a:r>
          </a:p>
          <a:p>
            <a:pPr>
              <a:buClr>
                <a:schemeClr val="dk1"/>
              </a:buClr>
              <a:buSzPts val="1100"/>
            </a:pPr>
            <a:endParaRPr lang="en-US" sz="1800" dirty="0">
              <a:highlight>
                <a:srgbClr val="C0C0C0"/>
              </a:highlight>
              <a:sym typeface="Roboto Medium"/>
            </a:endParaRPr>
          </a:p>
          <a:p>
            <a:pPr>
              <a:buClr>
                <a:schemeClr val="dk1"/>
              </a:buClr>
              <a:buSzPts val="1100"/>
            </a:pPr>
            <a:r>
              <a:rPr lang="en-US" sz="1800" dirty="0">
                <a:sym typeface="Roboto Medium"/>
              </a:rPr>
              <a:t>There is no command line tool in the Git module on KLC to fork a repository. Instead, navigate to the main page of a repository. On the right side, select the “Fork” button.  The selected repository will be copied to your list of </a:t>
            </a:r>
            <a:r>
              <a:rPr lang="en-US" sz="1800" dirty="0" err="1">
                <a:sym typeface="Roboto Medium"/>
              </a:rPr>
              <a:t>Github</a:t>
            </a:r>
            <a:r>
              <a:rPr lang="en-US" sz="1800" dirty="0">
                <a:sym typeface="Roboto Medium"/>
              </a:rPr>
              <a:t> repos.</a:t>
            </a:r>
          </a:p>
          <a:p>
            <a:pPr lvl="0">
              <a:buClr>
                <a:schemeClr val="dk1"/>
              </a:buClr>
              <a:buSzPts val="1100"/>
            </a:pPr>
            <a:endParaRPr lang="en-US" sz="1800" dirty="0">
              <a:sym typeface="Roboto Medium"/>
            </a:endParaRPr>
          </a:p>
        </p:txBody>
      </p:sp>
      <p:pic>
        <p:nvPicPr>
          <p:cNvPr id="3" name="Picture 2" descr="Graphical user interface, application, website&#10;&#10;Description automatically generated">
            <a:extLst>
              <a:ext uri="{FF2B5EF4-FFF2-40B4-BE49-F238E27FC236}">
                <a16:creationId xmlns:a16="http://schemas.microsoft.com/office/drawing/2014/main" id="{D57A7947-816B-6C4B-AD62-263ECF177B4B}"/>
              </a:ext>
            </a:extLst>
          </p:cNvPr>
          <p:cNvPicPr>
            <a:picLocks noChangeAspect="1"/>
          </p:cNvPicPr>
          <p:nvPr/>
        </p:nvPicPr>
        <p:blipFill>
          <a:blip r:embed="rId3"/>
          <a:stretch>
            <a:fillRect/>
          </a:stretch>
        </p:blipFill>
        <p:spPr>
          <a:xfrm>
            <a:off x="457200" y="3231596"/>
            <a:ext cx="8294095" cy="2954624"/>
          </a:xfrm>
          <a:prstGeom prst="rect">
            <a:avLst/>
          </a:prstGeom>
        </p:spPr>
      </p:pic>
      <p:sp>
        <p:nvSpPr>
          <p:cNvPr id="4" name="Rectangle 3">
            <a:extLst>
              <a:ext uri="{FF2B5EF4-FFF2-40B4-BE49-F238E27FC236}">
                <a16:creationId xmlns:a16="http://schemas.microsoft.com/office/drawing/2014/main" id="{508663B3-6807-D54B-9B19-F33B56952C1B}"/>
              </a:ext>
            </a:extLst>
          </p:cNvPr>
          <p:cNvSpPr/>
          <p:nvPr/>
        </p:nvSpPr>
        <p:spPr>
          <a:xfrm>
            <a:off x="7975600" y="3848100"/>
            <a:ext cx="775695"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40568A8-899D-7F47-82BD-9FE07AD22ECC}"/>
              </a:ext>
            </a:extLst>
          </p:cNvPr>
          <p:cNvCxnSpPr>
            <a:cxnSpLocks/>
          </p:cNvCxnSpPr>
          <p:nvPr/>
        </p:nvCxnSpPr>
        <p:spPr>
          <a:xfrm flipV="1">
            <a:off x="4152900" y="4199005"/>
            <a:ext cx="4025900" cy="8428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54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e58bbe3d21_0_4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Today we will Cover</a:t>
            </a:r>
            <a:endParaRPr/>
          </a:p>
        </p:txBody>
      </p:sp>
      <p:sp>
        <p:nvSpPr>
          <p:cNvPr id="94" name="Google Shape;94;ge58bbe3d21_0_49"/>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95" name="Google Shape;95;ge58bbe3d21_0_49"/>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
        <p:nvSpPr>
          <p:cNvPr id="96" name="Google Shape;96;ge58bbe3d21_0_49"/>
          <p:cNvSpPr txBox="1"/>
          <p:nvPr/>
        </p:nvSpPr>
        <p:spPr>
          <a:xfrm>
            <a:off x="390548" y="1143000"/>
            <a:ext cx="8500800" cy="3339335"/>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sz="1800" dirty="0"/>
          </a:p>
          <a:p>
            <a:pPr marL="457200" marR="0" lvl="0" indent="0" algn="l" rtl="0">
              <a:lnSpc>
                <a:spcPct val="100000"/>
              </a:lnSpc>
              <a:spcBef>
                <a:spcPts val="0"/>
              </a:spcBef>
              <a:spcAft>
                <a:spcPts val="0"/>
              </a:spcAft>
              <a:buNone/>
            </a:pPr>
            <a:endParaRPr sz="1800" dirty="0"/>
          </a:p>
          <a:p>
            <a:pPr marL="457200" marR="0" lvl="0" indent="-387350" algn="l" rtl="0">
              <a:lnSpc>
                <a:spcPct val="100000"/>
              </a:lnSpc>
              <a:spcBef>
                <a:spcPts val="0"/>
              </a:spcBef>
              <a:spcAft>
                <a:spcPts val="0"/>
              </a:spcAft>
              <a:buSzPts val="2500"/>
              <a:buChar char="●"/>
            </a:pPr>
            <a:r>
              <a:rPr lang="en-US" sz="2500" dirty="0"/>
              <a:t>The difference between Git and </a:t>
            </a:r>
            <a:r>
              <a:rPr lang="en-US" sz="2500" dirty="0" err="1"/>
              <a:t>Github</a:t>
            </a:r>
            <a:endParaRPr lang="en-US" sz="2500" dirty="0"/>
          </a:p>
          <a:p>
            <a:pPr marL="69850" marR="0" lvl="0" algn="l" rtl="0">
              <a:lnSpc>
                <a:spcPct val="100000"/>
              </a:lnSpc>
              <a:spcBef>
                <a:spcPts val="0"/>
              </a:spcBef>
              <a:spcAft>
                <a:spcPts val="0"/>
              </a:spcAft>
              <a:buSzPts val="2500"/>
            </a:pPr>
            <a:endParaRPr sz="2500" dirty="0"/>
          </a:p>
          <a:p>
            <a:pPr marL="457200" marR="0" lvl="0" indent="-387350" algn="l" rtl="0">
              <a:lnSpc>
                <a:spcPct val="100000"/>
              </a:lnSpc>
              <a:spcBef>
                <a:spcPts val="0"/>
              </a:spcBef>
              <a:spcAft>
                <a:spcPts val="0"/>
              </a:spcAft>
              <a:buSzPts val="2500"/>
              <a:buChar char="●"/>
            </a:pPr>
            <a:r>
              <a:rPr lang="en-US" sz="2500" dirty="0"/>
              <a:t>Using Git locally as a version control tool on KLC</a:t>
            </a:r>
          </a:p>
          <a:p>
            <a:pPr marL="69850" marR="0" lvl="0" algn="l" rtl="0">
              <a:lnSpc>
                <a:spcPct val="100000"/>
              </a:lnSpc>
              <a:spcBef>
                <a:spcPts val="0"/>
              </a:spcBef>
              <a:spcAft>
                <a:spcPts val="0"/>
              </a:spcAft>
              <a:buSzPts val="2500"/>
            </a:pPr>
            <a:endParaRPr sz="2500" dirty="0"/>
          </a:p>
          <a:p>
            <a:pPr marL="457200" marR="0" lvl="0" indent="-387350" algn="l" rtl="0">
              <a:lnSpc>
                <a:spcPct val="100000"/>
              </a:lnSpc>
              <a:spcBef>
                <a:spcPts val="0"/>
              </a:spcBef>
              <a:spcAft>
                <a:spcPts val="0"/>
              </a:spcAft>
              <a:buSzPts val="2500"/>
              <a:buChar char="●"/>
            </a:pPr>
            <a:r>
              <a:rPr lang="en-US" sz="2500" dirty="0"/>
              <a:t>Syncing your local Git directory to a </a:t>
            </a:r>
            <a:r>
              <a:rPr lang="en-US" sz="2500" dirty="0" err="1"/>
              <a:t>Github</a:t>
            </a:r>
            <a:r>
              <a:rPr lang="en-US" sz="2500" dirty="0"/>
              <a:t> repository</a:t>
            </a:r>
          </a:p>
          <a:p>
            <a:pPr marL="69850" marR="0" lvl="0" algn="l" rtl="0">
              <a:lnSpc>
                <a:spcPct val="100000"/>
              </a:lnSpc>
              <a:spcBef>
                <a:spcPts val="0"/>
              </a:spcBef>
              <a:spcAft>
                <a:spcPts val="0"/>
              </a:spcAft>
              <a:buSzPts val="2500"/>
            </a:pPr>
            <a:endParaRPr lang="en-US" sz="2500" dirty="0"/>
          </a:p>
          <a:p>
            <a:pPr marL="457200" marR="0" lvl="0" indent="-387350" algn="l" rtl="0">
              <a:lnSpc>
                <a:spcPct val="100000"/>
              </a:lnSpc>
              <a:spcBef>
                <a:spcPts val="0"/>
              </a:spcBef>
              <a:spcAft>
                <a:spcPts val="0"/>
              </a:spcAft>
              <a:buSzPts val="2500"/>
              <a:buChar char="●"/>
            </a:pPr>
            <a:r>
              <a:rPr lang="en-US" sz="2500" dirty="0"/>
              <a:t>Discussion: Using Git and </a:t>
            </a:r>
            <a:r>
              <a:rPr lang="en-US" sz="2500" dirty="0" err="1"/>
              <a:t>Github</a:t>
            </a:r>
            <a:r>
              <a:rPr lang="en-US" sz="2500" dirty="0"/>
              <a:t> Smartly</a:t>
            </a:r>
            <a:endParaRPr sz="2500" dirty="0"/>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Git vs. GitHub</a:t>
            </a:r>
            <a:endParaRPr dirty="0"/>
          </a:p>
        </p:txBody>
      </p:sp>
      <p:sp>
        <p:nvSpPr>
          <p:cNvPr id="57" name="Google Shape;57;p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58" name="Google Shape;58;p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pic>
        <p:nvPicPr>
          <p:cNvPr id="1026" name="Picture 2" descr="Git vs. GitHub: What&amp;#39;s the Difference?">
            <a:extLst>
              <a:ext uri="{FF2B5EF4-FFF2-40B4-BE49-F238E27FC236}">
                <a16:creationId xmlns:a16="http://schemas.microsoft.com/office/drawing/2014/main" id="{FD358011-8260-5B46-9CD2-E02920561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67946"/>
            <a:ext cx="7620000" cy="5194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E2BED1-9C66-AA47-AECE-94EF6649FD5B}"/>
              </a:ext>
            </a:extLst>
          </p:cNvPr>
          <p:cNvSpPr txBox="1"/>
          <p:nvPr/>
        </p:nvSpPr>
        <p:spPr>
          <a:xfrm>
            <a:off x="1920204" y="6062246"/>
            <a:ext cx="6766596" cy="307777"/>
          </a:xfrm>
          <a:prstGeom prst="rect">
            <a:avLst/>
          </a:prstGeom>
          <a:noFill/>
        </p:spPr>
        <p:txBody>
          <a:bodyPr wrap="none" rtlCol="0">
            <a:spAutoFit/>
          </a:bodyPr>
          <a:lstStyle/>
          <a:p>
            <a:r>
              <a:rPr lang="en-US" i="1" dirty="0"/>
              <a:t>Image taken from: </a:t>
            </a:r>
            <a:r>
              <a:rPr lang="en-US" i="1" dirty="0">
                <a:hlinkClick r:id="rId4"/>
              </a:rPr>
              <a:t>https://blog.devmountain.com/git-vs-github-whats-the-difference/</a:t>
            </a:r>
            <a:r>
              <a:rPr lang="en-US" i="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Git and </a:t>
            </a:r>
            <a:r>
              <a:rPr lang="en-US" dirty="0" err="1"/>
              <a:t>Github</a:t>
            </a:r>
            <a:r>
              <a:rPr lang="en-US" dirty="0"/>
              <a:t> Overview</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pic>
        <p:nvPicPr>
          <p:cNvPr id="4098" name="Picture 2">
            <a:extLst>
              <a:ext uri="{FF2B5EF4-FFF2-40B4-BE49-F238E27FC236}">
                <a16:creationId xmlns:a16="http://schemas.microsoft.com/office/drawing/2014/main" id="{49A7D192-5F67-9D41-AFB0-2F1E023F42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0" b="6061"/>
          <a:stretch/>
        </p:blipFill>
        <p:spPr bwMode="auto">
          <a:xfrm>
            <a:off x="1416050" y="909478"/>
            <a:ext cx="5600700" cy="4953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167287-9E76-2C42-9DAB-4C20E6DC7CE2}"/>
              </a:ext>
            </a:extLst>
          </p:cNvPr>
          <p:cNvSpPr txBox="1"/>
          <p:nvPr/>
        </p:nvSpPr>
        <p:spPr>
          <a:xfrm>
            <a:off x="1945604" y="5948522"/>
            <a:ext cx="6707285" cy="307777"/>
          </a:xfrm>
          <a:prstGeom prst="rect">
            <a:avLst/>
          </a:prstGeom>
          <a:noFill/>
        </p:spPr>
        <p:txBody>
          <a:bodyPr wrap="none" rtlCol="0">
            <a:spAutoFit/>
          </a:bodyPr>
          <a:lstStyle/>
          <a:p>
            <a:r>
              <a:rPr lang="en-US" i="1" dirty="0"/>
              <a:t>Image taken from: </a:t>
            </a:r>
            <a:r>
              <a:rPr lang="en-US" i="1" dirty="0">
                <a:hlinkClick r:id="rId4"/>
              </a:rPr>
              <a:t>https://dev.to/mollynem/git-github--workflow-fundamentals-5496</a:t>
            </a:r>
            <a:r>
              <a:rPr lang="en-US" i="1" dirty="0"/>
              <a:t> </a:t>
            </a:r>
          </a:p>
        </p:txBody>
      </p:sp>
    </p:spTree>
    <p:extLst>
      <p:ext uri="{BB962C8B-B14F-4D97-AF65-F5344CB8AC3E}">
        <p14:creationId xmlns:p14="http://schemas.microsoft.com/office/powerpoint/2010/main" val="402729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Loading git on KLC</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sp>
        <p:nvSpPr>
          <p:cNvPr id="105" name="Google Shape;105;ge6d407e7a1_0_0"/>
          <p:cNvSpPr txBox="1"/>
          <p:nvPr/>
        </p:nvSpPr>
        <p:spPr>
          <a:xfrm>
            <a:off x="268574" y="904875"/>
            <a:ext cx="7973057" cy="543222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Recall that no modules are preloaded in a new KLC session.  You will need to load everything you use.</a:t>
            </a:r>
            <a:endParaRPr sz="1800" dirty="0"/>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r>
              <a:rPr lang="en-US" sz="1800" dirty="0"/>
              <a:t>To see what version of a software package are available type:</a:t>
            </a:r>
            <a:endParaRPr sz="1800" dirty="0"/>
          </a:p>
          <a:p>
            <a:pPr marL="0" lvl="0" indent="0" algn="l" rtl="0">
              <a:spcBef>
                <a:spcPts val="0"/>
              </a:spcBef>
              <a:spcAft>
                <a:spcPts val="0"/>
              </a:spcAft>
              <a:buClr>
                <a:schemeClr val="dk1"/>
              </a:buClr>
              <a:buSzPts val="1100"/>
              <a:buFont typeface="Arial"/>
              <a:buNone/>
            </a:pPr>
            <a:endParaRPr sz="1800" dirty="0"/>
          </a:p>
          <a:p>
            <a:pPr marL="457200" lvl="0" indent="0" algn="l" rtl="0">
              <a:spcBef>
                <a:spcPts val="0"/>
              </a:spcBef>
              <a:spcAft>
                <a:spcPts val="0"/>
              </a:spcAft>
              <a:buClr>
                <a:schemeClr val="dk1"/>
              </a:buClr>
              <a:buSzPts val="1100"/>
              <a:buFont typeface="Arial"/>
              <a:buNone/>
            </a:pPr>
            <a:r>
              <a:rPr lang="en-US" sz="1800" dirty="0">
                <a:highlight>
                  <a:srgbClr val="CCCCCC"/>
                </a:highlight>
                <a:latin typeface="Consolas"/>
                <a:ea typeface="Consolas"/>
                <a:cs typeface="Consolas"/>
                <a:sym typeface="Consolas"/>
              </a:rPr>
              <a:t>module load git</a:t>
            </a:r>
          </a:p>
          <a:p>
            <a:pPr marL="457200" lvl="0" indent="0" algn="l" rtl="0">
              <a:spcBef>
                <a:spcPts val="0"/>
              </a:spcBef>
              <a:spcAft>
                <a:spcPts val="0"/>
              </a:spcAft>
              <a:buClr>
                <a:schemeClr val="dk1"/>
              </a:buClr>
              <a:buSzPts val="1100"/>
              <a:buFont typeface="Arial"/>
              <a:buNone/>
            </a:pPr>
            <a:endParaRPr lang="en-US" sz="1800" dirty="0">
              <a:highlight>
                <a:srgbClr val="CCCCCC"/>
              </a:highlight>
              <a:latin typeface="Consolas"/>
              <a:ea typeface="Consolas"/>
              <a:cs typeface="Consolas"/>
              <a:sym typeface="Consolas"/>
            </a:endParaRPr>
          </a:p>
          <a:p>
            <a:pPr marL="11113">
              <a:buClr>
                <a:schemeClr val="dk1"/>
              </a:buClr>
              <a:buSzPts val="1100"/>
            </a:pPr>
            <a:r>
              <a:rPr lang="en-US" sz="1800" dirty="0"/>
              <a:t>The first time you load git on KLC, you need to set the username and email it will use when it records your commits. Note that this will have no bearing on your </a:t>
            </a:r>
            <a:r>
              <a:rPr lang="en-US" sz="1800" dirty="0" err="1"/>
              <a:t>Github</a:t>
            </a:r>
            <a:r>
              <a:rPr lang="en-US" sz="1800" dirty="0"/>
              <a:t> login later on.</a:t>
            </a:r>
          </a:p>
          <a:p>
            <a:pPr marL="457200">
              <a:buClr>
                <a:schemeClr val="dk1"/>
              </a:buClr>
              <a:buSzPts val="1100"/>
            </a:pPr>
            <a:endParaRPr lang="en-US" sz="1800" dirty="0">
              <a:highlight>
                <a:srgbClr val="CCCCCC"/>
              </a:highlight>
              <a:latin typeface="Consolas"/>
              <a:ea typeface="Consolas"/>
              <a:cs typeface="Consolas"/>
              <a:sym typeface="Consolas"/>
            </a:endParaRP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--global </a:t>
            </a:r>
            <a:r>
              <a:rPr lang="en-US" sz="1800" dirty="0" err="1">
                <a:highlight>
                  <a:srgbClr val="CCCCCC"/>
                </a:highlight>
                <a:latin typeface="Consolas" panose="020B0609020204030204" pitchFamily="49" charset="0"/>
                <a:cs typeface="Consolas" panose="020B0609020204030204" pitchFamily="49" charset="0"/>
              </a:rPr>
              <a:t>user.name</a:t>
            </a:r>
            <a:r>
              <a:rPr lang="en-US" sz="1800" dirty="0">
                <a:highlight>
                  <a:srgbClr val="CCCCCC"/>
                </a:highlight>
                <a:latin typeface="Consolas" panose="020B0609020204030204" pitchFamily="49" charset="0"/>
                <a:cs typeface="Consolas" panose="020B0609020204030204" pitchFamily="49" charset="0"/>
              </a:rPr>
              <a:t> "John Doe" </a:t>
            </a: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--global </a:t>
            </a:r>
            <a:r>
              <a:rPr lang="en-US" sz="1800" dirty="0" err="1">
                <a:highlight>
                  <a:srgbClr val="CCCCCC"/>
                </a:highlight>
                <a:latin typeface="Consolas" panose="020B0609020204030204" pitchFamily="49" charset="0"/>
                <a:cs typeface="Consolas" panose="020B0609020204030204" pitchFamily="49" charset="0"/>
              </a:rPr>
              <a:t>user.email</a:t>
            </a:r>
            <a:r>
              <a:rPr lang="en-US" sz="1800" dirty="0">
                <a:highlight>
                  <a:srgbClr val="CCCCCC"/>
                </a:highlight>
                <a:latin typeface="Consolas" panose="020B0609020204030204" pitchFamily="49" charset="0"/>
                <a:cs typeface="Consolas" panose="020B0609020204030204" pitchFamily="49" charset="0"/>
              </a:rPr>
              <a:t> </a:t>
            </a:r>
            <a:r>
              <a:rPr lang="en-US" sz="1800" dirty="0">
                <a:highlight>
                  <a:srgbClr val="CCCCCC"/>
                </a:highlight>
                <a:latin typeface="Consolas" panose="020B0609020204030204" pitchFamily="49" charset="0"/>
                <a:cs typeface="Consolas" panose="020B0609020204030204" pitchFamily="49" charset="0"/>
                <a:hlinkClick r:id="rId3"/>
              </a:rPr>
              <a:t>johndoe@northwestern.edu</a:t>
            </a:r>
            <a:endParaRPr lang="en-US" sz="1800" dirty="0">
              <a:highlight>
                <a:srgbClr val="CCCCCC"/>
              </a:highlight>
              <a:latin typeface="Consolas" panose="020B0609020204030204" pitchFamily="49" charset="0"/>
              <a:cs typeface="Consolas" panose="020B0609020204030204" pitchFamily="49" charset="0"/>
            </a:endParaRP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--list </a:t>
            </a:r>
          </a:p>
          <a:p>
            <a:pPr marL="457200" lvl="0">
              <a:buClr>
                <a:schemeClr val="dk1"/>
              </a:buClr>
              <a:buSzPts val="1100"/>
            </a:pPr>
            <a:endParaRPr lang="en-US" sz="1800" dirty="0">
              <a:highlight>
                <a:srgbClr val="CCCCCC"/>
              </a:highlight>
              <a:latin typeface="Consolas" panose="020B0609020204030204" pitchFamily="49" charset="0"/>
              <a:cs typeface="Consolas" panose="020B0609020204030204" pitchFamily="49" charset="0"/>
            </a:endParaRPr>
          </a:p>
          <a:p>
            <a:pPr marL="11113" lvl="0">
              <a:buClr>
                <a:schemeClr val="dk1"/>
              </a:buClr>
              <a:buSzPts val="1100"/>
            </a:pPr>
            <a:r>
              <a:rPr lang="en-US" sz="1800" b="1" i="1" dirty="0"/>
              <a:t>Resources:</a:t>
            </a:r>
          </a:p>
          <a:p>
            <a:pPr marL="11113">
              <a:buClr>
                <a:schemeClr val="dk1"/>
              </a:buClr>
              <a:buSzPts val="1100"/>
            </a:pPr>
            <a:r>
              <a:rPr lang="en-US" sz="1800" dirty="0"/>
              <a:t>NU IT page: </a:t>
            </a:r>
            <a:r>
              <a:rPr lang="en-US" sz="1800" dirty="0">
                <a:hlinkClick r:id="rId4">
                  <a:extLst>
                    <a:ext uri="{A12FA001-AC4F-418D-AE19-62706E023703}">
                      <ahyp:hlinkClr xmlns:ahyp="http://schemas.microsoft.com/office/drawing/2018/hyperlinkcolor" val="tx"/>
                    </a:ext>
                  </a:extLst>
                </a:hlinkClick>
              </a:rPr>
              <a:t>https://kb.northwestern.edu/page.php?id=78598</a:t>
            </a:r>
            <a:r>
              <a:rPr lang="en-US" sz="1800" dirty="0"/>
              <a:t>  </a:t>
            </a:r>
          </a:p>
          <a:p>
            <a:pPr marL="11113" lvl="0">
              <a:buClr>
                <a:schemeClr val="dk1"/>
              </a:buClr>
              <a:buSzPts val="1100"/>
            </a:pPr>
            <a:r>
              <a:rPr lang="en-US" sz="1800" dirty="0"/>
              <a:t>NU IT </a:t>
            </a:r>
            <a:r>
              <a:rPr lang="en-US" sz="1800" dirty="0" err="1"/>
              <a:t>github</a:t>
            </a:r>
            <a:r>
              <a:rPr lang="en-US" sz="1800" dirty="0"/>
              <a:t>: </a:t>
            </a:r>
            <a:r>
              <a:rPr lang="en-US" sz="1800" dirty="0">
                <a:hlinkClick r:id="rId5">
                  <a:extLst>
                    <a:ext uri="{A12FA001-AC4F-418D-AE19-62706E023703}">
                      <ahyp:hlinkClr xmlns:ahyp="http://schemas.microsoft.com/office/drawing/2018/hyperlinkcolor" val="tx"/>
                    </a:ext>
                  </a:extLst>
                </a:hlinkClick>
              </a:rPr>
              <a:t>https://github.com/nuitrcs/gitworkshop</a:t>
            </a:r>
            <a:r>
              <a:rPr lang="en-US" sz="1800" dirty="0"/>
              <a:t>  </a:t>
            </a:r>
          </a:p>
          <a:p>
            <a:pPr marL="457200" lvl="0">
              <a:buClr>
                <a:schemeClr val="dk1"/>
              </a:buClr>
              <a:buSzPts val="1100"/>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1651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Cloning a repo and initializing a local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
        <p:nvSpPr>
          <p:cNvPr id="105" name="Google Shape;105;ge6d407e7a1_0_0"/>
          <p:cNvSpPr txBox="1"/>
          <p:nvPr/>
        </p:nvSpPr>
        <p:spPr>
          <a:xfrm>
            <a:off x="268574" y="866775"/>
            <a:ext cx="8418226" cy="517061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A Git </a:t>
            </a:r>
            <a:r>
              <a:rPr lang="en-US" sz="1800" b="1" dirty="0"/>
              <a:t>repository</a:t>
            </a:r>
            <a:r>
              <a:rPr lang="en-US" sz="1800" dirty="0"/>
              <a:t> (”repo”) is essentially a </a:t>
            </a:r>
            <a:r>
              <a:rPr lang="en-US" sz="1800" b="1" dirty="0"/>
              <a:t>container</a:t>
            </a:r>
            <a:r>
              <a:rPr lang="en-US" sz="1800" dirty="0"/>
              <a:t> for your Git code. </a:t>
            </a:r>
          </a:p>
          <a:p>
            <a:pPr marL="0" lvl="0" indent="0" algn="l" rtl="0">
              <a:spcBef>
                <a:spcPts val="0"/>
              </a:spcBef>
              <a:spcAft>
                <a:spcPts val="0"/>
              </a:spcAft>
              <a:buClr>
                <a:schemeClr val="dk1"/>
              </a:buClr>
              <a:buSzPts val="1100"/>
              <a:buFont typeface="Arial"/>
              <a:buNone/>
            </a:pPr>
            <a:r>
              <a:rPr lang="en-US" sz="1800" dirty="0"/>
              <a:t>You can create a Git repo on KLC from scratch or you can download an existing public </a:t>
            </a:r>
            <a:r>
              <a:rPr lang="en-US" sz="1800" dirty="0" err="1"/>
              <a:t>Github</a:t>
            </a:r>
            <a:r>
              <a:rPr lang="en-US" sz="1800" dirty="0"/>
              <a:t> repo and work on the code locally on KLC.</a:t>
            </a:r>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t>Let’s first clone a public </a:t>
            </a:r>
            <a:r>
              <a:rPr lang="en-US" sz="1800" dirty="0" err="1"/>
              <a:t>Github</a:t>
            </a:r>
            <a:r>
              <a:rPr lang="en-US" sz="1800" dirty="0"/>
              <a:t> repo to your home directory: </a:t>
            </a:r>
            <a:endParaRPr sz="1800" dirty="0"/>
          </a:p>
          <a:p>
            <a:pPr marL="457200">
              <a:buClr>
                <a:schemeClr val="dk1"/>
              </a:buClr>
              <a:buSzPts val="1100"/>
            </a:pPr>
            <a:endParaRPr lang="en-US" sz="1800" dirty="0">
              <a:solidFill>
                <a:schemeClr val="dk1"/>
              </a:solidFill>
              <a:highlight>
                <a:srgbClr val="CCCCCC"/>
              </a:highlight>
              <a:latin typeface="Consolas"/>
              <a:cs typeface="Consolas"/>
              <a:sym typeface="Roboto Medium"/>
            </a:endParaRPr>
          </a:p>
          <a:p>
            <a:pPr marL="457200">
              <a:buClr>
                <a:schemeClr val="dk1"/>
              </a:buClr>
              <a:buSzPts val="1100"/>
            </a:pPr>
            <a:r>
              <a:rPr lang="en-US" sz="1800" dirty="0">
                <a:solidFill>
                  <a:schemeClr val="dk1"/>
                </a:solidFill>
                <a:highlight>
                  <a:srgbClr val="C0C0C0"/>
                </a:highlight>
                <a:latin typeface="Consolas"/>
                <a:cs typeface="Consolas"/>
                <a:sym typeface="Roboto Medium"/>
              </a:rPr>
              <a:t>git clone https://</a:t>
            </a:r>
            <a:r>
              <a:rPr lang="en-US" sz="1800" dirty="0" err="1">
                <a:solidFill>
                  <a:schemeClr val="dk1"/>
                </a:solidFill>
                <a:highlight>
                  <a:srgbClr val="C0C0C0"/>
                </a:highlight>
                <a:latin typeface="Consolas"/>
                <a:cs typeface="Consolas"/>
                <a:sym typeface="Roboto Medium"/>
              </a:rPr>
              <a:t>github.com</a:t>
            </a:r>
            <a:r>
              <a:rPr lang="en-US" sz="1800" dirty="0">
                <a:solidFill>
                  <a:schemeClr val="dk1"/>
                </a:solidFill>
                <a:highlight>
                  <a:srgbClr val="C0C0C0"/>
                </a:highlight>
                <a:latin typeface="Consolas"/>
                <a:cs typeface="Consolas"/>
                <a:sym typeface="Roboto Medium"/>
              </a:rPr>
              <a:t>/</a:t>
            </a:r>
            <a:r>
              <a:rPr lang="en-US" sz="1800" dirty="0" err="1">
                <a:solidFill>
                  <a:schemeClr val="dk1"/>
                </a:solidFill>
                <a:highlight>
                  <a:srgbClr val="C0C0C0"/>
                </a:highlight>
                <a:latin typeface="Consolas"/>
                <a:cs typeface="Consolas"/>
                <a:sym typeface="Roboto Medium"/>
              </a:rPr>
              <a:t>ambreenchaudhri</a:t>
            </a:r>
            <a:r>
              <a:rPr lang="en-US" sz="1800" dirty="0">
                <a:solidFill>
                  <a:schemeClr val="dk1"/>
                </a:solidFill>
                <a:highlight>
                  <a:srgbClr val="C0C0C0"/>
                </a:highlight>
                <a:latin typeface="Consolas"/>
                <a:cs typeface="Consolas"/>
                <a:sym typeface="Roboto Medium"/>
              </a:rPr>
              <a:t>/</a:t>
            </a:r>
            <a:r>
              <a:rPr lang="en-US" sz="1800" dirty="0" err="1">
                <a:solidFill>
                  <a:schemeClr val="dk1"/>
                </a:solidFill>
                <a:highlight>
                  <a:srgbClr val="C0C0C0"/>
                </a:highlight>
                <a:latin typeface="Consolas"/>
                <a:cs typeface="Consolas"/>
                <a:sym typeface="Roboto Medium"/>
              </a:rPr>
              <a:t>fellows_git_intro</a:t>
            </a:r>
            <a:endParaRPr lang="en-US" sz="1800" dirty="0">
              <a:solidFill>
                <a:schemeClr val="dk1"/>
              </a:solidFill>
              <a:highlight>
                <a:srgbClr val="CCCCCC"/>
              </a:highlight>
              <a:latin typeface="Roboto Medium"/>
              <a:cs typeface="Roboto Medium"/>
              <a:sym typeface="Roboto Medium"/>
            </a:endParaRPr>
          </a:p>
          <a:p>
            <a:pPr marL="457200">
              <a:buClr>
                <a:schemeClr val="dk1"/>
              </a:buClr>
              <a:buSzPts val="1100"/>
            </a:pPr>
            <a:endParaRPr lang="en-US" sz="1800" dirty="0">
              <a:solidFill>
                <a:schemeClr val="dk1"/>
              </a:solidFill>
              <a:highlight>
                <a:srgbClr val="CCCCCC"/>
              </a:highlight>
              <a:latin typeface="Roboto Medium"/>
              <a:cs typeface="Roboto Medium"/>
              <a:sym typeface="Roboto Medium"/>
            </a:endParaRPr>
          </a:p>
          <a:p>
            <a:pPr marL="11113">
              <a:buClr>
                <a:schemeClr val="dk1"/>
              </a:buClr>
              <a:buSzPts val="1100"/>
            </a:pPr>
            <a:r>
              <a:rPr lang="en-US" sz="1800" dirty="0">
                <a:sym typeface="Roboto Medium"/>
              </a:rPr>
              <a:t>It should download a directory called: </a:t>
            </a:r>
            <a:r>
              <a:rPr lang="en-US" sz="1800" dirty="0" err="1">
                <a:solidFill>
                  <a:schemeClr val="dk1"/>
                </a:solidFill>
                <a:highlight>
                  <a:srgbClr val="C0C0C0"/>
                </a:highlight>
                <a:latin typeface="Consolas"/>
                <a:cs typeface="Consolas"/>
                <a:sym typeface="Roboto Medium"/>
              </a:rPr>
              <a:t>fellows_git_intro</a:t>
            </a:r>
            <a:r>
              <a:rPr lang="en-US" sz="1800" dirty="0">
                <a:solidFill>
                  <a:schemeClr val="dk1"/>
                </a:solidFill>
                <a:highlight>
                  <a:srgbClr val="C0C0C0"/>
                </a:highlight>
                <a:latin typeface="Consolas"/>
                <a:cs typeface="Consolas"/>
                <a:sym typeface="Roboto Medium"/>
              </a:rPr>
              <a:t>.</a:t>
            </a:r>
          </a:p>
          <a:p>
            <a:pPr marL="11113">
              <a:buClr>
                <a:schemeClr val="dk1"/>
              </a:buClr>
              <a:buSzPts val="1100"/>
            </a:pPr>
            <a:r>
              <a:rPr lang="en-US" sz="1800" dirty="0">
                <a:sym typeface="Roboto Medium"/>
              </a:rPr>
              <a:t>Let’s create a subfolder in this directory called </a:t>
            </a:r>
            <a:r>
              <a:rPr lang="en-US" sz="1800" dirty="0">
                <a:solidFill>
                  <a:schemeClr val="dk1"/>
                </a:solidFill>
                <a:highlight>
                  <a:srgbClr val="C0C0C0"/>
                </a:highlight>
                <a:latin typeface="Consolas"/>
                <a:cs typeface="Consolas"/>
                <a:sym typeface="Roboto Medium"/>
              </a:rPr>
              <a:t>practice.</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cd </a:t>
            </a:r>
            <a:r>
              <a:rPr lang="en-US" sz="1800" dirty="0" err="1">
                <a:solidFill>
                  <a:schemeClr val="dk1"/>
                </a:solidFill>
                <a:highlight>
                  <a:srgbClr val="C0C0C0"/>
                </a:highlight>
                <a:latin typeface="Consolas"/>
                <a:cs typeface="Consolas"/>
                <a:sym typeface="Roboto Medium"/>
              </a:rPr>
              <a:t>fellows_git_intro</a:t>
            </a:r>
            <a:endParaRPr lang="en-US" sz="1800" dirty="0">
              <a:solidFill>
                <a:schemeClr val="dk1"/>
              </a:solidFill>
              <a:highlight>
                <a:srgbClr val="C0C0C0"/>
              </a:highlight>
              <a:latin typeface="Consolas"/>
              <a:cs typeface="Consolas"/>
              <a:sym typeface="Roboto Medium"/>
            </a:endParaRPr>
          </a:p>
          <a:p>
            <a:pPr marL="11113" lvl="2" indent="454025">
              <a:buClr>
                <a:schemeClr val="dk1"/>
              </a:buClr>
              <a:buSzPts val="1100"/>
            </a:pPr>
            <a:r>
              <a:rPr lang="en-US" sz="1800" dirty="0" err="1">
                <a:solidFill>
                  <a:schemeClr val="dk1"/>
                </a:solidFill>
                <a:highlight>
                  <a:srgbClr val="C0C0C0"/>
                </a:highlight>
                <a:latin typeface="Consolas"/>
                <a:cs typeface="Consolas"/>
                <a:sym typeface="Roboto Medium"/>
              </a:rPr>
              <a:t>mkdir</a:t>
            </a:r>
            <a:r>
              <a:rPr lang="en-US" sz="1800" dirty="0">
                <a:solidFill>
                  <a:schemeClr val="dk1"/>
                </a:solidFill>
                <a:highlight>
                  <a:srgbClr val="C0C0C0"/>
                </a:highlight>
                <a:latin typeface="Consolas"/>
                <a:cs typeface="Consolas"/>
                <a:sym typeface="Roboto Medium"/>
              </a:rPr>
              <a:t> practice</a:t>
            </a: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cd practice</a:t>
            </a:r>
            <a:endParaRPr lang="en-US" sz="1800" dirty="0">
              <a:solidFill>
                <a:schemeClr val="dk1"/>
              </a:solidFill>
              <a:highlight>
                <a:srgbClr val="CCCCCC"/>
              </a:highlight>
              <a:latin typeface="Roboto Medium"/>
              <a:cs typeface="Roboto Medium"/>
              <a:sym typeface="Roboto Medium"/>
            </a:endParaRP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a:buClr>
                <a:schemeClr val="dk1"/>
              </a:buClr>
              <a:buSzPts val="1100"/>
            </a:pPr>
            <a:r>
              <a:rPr lang="en-US" sz="1800" dirty="0">
                <a:sym typeface="Roboto Medium"/>
              </a:rPr>
              <a:t>The first step to start version control with Git is to initialize your (empty) directory:</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lvl="2" indent="454025">
              <a:buClr>
                <a:schemeClr val="dk1"/>
              </a:buClr>
              <a:buSzPts val="1100"/>
            </a:pPr>
            <a:r>
              <a:rPr lang="en-US" sz="1800" dirty="0" err="1">
                <a:solidFill>
                  <a:schemeClr val="dk1"/>
                </a:solidFill>
                <a:highlight>
                  <a:srgbClr val="C0C0C0"/>
                </a:highlight>
                <a:latin typeface="Consolas"/>
                <a:cs typeface="Consolas"/>
                <a:sym typeface="Roboto Medium"/>
              </a:rPr>
              <a:t>git_init</a:t>
            </a: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186650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Make Changes to your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
        <p:nvSpPr>
          <p:cNvPr id="105" name="Google Shape;105;ge6d407e7a1_0_0"/>
          <p:cNvSpPr txBox="1"/>
          <p:nvPr/>
        </p:nvSpPr>
        <p:spPr>
          <a:xfrm>
            <a:off x="268574" y="904875"/>
            <a:ext cx="8418226" cy="4616618"/>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t>Note that when you initialize a repo a new hidden folder will be saved here:</a:t>
            </a:r>
          </a:p>
          <a:p>
            <a:pPr>
              <a:buClr>
                <a:schemeClr val="dk1"/>
              </a:buClr>
              <a:buSzPts val="1100"/>
            </a:pPr>
            <a:endParaRPr lang="en-US" sz="1800" dirty="0"/>
          </a:p>
          <a:p>
            <a:pPr marL="465138" lvl="1">
              <a:buClr>
                <a:schemeClr val="dk1"/>
              </a:buClr>
              <a:buSzPts val="1100"/>
            </a:pPr>
            <a:r>
              <a:rPr lang="en-US" sz="1800" dirty="0">
                <a:solidFill>
                  <a:schemeClr val="dk1"/>
                </a:solidFill>
                <a:highlight>
                  <a:srgbClr val="C0C0C0"/>
                </a:highlight>
                <a:latin typeface="Consolas"/>
                <a:cs typeface="Consolas"/>
                <a:sym typeface="Roboto Medium"/>
              </a:rPr>
              <a:t>ls -a</a:t>
            </a:r>
            <a:endParaRPr lang="en-US" sz="1800" dirty="0"/>
          </a:p>
          <a:p>
            <a:pPr>
              <a:buClr>
                <a:schemeClr val="dk1"/>
              </a:buClr>
              <a:buSzPts val="1100"/>
            </a:pPr>
            <a:endParaRPr lang="en-US" sz="1800" dirty="0"/>
          </a:p>
          <a:p>
            <a:pPr>
              <a:buClr>
                <a:schemeClr val="dk1"/>
              </a:buClr>
              <a:buSzPts val="1100"/>
            </a:pPr>
            <a:r>
              <a:rPr lang="en-US" sz="1800" dirty="0"/>
              <a:t>If you type the following, you notice there is no activity in your Git repo:</a:t>
            </a:r>
          </a:p>
          <a:p>
            <a:pPr>
              <a:buClr>
                <a:schemeClr val="dk1"/>
              </a:buClr>
              <a:buSzPts val="1100"/>
            </a:pPr>
            <a:endParaRPr lang="en-US" sz="1800" dirty="0"/>
          </a:p>
          <a:p>
            <a:pPr lvl="0" indent="465138">
              <a:buClr>
                <a:schemeClr val="dk1"/>
              </a:buClr>
              <a:buSzPts val="1100"/>
            </a:pPr>
            <a:r>
              <a:rPr lang="en-US" sz="1800" dirty="0">
                <a:solidFill>
                  <a:schemeClr val="dk1"/>
                </a:solidFill>
                <a:highlight>
                  <a:srgbClr val="C0C0C0"/>
                </a:highlight>
                <a:latin typeface="Consolas"/>
                <a:cs typeface="Consolas"/>
                <a:sym typeface="Roboto Medium"/>
              </a:rPr>
              <a:t>git status</a:t>
            </a:r>
            <a:endParaRPr lang="en-US" sz="1800" dirty="0"/>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t>Let’s make some basic changes to the Git repo we initialized. For instance, let’s start by moving in all the FEC files we cloned from </a:t>
            </a:r>
            <a:r>
              <a:rPr lang="en-US" sz="1800" dirty="0" err="1"/>
              <a:t>Github</a:t>
            </a:r>
            <a:r>
              <a:rPr lang="en-US" sz="1800" dirty="0"/>
              <a:t>.</a:t>
            </a:r>
          </a:p>
          <a:p>
            <a:pPr marL="0" lvl="0" indent="0" algn="l" rtl="0">
              <a:spcBef>
                <a:spcPts val="0"/>
              </a:spcBef>
              <a:spcAft>
                <a:spcPts val="0"/>
              </a:spcAft>
              <a:buClr>
                <a:schemeClr val="dk1"/>
              </a:buClr>
              <a:buSzPts val="1100"/>
              <a:buFont typeface="Arial"/>
              <a:buNone/>
            </a:pPr>
            <a:endParaRPr lang="en-US" sz="1800" dirty="0"/>
          </a:p>
          <a:p>
            <a:pPr indent="465138">
              <a:buClr>
                <a:schemeClr val="dk1"/>
              </a:buClr>
              <a:buSzPts val="1100"/>
            </a:pPr>
            <a:r>
              <a:rPr lang="en-US" sz="1800" dirty="0">
                <a:solidFill>
                  <a:schemeClr val="dk1"/>
                </a:solidFill>
                <a:highlight>
                  <a:srgbClr val="C0C0C0"/>
                </a:highlight>
                <a:latin typeface="Consolas"/>
                <a:cs typeface="Consolas"/>
              </a:rPr>
              <a:t>mv ~/</a:t>
            </a:r>
            <a:r>
              <a:rPr lang="en-US" sz="1800" dirty="0" err="1">
                <a:solidFill>
                  <a:schemeClr val="dk1"/>
                </a:solidFill>
                <a:highlight>
                  <a:srgbClr val="C0C0C0"/>
                </a:highlight>
                <a:latin typeface="Consolas"/>
                <a:cs typeface="Consolas"/>
              </a:rPr>
              <a:t>fellows_git_intro</a:t>
            </a:r>
            <a:r>
              <a:rPr lang="en-US" sz="1800" dirty="0">
                <a:solidFill>
                  <a:schemeClr val="dk1"/>
                </a:solidFill>
                <a:highlight>
                  <a:srgbClr val="C0C0C0"/>
                </a:highlight>
                <a:latin typeface="Consolas"/>
                <a:cs typeface="Consolas"/>
              </a:rPr>
              <a:t>/</a:t>
            </a:r>
            <a:r>
              <a:rPr lang="en-US" sz="1800" dirty="0" err="1">
                <a:solidFill>
                  <a:schemeClr val="dk1"/>
                </a:solidFill>
                <a:highlight>
                  <a:srgbClr val="C0C0C0"/>
                </a:highlight>
                <a:latin typeface="Consolas"/>
                <a:cs typeface="Consolas"/>
              </a:rPr>
              <a:t>fec</a:t>
            </a:r>
            <a:r>
              <a:rPr lang="en-US" sz="1800" dirty="0">
                <a:solidFill>
                  <a:schemeClr val="dk1"/>
                </a:solidFill>
                <a:highlight>
                  <a:srgbClr val="C0C0C0"/>
                </a:highlight>
                <a:latin typeface="Consolas"/>
                <a:cs typeface="Consolas"/>
              </a:rPr>
              <a:t>* ~/</a:t>
            </a:r>
            <a:r>
              <a:rPr lang="en-US" sz="1800" dirty="0" err="1">
                <a:solidFill>
                  <a:schemeClr val="dk1"/>
                </a:solidFill>
                <a:highlight>
                  <a:srgbClr val="C0C0C0"/>
                </a:highlight>
                <a:latin typeface="Consolas"/>
                <a:cs typeface="Consolas"/>
              </a:rPr>
              <a:t>fellows_git_intro</a:t>
            </a:r>
            <a:r>
              <a:rPr lang="en-US" sz="1800" dirty="0">
                <a:solidFill>
                  <a:schemeClr val="dk1"/>
                </a:solidFill>
                <a:highlight>
                  <a:srgbClr val="C0C0C0"/>
                </a:highlight>
                <a:latin typeface="Consolas"/>
                <a:cs typeface="Consolas"/>
              </a:rPr>
              <a:t>/practice/</a:t>
            </a:r>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t>Now running </a:t>
            </a:r>
            <a:r>
              <a:rPr lang="en-US" sz="1800" dirty="0">
                <a:solidFill>
                  <a:schemeClr val="dk1"/>
                </a:solidFill>
                <a:highlight>
                  <a:srgbClr val="C0C0C0"/>
                </a:highlight>
                <a:latin typeface="Consolas"/>
                <a:cs typeface="Consolas"/>
              </a:rPr>
              <a:t>git status </a:t>
            </a:r>
            <a:r>
              <a:rPr lang="en-US" sz="1800" dirty="0"/>
              <a:t>will show untracked changes.</a:t>
            </a:r>
          </a:p>
          <a:p>
            <a:pPr marL="0" lvl="0" indent="0" algn="l" rtl="0">
              <a:spcBef>
                <a:spcPts val="0"/>
              </a:spcBef>
              <a:spcAft>
                <a:spcPts val="0"/>
              </a:spcAft>
              <a:buClr>
                <a:schemeClr val="dk1"/>
              </a:buClr>
              <a:buSzPts val="1100"/>
              <a:buFont typeface="Arial"/>
              <a:buNone/>
            </a:pPr>
            <a:endParaRPr lang="en-US" sz="1800" dirty="0"/>
          </a:p>
          <a:p>
            <a:pPr marL="11113">
              <a:buClr>
                <a:schemeClr val="dk1"/>
              </a:buClr>
              <a:buSzPts val="1100"/>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389954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local git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pic>
        <p:nvPicPr>
          <p:cNvPr id="3074" name="Picture 2" descr="Git Staging Area: Explained Like I&amp;#39;m Five - DEV Community">
            <a:extLst>
              <a:ext uri="{FF2B5EF4-FFF2-40B4-BE49-F238E27FC236}">
                <a16:creationId xmlns:a16="http://schemas.microsoft.com/office/drawing/2014/main" id="{ADB943DB-5A51-3045-84AF-B2099C9B0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628" y="1739900"/>
            <a:ext cx="7282744" cy="409654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sym typeface="Roboto Medium"/>
              </a:rPr>
              <a:t>Since a Git repo consists of two spaces: a “staging area” and the actual “repository”, saving changes </a:t>
            </a:r>
            <a:r>
              <a:rPr lang="en-US" sz="1800" dirty="0" err="1">
                <a:sym typeface="Roboto Medium"/>
              </a:rPr>
              <a:t>requies</a:t>
            </a:r>
            <a:r>
              <a:rPr lang="en-US" sz="1800" dirty="0">
                <a:sym typeface="Roboto Medium"/>
              </a:rPr>
              <a:t> two steps:</a:t>
            </a:r>
          </a:p>
          <a:p>
            <a:pPr marL="0" lvl="0" indent="0" algn="l" rtl="0">
              <a:spcBef>
                <a:spcPts val="0"/>
              </a:spcBef>
              <a:spcAft>
                <a:spcPts val="0"/>
              </a:spcAft>
              <a:buClr>
                <a:schemeClr val="dk1"/>
              </a:buClr>
              <a:buSzPts val="1100"/>
              <a:buFont typeface="Arial"/>
              <a:buNone/>
            </a:pPr>
            <a:r>
              <a:rPr lang="en-US" sz="1800" dirty="0">
                <a:sym typeface="Roboto Medium"/>
              </a:rPr>
              <a:t>1.) an “add” and 2.) a “commit”.</a:t>
            </a: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9" name="TextBox 8">
            <a:extLst>
              <a:ext uri="{FF2B5EF4-FFF2-40B4-BE49-F238E27FC236}">
                <a16:creationId xmlns:a16="http://schemas.microsoft.com/office/drawing/2014/main" id="{ECD73A1D-6C96-B747-BDCC-BD459361D758}"/>
              </a:ext>
            </a:extLst>
          </p:cNvPr>
          <p:cNvSpPr txBox="1"/>
          <p:nvPr/>
        </p:nvSpPr>
        <p:spPr>
          <a:xfrm>
            <a:off x="1105879" y="5830888"/>
            <a:ext cx="7580921" cy="738664"/>
          </a:xfrm>
          <a:prstGeom prst="rect">
            <a:avLst/>
          </a:prstGeom>
          <a:noFill/>
        </p:spPr>
        <p:txBody>
          <a:bodyPr wrap="none" rtlCol="0">
            <a:spAutoFit/>
          </a:bodyPr>
          <a:lstStyle/>
          <a:p>
            <a:r>
              <a:rPr lang="en-US" i="1" dirty="0"/>
              <a:t>Image taken from: </a:t>
            </a:r>
          </a:p>
          <a:p>
            <a:r>
              <a:rPr lang="en-US" i="1" dirty="0">
                <a:hlinkClick r:id="rId4"/>
              </a:rPr>
              <a:t>https://medium.com/tech-and-the-city/changing-a-super-old-git-commit-history-20346f709ca9</a:t>
            </a:r>
            <a:r>
              <a:rPr lang="en-US" i="1" dirty="0"/>
              <a:t> </a:t>
            </a:r>
          </a:p>
          <a:p>
            <a:r>
              <a:rPr lang="en-US" i="1" dirty="0"/>
              <a:t> </a:t>
            </a:r>
          </a:p>
        </p:txBody>
      </p:sp>
    </p:spTree>
    <p:extLst>
      <p:ext uri="{BB962C8B-B14F-4D97-AF65-F5344CB8AC3E}">
        <p14:creationId xmlns:p14="http://schemas.microsoft.com/office/powerpoint/2010/main" val="139947978"/>
      </p:ext>
    </p:extLst>
  </p:cSld>
  <p:clrMapOvr>
    <a:masterClrMapping/>
  </p:clrMapOvr>
</p:sld>
</file>

<file path=ppt/theme/theme1.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2997</Words>
  <Application>Microsoft Macintosh PowerPoint</Application>
  <PresentationFormat>On-screen Show (4:3)</PresentationFormat>
  <Paragraphs>336</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Consolas</vt:lpstr>
      <vt:lpstr>Roboto Medium</vt:lpstr>
      <vt:lpstr>2_Custom Design</vt:lpstr>
      <vt:lpstr>Using Git and Github on KLC Fellows Workshop</vt:lpstr>
      <vt:lpstr>Version Control without Git</vt:lpstr>
      <vt:lpstr>Today we will Cover</vt:lpstr>
      <vt:lpstr>Git vs. GitHub</vt:lpstr>
      <vt:lpstr>Git and Github Overview</vt:lpstr>
      <vt:lpstr>Loading git on KLC</vt:lpstr>
      <vt:lpstr>Cloning a repo and initializing a local repo</vt:lpstr>
      <vt:lpstr>Make Changes to your repo</vt:lpstr>
      <vt:lpstr>Saving Changes to a local git repo</vt:lpstr>
      <vt:lpstr>Saving Changes to a local git repo</vt:lpstr>
      <vt:lpstr>Retrieving a Previous Version</vt:lpstr>
      <vt:lpstr>Creating and accessing a Github Repo</vt:lpstr>
      <vt:lpstr>Accessing a github repo on KLC</vt:lpstr>
      <vt:lpstr>Saving Changes to a Github repo</vt:lpstr>
      <vt:lpstr>Saving local Git repo to Github</vt:lpstr>
      <vt:lpstr>Saving Github changes to local repo</vt:lpstr>
      <vt:lpstr>Discussion: Using Git and Github Smartly</vt:lpstr>
      <vt:lpstr>Discussion: Using Git and Github Smartly</vt:lpstr>
      <vt:lpstr>Appendix – Text Editors on KLC</vt:lpstr>
      <vt:lpstr>Appendix – Branching on Git</vt:lpstr>
      <vt:lpstr>Appendix – Forking a Github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Git and Github on KLC Fellows Workshop</dc:title>
  <cp:lastModifiedBy>Ambreen Chaudhri</cp:lastModifiedBy>
  <cp:revision>10</cp:revision>
  <dcterms:modified xsi:type="dcterms:W3CDTF">2022-06-27T18:37:41Z</dcterms:modified>
</cp:coreProperties>
</file>