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9" r:id="rId3"/>
    <p:sldId id="261" r:id="rId4"/>
    <p:sldId id="280" r:id="rId5"/>
    <p:sldId id="262" r:id="rId6"/>
    <p:sldId id="281" r:id="rId7"/>
    <p:sldId id="268" r:id="rId8"/>
    <p:sldId id="269" r:id="rId9"/>
    <p:sldId id="263" r:id="rId10"/>
    <p:sldId id="264" r:id="rId11"/>
    <p:sldId id="274" r:id="rId12"/>
    <p:sldId id="266" r:id="rId13"/>
    <p:sldId id="272" r:id="rId14"/>
    <p:sldId id="284" r:id="rId15"/>
    <p:sldId id="276" r:id="rId16"/>
    <p:sldId id="283" r:id="rId17"/>
    <p:sldId id="285" r:id="rId18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2941D-0433-84DC-1DEA-DD6F7C31F1C7}" v="203" dt="2022-06-10T18:31:19.167"/>
    <p1510:client id="{562DAB7D-436C-1602-E72E-908B982172E0}" v="30" dt="2022-06-28T02:29:01.140"/>
    <p1510:client id="{98FCA016-B67A-D48A-07BD-195A9608FD0F}" v="2" dt="2022-07-09T03:17:04.356"/>
    <p1510:client id="{A32F9E8B-DABB-46EA-BA82-0D17199FCB6C}" v="204" dt="2019-11-15T02:21:11.744"/>
    <p1510:client id="{ABC40ABF-CC0A-4585-9AB1-0C4661091F47}" v="83" dt="2020-01-17T02:05:53.015"/>
    <p1510:client id="{C0D6B327-BF2E-1EC4-C4D4-83B34B46966D}" v="2335" dt="2022-06-01T13:21:39.492"/>
    <p1510:client id="{D7AC109B-9928-06B3-F1A9-53C695CCC547}" v="419" dt="2022-06-14T01:05:44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27" autoAdjust="0"/>
  </p:normalViewPr>
  <p:slideViewPr>
    <p:cSldViewPr snapToGrid="0">
      <p:cViewPr varScale="1">
        <p:scale>
          <a:sx n="85" d="100"/>
          <a:sy n="85" d="100"/>
        </p:scale>
        <p:origin x="2286" y="84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562DAB7D-436C-1602-E72E-908B982172E0}"/>
    <pc:docChg chg="addSld modSld sldOrd">
      <pc:chgData name="John Patrick Johnson" userId="S::jpj8711@ads.northwestern.edu::fe18dc51-e5c5-41f0-a67f-64543119935e" providerId="AD" clId="Web-{562DAB7D-436C-1602-E72E-908B982172E0}" dt="2022-06-28T02:29:01.140" v="29" actId="20577"/>
      <pc:docMkLst>
        <pc:docMk/>
      </pc:docMkLst>
      <pc:sldChg chg="modSp add ord replId">
        <pc:chgData name="John Patrick Johnson" userId="S::jpj8711@ads.northwestern.edu::fe18dc51-e5c5-41f0-a67f-64543119935e" providerId="AD" clId="Web-{562DAB7D-436C-1602-E72E-908B982172E0}" dt="2022-06-28T02:29:01.140" v="29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562DAB7D-436C-1602-E72E-908B982172E0}" dt="2022-06-28T02:27:47.187" v="6" actId="20577"/>
          <ac:spMkLst>
            <pc:docMk/>
            <pc:sldMk cId="4134066138" sldId="285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62DAB7D-436C-1602-E72E-908B982172E0}" dt="2022-06-28T02:29:01.140" v="29" actId="20577"/>
          <ac:spMkLst>
            <pc:docMk/>
            <pc:sldMk cId="4134066138" sldId="285"/>
            <ac:spMk id="253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2082941D-0433-84DC-1DEA-DD6F7C31F1C7}"/>
    <pc:docChg chg="modSld">
      <pc:chgData name="John Patrick Johnson" userId="S::jpj8711@ads.northwestern.edu::fe18dc51-e5c5-41f0-a67f-64543119935e" providerId="AD" clId="Web-{2082941D-0433-84DC-1DEA-DD6F7C31F1C7}" dt="2022-06-10T18:31:19.167" v="202" actId="20577"/>
      <pc:docMkLst>
        <pc:docMk/>
      </pc:docMkLst>
      <pc:sldChg chg="modSp">
        <pc:chgData name="John Patrick Johnson" userId="S::jpj8711@ads.northwestern.edu::fe18dc51-e5c5-41f0-a67f-64543119935e" providerId="AD" clId="Web-{2082941D-0433-84DC-1DEA-DD6F7C31F1C7}" dt="2022-06-10T18:24:12.085" v="0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082941D-0433-84DC-1DEA-DD6F7C31F1C7}" dt="2022-06-10T18:24:12.085" v="0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25:13.742" v="17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082941D-0433-84DC-1DEA-DD6F7C31F1C7}" dt="2022-06-10T18:24:56.445" v="11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25:13.742" v="17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31:19.167" v="202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082941D-0433-84DC-1DEA-DD6F7C31F1C7}" dt="2022-06-10T18:28:06.291" v="9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31:19.167" v="202" actId="20577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D7AC109B-9928-06B3-F1A9-53C695CCC547}"/>
    <pc:docChg chg="addSld modSld sldOrd">
      <pc:chgData name="John Patrick Johnson" userId="S::jpj8711@ads.northwestern.edu::fe18dc51-e5c5-41f0-a67f-64543119935e" providerId="AD" clId="Web-{D7AC109B-9928-06B3-F1A9-53C695CCC547}" dt="2022-06-14T01:05:44.237" v="408" actId="20577"/>
      <pc:docMkLst>
        <pc:docMk/>
      </pc:docMkLst>
      <pc:sldChg chg="addAnim delAnim modAnim">
        <pc:chgData name="John Patrick Johnson" userId="S::jpj8711@ads.northwestern.edu::fe18dc51-e5c5-41f0-a67f-64543119935e" providerId="AD" clId="Web-{D7AC109B-9928-06B3-F1A9-53C695CCC547}" dt="2022-06-14T00:35:24.806" v="2"/>
        <pc:sldMkLst>
          <pc:docMk/>
          <pc:sldMk cId="0" sldId="259"/>
        </pc:sldMkLst>
      </pc:sldChg>
      <pc:sldChg chg="delAnim">
        <pc:chgData name="John Patrick Johnson" userId="S::jpj8711@ads.northwestern.edu::fe18dc51-e5c5-41f0-a67f-64543119935e" providerId="AD" clId="Web-{D7AC109B-9928-06B3-F1A9-53C695CCC547}" dt="2022-06-14T00:35:51.135" v="3"/>
        <pc:sldMkLst>
          <pc:docMk/>
          <pc:sldMk cId="0" sldId="261"/>
        </pc:sldMkLst>
      </pc:sldChg>
      <pc:sldChg chg="delSp modSp">
        <pc:chgData name="John Patrick Johnson" userId="S::jpj8711@ads.northwestern.edu::fe18dc51-e5c5-41f0-a67f-64543119935e" providerId="AD" clId="Web-{D7AC109B-9928-06B3-F1A9-53C695CCC547}" dt="2022-06-14T00:37:06.651" v="10"/>
        <pc:sldMkLst>
          <pc:docMk/>
          <pc:sldMk cId="0" sldId="263"/>
        </pc:sldMkLst>
        <pc:spChg chg="del mod">
          <ac:chgData name="John Patrick Johnson" userId="S::jpj8711@ads.northwestern.edu::fe18dc51-e5c5-41f0-a67f-64543119935e" providerId="AD" clId="Web-{D7AC109B-9928-06B3-F1A9-53C695CCC547}" dt="2022-06-14T00:37:06.651" v="10"/>
          <ac:spMkLst>
            <pc:docMk/>
            <pc:sldMk cId="0" sldId="263"/>
            <ac:spMk id="10" creationId="{3E33AEFA-7FEB-47C6-A551-2700C75D90D6}"/>
          </ac:spMkLst>
        </pc:spChg>
      </pc:sldChg>
      <pc:sldChg chg="delAnim">
        <pc:chgData name="John Patrick Johnson" userId="S::jpj8711@ads.northwestern.edu::fe18dc51-e5c5-41f0-a67f-64543119935e" providerId="AD" clId="Web-{D7AC109B-9928-06B3-F1A9-53C695CCC547}" dt="2022-06-14T00:37:41.916" v="11"/>
        <pc:sldMkLst>
          <pc:docMk/>
          <pc:sldMk cId="0" sldId="266"/>
        </pc:sldMkLst>
      </pc:sldChg>
      <pc:sldChg chg="modSp delAnim modAnim">
        <pc:chgData name="John Patrick Johnson" userId="S::jpj8711@ads.northwestern.edu::fe18dc51-e5c5-41f0-a67f-64543119935e" providerId="AD" clId="Web-{D7AC109B-9928-06B3-F1A9-53C695CCC547}" dt="2022-06-14T00:36:37.932" v="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7AC109B-9928-06B3-F1A9-53C695CCC547}" dt="2022-06-14T00:36:27.416" v="5" actId="1076"/>
          <ac:spMkLst>
            <pc:docMk/>
            <pc:sldMk cId="0" sldId="268"/>
            <ac:spMk id="12" creationId="{7F77E056-C577-DCD6-E10F-B619C64CA4E0}"/>
          </ac:spMkLst>
        </pc:spChg>
      </pc:sldChg>
      <pc:sldChg chg="delSp modSp ord">
        <pc:chgData name="John Patrick Johnson" userId="S::jpj8711@ads.northwestern.edu::fe18dc51-e5c5-41f0-a67f-64543119935e" providerId="AD" clId="Web-{D7AC109B-9928-06B3-F1A9-53C695CCC547}" dt="2022-06-14T00:42:31.902" v="9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D7AC109B-9928-06B3-F1A9-53C695CCC547}" dt="2022-06-14T00:42:31.887" v="88" actId="1076"/>
          <ac:spMkLst>
            <pc:docMk/>
            <pc:sldMk cId="837207602" sldId="282"/>
            <ac:spMk id="3" creationId="{52588039-4CD5-A745-394E-9E48A5A8FD86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89" actId="1076"/>
          <ac:spMkLst>
            <pc:docMk/>
            <pc:sldMk cId="837207602" sldId="282"/>
            <ac:spMk id="9" creationId="{62565879-8A2E-EBF5-A9DD-54B47D47CBC4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90" actId="1076"/>
          <ac:spMkLst>
            <pc:docMk/>
            <pc:sldMk cId="837207602" sldId="282"/>
            <ac:spMk id="10" creationId="{296C0996-A7E3-346C-DB01-05F03B03BF9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19.151" v="34"/>
          <ac:spMkLst>
            <pc:docMk/>
            <pc:sldMk cId="837207602" sldId="282"/>
            <ac:spMk id="11" creationId="{A1339F41-7577-E7F6-8916-A0D3053CEEEE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2.026" v="35"/>
          <ac:spMkLst>
            <pc:docMk/>
            <pc:sldMk cId="837207602" sldId="282"/>
            <ac:spMk id="12" creationId="{B195C3E0-8603-751F-CEC4-E67817945A6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5.276" v="36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38:31.667" v="16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add replId">
        <pc:chgData name="John Patrick Johnson" userId="S::jpj8711@ads.northwestern.edu::fe18dc51-e5c5-41f0-a67f-64543119935e" providerId="AD" clId="Web-{D7AC109B-9928-06B3-F1A9-53C695CCC547}" dt="2022-06-14T00:38:09.573" v="12"/>
        <pc:sldMkLst>
          <pc:docMk/>
          <pc:sldMk cId="2491928269" sldId="283"/>
        </pc:sldMkLst>
      </pc:sldChg>
      <pc:sldChg chg="modSp add ord replId">
        <pc:chgData name="John Patrick Johnson" userId="S::jpj8711@ads.northwestern.edu::fe18dc51-e5c5-41f0-a67f-64543119935e" providerId="AD" clId="Web-{D7AC109B-9928-06B3-F1A9-53C695CCC547}" dt="2022-06-14T01:05:44.237" v="408" actId="20577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7AC109B-9928-06B3-F1A9-53C695CCC547}" dt="2022-06-14T01:05:35.471" v="404" actId="20577"/>
          <ac:spMkLst>
            <pc:docMk/>
            <pc:sldMk cId="679406833" sldId="284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1:05:44.237" v="408" actId="20577"/>
          <ac:spMkLst>
            <pc:docMk/>
            <pc:sldMk cId="679406833" sldId="284"/>
            <ac:spMk id="253" creationId="{00000000-0000-0000-0000-000000000000}"/>
          </ac:spMkLst>
        </pc:spChg>
      </pc:sld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0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0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0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0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0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0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0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0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0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0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0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98FCA016-B67A-D48A-07BD-195A9608FD0F}"/>
    <pc:docChg chg="modSld">
      <pc:chgData name="John Patrick Johnson" userId="S::jpj8711@ads.northwestern.edu::fe18dc51-e5c5-41f0-a67f-64543119935e" providerId="AD" clId="Web-{98FCA016-B67A-D48A-07BD-195A9608FD0F}" dt="2022-07-09T03:16:58.496" v="0" actId="20577"/>
      <pc:docMkLst>
        <pc:docMk/>
      </pc:docMkLst>
      <pc:sldChg chg="modSp">
        <pc:chgData name="John Patrick Johnson" userId="S::jpj8711@ads.northwestern.edu::fe18dc51-e5c5-41f0-a67f-64543119935e" providerId="AD" clId="Web-{98FCA016-B67A-D48A-07BD-195A9608FD0F}" dt="2022-07-09T03:16:58.496" v="0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98FCA016-B67A-D48A-07BD-195A9608FD0F}" dt="2022-07-09T03:16:58.496" v="0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4f42df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524f42df4b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Ah, but suppose when you go inside that “renice” directory, you see something like this!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is a readme file to explain what you need to know, but I can infer a lot without reading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You have subdirectories that clearly separate inputs, outputs, and the programs that create those outputs. It looks like there is a place containing logs of every time the jobs have run.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those programs are named in a “self documenting” way. I think I know what order the jobs need to be run in, and there appears to be a script that will run the whole sequence for me.</a:t>
            </a:r>
          </a:p>
        </p:txBody>
      </p:sp>
      <p:sp>
        <p:nvSpPr>
          <p:cNvPr id="123" name="Google Shape;123;g524f42df4b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e2de3ea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51e2de3ead_0_1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Throughout these workshops, we will expose you to tools that will help you maintain a version history of your assets.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will get a healthy dose of </a:t>
            </a:r>
            <a:r>
              <a:rPr lang="en-US" dirty="0" err="1"/>
              <a:t>github</a:t>
            </a:r>
            <a:r>
              <a:rPr lang="en-US" dirty="0"/>
              <a:t> over the next 7 weeks. I am sure many of you have used it to download source code from others.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Some of you may have even shared some of your own work with the world this way.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want you all to have practice using several aspects of </a:t>
            </a:r>
            <a:r>
              <a:rPr lang="en-US" dirty="0" err="1"/>
              <a:t>Github</a:t>
            </a:r>
            <a:r>
              <a:rPr lang="en-US" dirty="0"/>
              <a:t>, pulling from a repo, committing your changes back to it, and reverting to a prior version.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addition, you will be exposed to some other powerful version control tools.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Most notably, you will see a few instances of </a:t>
            </a:r>
            <a:r>
              <a:rPr lang="en-US" dirty="0" err="1"/>
              <a:t>conda</a:t>
            </a:r>
            <a:r>
              <a:rPr lang="en-US" dirty="0"/>
              <a:t>, which you can use to create a version history of your Python packages.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will help address the challenge I mentioned earlier, of using software that may or may behave the same 4 years from now. (If it is still available then.)</a:t>
            </a:r>
            <a:endParaRPr dirty="0"/>
          </a:p>
        </p:txBody>
      </p:sp>
      <p:sp>
        <p:nvSpPr>
          <p:cNvPr id="145" name="Google Shape;145;g51e2de3ead_0_1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e2de3e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51e2de3ead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“Don’t Repeat Yourself” principle has to do with that second issue: You are better off solving a programming problem once rather than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most easily achieved by designing and writing your code to use and reuse modular pieces.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Depending on your programming language, these modular pieces might be called functions, procedures, macros, and so forth.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That might be intimidating to someone who is new to programming, but the concept is very simple: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 ever find yourself writing the some chunk of program in two different places to do the same thing… stop, and find a way so you can just write it once and then call it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 write the same block of code in two places, you open up the chance for the two blocks to get out of sync with each 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will see these ideas in action in later weeks as we work with text and discuss data validation.</a:t>
            </a:r>
          </a:p>
        </p:txBody>
      </p:sp>
      <p:sp>
        <p:nvSpPr>
          <p:cNvPr id="204" name="Google Shape;204;g51e2de3ead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Near the end of the series, one of our hours will be dedicated to helping you make your code “bulletproof.”</a:t>
            </a:r>
            <a:endParaRPr dirty="0"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37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Near the end of the series, one of our hours will be dedicated to helping you make your code “bulletproof.”</a:t>
            </a:r>
            <a:endParaRPr dirty="0"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so, with that…. I will give you a little preview of what to expect in the next 6 ½ hours we will be together.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a few moments I will hand it over to my colleague Ambreen, who will lead you through the fundamentals of working on KLC, including working with git and </a:t>
            </a:r>
            <a:r>
              <a:rPr lang="en-US" dirty="0" err="1"/>
              <a:t>Jupyter</a:t>
            </a:r>
            <a:r>
              <a:rPr lang="en-US" dirty="0"/>
              <a:t> notebooks on KLC.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to make sure you are familiar with these things that we will do repeatedly in future weeks. We assume no prior knowledge of any of those things.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Then the next 3 weeks will be deep dives into some powerful tools that we think all of you are probably going to use at one time or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Then the final 3 weeks put the pieces together to help you with some very complicated – and very common – applied problems: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Checking and cleaning your data, writing bulletproof code, and a final session on how to make your jobs </a:t>
            </a:r>
            <a:r>
              <a:rPr lang="en-US"/>
              <a:t>run faster.</a:t>
            </a:r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264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Near the end of the series, one of our hours will be dedicated to helping you make your code “bulletproof.”</a:t>
            </a:r>
            <a:endParaRPr dirty="0"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6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should care about reproducibility because it matters to so many different people.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When you publish your work, you will need many other stakeholders to be able to reproduce your results. It will be a problem for you when they cannot.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Speaking of headaches, your collaborators will thank you – or curse you – depending on how easy or difficult it is to follow what you have done and replicate results consistently.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Even if you do not expect to work with others or do not value their feelings, there is one very important collaborator you will always have: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Your future self. That person will always be responsible for everything your younger self does. Be kind to the future version of you.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4f42df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524f42df4b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are many ways your quantitative research could become difficult to reproduce.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one thing, you will probably try many different model specifications, sampling schemes, and data cleaning techniques as you create different drafts of your paper.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need some way to keep the versions of your data, your code, and your paper in sync.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might also have a very long time interval between when you do your work here and when your manuscript is published. A few years or even longer.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if you can’t rerun your code on the computer it was on? Or if some of the software functions you called have been deprecated?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about all the files you used? Have they been backed up? Are you sure the files in your backups are exactly the same as the ones you originally used?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Or does some aspect of your work rely on a collaborator to do something that you don’t know how to repeat for yourself in the future?</a:t>
            </a:r>
            <a:endParaRPr dirty="0"/>
          </a:p>
        </p:txBody>
      </p:sp>
      <p:sp>
        <p:nvSpPr>
          <p:cNvPr id="92" name="Google Shape;92;g524f42df4b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Just ponder these situations…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would it take for you to reproduce some non-trivial piece of work you did 4 years ago?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Well, I bet it will take something similar for your future self to be able to reproduce your work today, 4 years from now.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One day, you will all move on from Northwestern. That should get you thinking: What will I need to do with all my files and notes when I go somewhere else?</a:t>
            </a:r>
            <a:endParaRPr dirty="0"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Fortunately for you, this is a management, and we have some commonsense ideas for how to make collaborations – including with your future self – work better.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Some of those concepts that are most relevant to your scientific computing projects include: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Keeping records of what you do that will be easy to use,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Being very economical with your solutions. The #1 easiest way to fail at replicating your results is to present yourself with 2 different ways to solve the same problem.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And recognize that humans make mistakes. We forget things. We sometimes make poor decisions. So more generally, give your future self fewer opportunities to make mistakes.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e69dea5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1e69dea5c_0_1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Who here has tasks that you manage this way, by placing a reminder on the calendar to do something?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&lt;Pause for discussion&gt;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We all do, as evidenced by this recurring event that actually lives on our calendars.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But whenever possible, you should take situations like this as a challenge: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aseline="0" dirty="0"/>
              <a:t>Is there a way to write a program that would do this action for me – and ideally write an entry in a log to show when it was done?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g51e69dea5c_0_1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46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4c740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24c740e24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Here is one last cautionary example about manual work.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real source file with historical information about different interest rates, and it is a messy file.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Highlighted in yellow is a cell that contains a clerical error. The prime rate in April, 2001, should be 7.8 -- not 0.78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file also has some inconvenient flaws. The header row keeps repeating throughout the data, what you see highlighted in pink.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Also, the source file uses “ND” to indicate null. You probably would want those values in the CSV file to be blank before reading these into Stata.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 the dilemma is, you could fix these issues in a few seconds in Excel.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Just overwrite cell D234. Manually delete the extra headers. Do a global search and replace on “ND.”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your future self had to recreate your analysis from scratch in the year 2025, would you remember to do all those things exactly as you had before?</a:t>
            </a:r>
            <a:endParaRPr dirty="0"/>
          </a:p>
        </p:txBody>
      </p:sp>
      <p:sp>
        <p:nvSpPr>
          <p:cNvPr id="164" name="Google Shape;164;g524c740e24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e69dea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1e69dea5c_1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Along the same lines, you want to be mindful of work you are doing by clicking your mouse.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Again, this is something we all do. In fact, what you see in front of you came from an actual ArcGIS tutorial we helped to organize a few years ago.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Some tools, like ArcGIS, certainly make it easy for you to perform complex actions with a sequence of intuitive mouse clicks.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 had to recreate this geospatial project from scratch 4 years from now, would you possibly forget the exact sequence of menu clicks you did?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Or maybe, the menus might be very different in a future version of the software?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there were a way to script these actions – and leave a record behind of what actions were taken – that seems much kinder to your future self.</a:t>
            </a:r>
            <a:endParaRPr dirty="0"/>
          </a:p>
        </p:txBody>
      </p:sp>
      <p:sp>
        <p:nvSpPr>
          <p:cNvPr id="174" name="Google Shape;174;g51e69dea5c_1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4c740e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524c740e24_0_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Tell me, does this situation sound familiar to you? Let’s say you go to a directory containing a project that one of your colleagues spent a lot of time 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just want to find one piece of information, but what you see is confusing to you, and you spend a lot of time opening random files and hoping to get lucky.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an actual directory created by Research Support for a project to monitor and report the usage load on KLC.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Where would you go to find the data showing load by user last week?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&lt;Opportunity for interaction… one of these “history” files?&gt;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answer is surprising to me. It is actually underneath the “renice” subdirectory.</a:t>
            </a:r>
            <a:endParaRPr dirty="0"/>
          </a:p>
        </p:txBody>
      </p:sp>
      <p:sp>
        <p:nvSpPr>
          <p:cNvPr id="111" name="Google Shape;111;g524c740e24_0_8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getting-started-nan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fewire.com/gedit-linux-command-unix-command-4097153" TargetMode="External"/><Relationship Id="rId5" Type="http://schemas.openxmlformats.org/officeDocument/2006/relationships/hyperlink" Target="https://www.redhat.com/sysadmin/introduction-vi-editor" TargetMode="External"/><Relationship Id="rId4" Type="http://schemas.openxmlformats.org/officeDocument/2006/relationships/hyperlink" Target="https://www.redhat.com/sysadmin/beginners-guide-ema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Session One</a:t>
            </a:r>
            <a:br>
              <a:rPr lang="en-US" dirty="0"/>
            </a:br>
            <a:r>
              <a:rPr lang="en-US" sz="2400" dirty="0"/>
              <a:t>Data Skills for Research, 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Organize Directories (Good Records)</a:t>
            </a:r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Suggestion:</a:t>
            </a:r>
            <a:r>
              <a:rPr lang="en-US" sz="1800">
                <a:solidFill>
                  <a:schemeClr val="dk1"/>
                </a:solidFill>
              </a:rPr>
              <a:t>  Use intuitive directory and file naming conventions.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57200" y="203447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renice/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README.txt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outputs/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run_logs/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versions_old/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922350" y="297057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1_get_ps.py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2a_sum_users.py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2b_sum_load.py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3_make_graphs.py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4_send_email.py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RUN_ALL_PROGRAMS.sh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218775" y="3028225"/>
            <a:ext cx="2590200" cy="252000"/>
          </a:xfrm>
          <a:prstGeom prst="rightArrow">
            <a:avLst>
              <a:gd name="adj1" fmla="val 50000"/>
              <a:gd name="adj2" fmla="val 786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Document Your Code (Good Records)</a:t>
            </a:r>
            <a:endParaRPr dirty="0"/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457200" y="1220600"/>
            <a:ext cx="830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Document Everything!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>
            <a:off x="531652" y="1517186"/>
            <a:ext cx="28080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6"/>
          <p:cNvCxnSpPr/>
          <p:nvPr/>
        </p:nvCxnSpPr>
        <p:spPr>
          <a:xfrm rot="10800000" flipH="1">
            <a:off x="531652" y="1531361"/>
            <a:ext cx="28362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FA63D-E288-40A4-93BC-D0412D9563D3}"/>
              </a:ext>
            </a:extLst>
          </p:cNvPr>
          <p:cNvSpPr txBox="1"/>
          <p:nvPr/>
        </p:nvSpPr>
        <p:spPr>
          <a:xfrm>
            <a:off x="457200" y="2929581"/>
            <a:ext cx="8155149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1" dirty="0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Suggestion:  </a:t>
            </a:r>
            <a:r>
              <a:rPr lang="en-US" sz="1800" dirty="0">
                <a:solidFill>
                  <a:schemeClr val="dk1"/>
                </a:solidFill>
              </a:rPr>
              <a:t>Only document what you are willing to revise.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Also, avoid having multiple “systems of record.”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Version Control (Good Records)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7200" y="1217982"/>
            <a:ext cx="8163000" cy="516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1800" b="1" u="sng" dirty="0">
                <a:solidFill>
                  <a:schemeClr val="dk1"/>
                </a:solidFill>
              </a:rPr>
              <a:t>Your Programs</a:t>
            </a:r>
            <a:endParaRPr lang="en-US" u="sng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dirty="0">
                <a:solidFill>
                  <a:schemeClr val="dk1"/>
                </a:solidFill>
              </a:rPr>
              <a:t>Manage versions of your code with tools like </a:t>
            </a:r>
            <a:r>
              <a:rPr lang="en-US" sz="1800" dirty="0">
                <a:solidFill>
                  <a:schemeClr val="dk1"/>
                </a:solidFill>
                <a:latin typeface="Courier New"/>
              </a:rPr>
              <a:t>git</a:t>
            </a:r>
            <a:r>
              <a:rPr lang="en-US" sz="1800" dirty="0">
                <a:solidFill>
                  <a:schemeClr val="dk1"/>
                </a:solidFill>
              </a:rPr>
              <a:t> </a:t>
            </a:r>
            <a:endParaRPr lang="en-US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800" i="1" dirty="0">
                <a:solidFill>
                  <a:schemeClr val="dk1"/>
                </a:solidFill>
              </a:rPr>
              <a:t>You will get to practice this in our workshops.</a:t>
            </a:r>
            <a:endParaRPr lang="en-US" sz="1800" b="1" i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 dirty="0">
                <a:solidFill>
                  <a:schemeClr val="dk1"/>
                </a:solidFill>
              </a:rPr>
              <a:t>Open Source Packages</a:t>
            </a:r>
            <a:r>
              <a:rPr lang="en-US" sz="1800" b="1" dirty="0">
                <a:solidFill>
                  <a:schemeClr val="dk1"/>
                </a:solidFill>
              </a:rPr>
              <a:t> </a:t>
            </a:r>
          </a:p>
          <a:p>
            <a:pPr>
              <a:lnSpc>
                <a:spcPct val="114999"/>
              </a:lnSpc>
            </a:pPr>
            <a:r>
              <a:rPr lang="en-US" sz="1800" dirty="0">
                <a:solidFill>
                  <a:schemeClr val="tx1"/>
                </a:solidFill>
              </a:rPr>
              <a:t>Tools like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dirty="0" err="1">
                <a:solidFill>
                  <a:schemeClr val="tx1"/>
                </a:solidFill>
              </a:rPr>
              <a:t>virtualenv</a:t>
            </a:r>
            <a:r>
              <a:rPr lang="en-US" sz="1800" dirty="0">
                <a:solidFill>
                  <a:schemeClr val="tx1"/>
                </a:solidFill>
              </a:rPr>
              <a:t> for Python, </a:t>
            </a:r>
            <a:r>
              <a:rPr lang="en-US" sz="1800" dirty="0" err="1">
                <a:solidFill>
                  <a:schemeClr val="tx1"/>
                </a:solidFill>
              </a:rPr>
              <a:t>Packrate</a:t>
            </a:r>
            <a:r>
              <a:rPr lang="en-US" sz="1800" dirty="0">
                <a:solidFill>
                  <a:schemeClr val="tx1"/>
                </a:solidFill>
              </a:rPr>
              <a:t> for R packages </a:t>
            </a:r>
          </a:p>
          <a:p>
            <a:pPr>
              <a:lnSpc>
                <a:spcPct val="114999"/>
              </a:lnSpc>
            </a:pPr>
            <a:r>
              <a:rPr lang="en-US" sz="1800" i="1" dirty="0">
                <a:solidFill>
                  <a:schemeClr val="dk1"/>
                </a:solidFill>
              </a:rPr>
              <a:t>You will get to practice using </a:t>
            </a:r>
            <a:r>
              <a:rPr lang="en-US" sz="1800" i="1" dirty="0" err="1">
                <a:solidFill>
                  <a:schemeClr val="dk1"/>
                </a:solidFill>
              </a:rPr>
              <a:t>conda</a:t>
            </a:r>
            <a:r>
              <a:rPr lang="en-US" sz="1800" i="1" dirty="0">
                <a:solidFill>
                  <a:schemeClr val="dk1"/>
                </a:solidFill>
              </a:rPr>
              <a:t> in our workshops.</a:t>
            </a:r>
            <a:endParaRPr lang="en-US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 dirty="0">
                <a:solidFill>
                  <a:schemeClr val="dk1"/>
                </a:solidFill>
              </a:rPr>
              <a:t>Computing Environments</a:t>
            </a:r>
          </a:p>
          <a:p>
            <a:pPr>
              <a:lnSpc>
                <a:spcPct val="114999"/>
              </a:lnSpc>
            </a:pPr>
            <a:r>
              <a:rPr lang="en-US" sz="1800" dirty="0">
                <a:solidFill>
                  <a:schemeClr val="tx1"/>
                </a:solidFill>
              </a:rPr>
              <a:t>Tools like Docker and Singularity (for preserving a KLC/Quest environment)</a:t>
            </a:r>
            <a:endParaRPr lang="en-US" sz="1800" b="1" u="sng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 dirty="0"/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Caution: All tools require human judgment to be used well.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Don’t Repeat Yourself</a:t>
            </a:r>
            <a:endParaRPr dirty="0"/>
          </a:p>
        </p:txBody>
      </p:sp>
      <p:sp>
        <p:nvSpPr>
          <p:cNvPr id="207" name="Google Shape;207;p2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0A949-24AC-48CD-B587-1D34E28B4FBC}"/>
              </a:ext>
            </a:extLst>
          </p:cNvPr>
          <p:cNvSpPr txBox="1"/>
          <p:nvPr/>
        </p:nvSpPr>
        <p:spPr>
          <a:xfrm>
            <a:off x="457200" y="1287262"/>
            <a:ext cx="830520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/>
              <a:t>Abstraction</a:t>
            </a:r>
            <a:endParaRPr lang="en-US"/>
          </a:p>
          <a:p>
            <a:r>
              <a:rPr lang="en-US" sz="1800"/>
              <a:t>Build your programs from modular code blocks</a:t>
            </a:r>
            <a:endParaRPr lang="en-US"/>
          </a:p>
          <a:p>
            <a:r>
              <a:rPr lang="en-US" sz="1800"/>
              <a:t>(a.k.a. functions, procedures, macros, subroutines, etc.)</a:t>
            </a:r>
            <a:endParaRPr lang="en-US" sz="1800" dirty="0"/>
          </a:p>
          <a:p>
            <a:endParaRPr lang="en-US" sz="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Produce consistent results across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needs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you need to test, debug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One Way People Repeat Themselves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90525" y="1104900"/>
            <a:ext cx="8020050" cy="365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use "/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rawdata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b="1" dirty="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wages.dta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, clear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keep if 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taxyear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FFFF00"/>
                </a:solidFill>
                <a:latin typeface="Consolas"/>
              </a:rPr>
              <a:t>2018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generate 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= ln(wage)</a:t>
            </a:r>
          </a:p>
          <a:p>
            <a:pPr marL="114300">
              <a:buSzPts val="1800"/>
            </a:pPr>
            <a:endParaRPr lang="en-US" sz="1600" dirty="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Scatter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tenure, title("ln(wages) versus Tenure, </a:t>
            </a:r>
            <a:r>
              <a:rPr lang="en-US" sz="1600" dirty="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")</a:t>
            </a:r>
          </a:p>
          <a:p>
            <a:pPr marL="114300">
              <a:buSzPts val="1800"/>
            </a:pPr>
            <a:endParaRPr lang="en-US" sz="1600" dirty="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regress 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educ gender tenure</a:t>
            </a:r>
          </a:p>
          <a:p>
            <a:pPr marL="114300">
              <a:buSzPts val="1800"/>
            </a:pPr>
            <a:r>
              <a:rPr lang="en-US" sz="1600" dirty="0" err="1">
                <a:solidFill>
                  <a:srgbClr val="14C764"/>
                </a:solidFill>
                <a:latin typeface="Consolas"/>
              </a:rPr>
              <a:t>regsave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educ gender tenure using results, 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  table(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OLS_stderr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, order(</a:t>
            </a:r>
            <a:r>
              <a:rPr lang="en-US" sz="1600" dirty="0" err="1">
                <a:solidFill>
                  <a:srgbClr val="14C764"/>
                </a:solidFill>
                <a:latin typeface="Consolas"/>
              </a:rPr>
              <a:t>regvars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r2))</a:t>
            </a:r>
            <a:endParaRPr lang="en-US"/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replace</a:t>
            </a:r>
          </a:p>
          <a:p>
            <a:pPr marL="114300">
              <a:buSzPts val="1800"/>
            </a:pPr>
            <a:r>
              <a:rPr lang="en-US" sz="1600" dirty="0">
                <a:solidFill>
                  <a:srgbClr val="14C764"/>
                </a:solidFill>
                <a:latin typeface="Consolas"/>
              </a:rPr>
              <a:t>use results, clear</a:t>
            </a:r>
          </a:p>
          <a:p>
            <a:pPr marL="114300">
              <a:buSzPts val="1800"/>
            </a:pPr>
            <a:r>
              <a:rPr lang="en-US" sz="1600" dirty="0" err="1">
                <a:solidFill>
                  <a:srgbClr val="14C764"/>
                </a:solidFill>
                <a:latin typeface="Consolas"/>
              </a:rPr>
              <a:t>outsheet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 using results_</a:t>
            </a:r>
            <a:r>
              <a:rPr lang="en-US" sz="1600" dirty="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 dirty="0">
                <a:solidFill>
                  <a:srgbClr val="14C764"/>
                </a:solidFill>
                <a:latin typeface="Consolas"/>
              </a:rPr>
              <a:t>.txt, replace</a:t>
            </a:r>
          </a:p>
          <a:p>
            <a:pPr marL="114300">
              <a:buSzPts val="1800"/>
            </a:pPr>
            <a:endParaRPr lang="en-US" sz="1800" dirty="0">
              <a:solidFill>
                <a:srgbClr val="14C764"/>
              </a:solidFill>
            </a:endParaRPr>
          </a:p>
          <a:p>
            <a:pPr marL="114300">
              <a:buSzPts val="1800"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Get It Right The First Time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229600" cy="4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>
              <a:buSzPts val="1800"/>
            </a:pPr>
            <a:r>
              <a:rPr lang="en-US" sz="1800" dirty="0"/>
              <a:t>Make sure what you replicate is correct!</a:t>
            </a:r>
          </a:p>
          <a:p>
            <a:pPr marL="114300">
              <a:buSzPts val="1800"/>
            </a:pPr>
            <a:endParaRPr lang="en-US" sz="1800" dirty="0"/>
          </a:p>
          <a:p>
            <a:pPr marL="742950" indent="-285750">
              <a:buChar char="•"/>
            </a:pPr>
            <a:r>
              <a:rPr lang="en-US" sz="1800" dirty="0"/>
              <a:t>Break big problems into discrete pieces</a:t>
            </a:r>
          </a:p>
          <a:p>
            <a:pPr marL="742950" indent="-285750">
              <a:buChar char="•"/>
            </a:pPr>
            <a:r>
              <a:rPr lang="en-US" sz="1800" dirty="0"/>
              <a:t>Don't repeat yourself (abstraction)</a:t>
            </a:r>
          </a:p>
          <a:p>
            <a:pPr marL="742950" indent="-285750">
              <a:buChar char="•"/>
            </a:pPr>
            <a:r>
              <a:rPr lang="en-US" sz="1800" dirty="0"/>
              <a:t>Test liberally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Goals for Each Workshop Session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88039-4CD5-A745-394E-9E48A5A8FD86}"/>
              </a:ext>
            </a:extLst>
          </p:cNvPr>
          <p:cNvSpPr/>
          <p:nvPr/>
        </p:nvSpPr>
        <p:spPr>
          <a:xfrm>
            <a:off x="690972" y="1151276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#1 – The Basics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>
                <a:cs typeface="Arial"/>
              </a:rPr>
              <a:t> KLC, git, </a:t>
            </a:r>
            <a:r>
              <a:rPr lang="en-US" dirty="0" err="1">
                <a:cs typeface="Arial"/>
              </a:rPr>
              <a:t>Jupyter</a:t>
            </a:r>
            <a:r>
              <a:rPr lang="en-US" dirty="0">
                <a:cs typeface="Arial"/>
              </a:rPr>
              <a:t> notebooks</a:t>
            </a:r>
          </a:p>
          <a:p>
            <a:pPr algn="ctr"/>
            <a:r>
              <a:rPr lang="en-US" dirty="0">
                <a:cs typeface="Arial"/>
              </a:rPr>
              <a:t>Run a program from command line</a:t>
            </a:r>
          </a:p>
          <a:p>
            <a:pPr algn="ctr"/>
            <a:r>
              <a:rPr lang="en-US" dirty="0">
                <a:cs typeface="Arial"/>
              </a:rPr>
              <a:t>Reproducibility Principles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565879-8A2E-EBF5-A9DD-54B47D47CBC4}"/>
              </a:ext>
            </a:extLst>
          </p:cNvPr>
          <p:cNvSpPr/>
          <p:nvPr/>
        </p:nvSpPr>
        <p:spPr>
          <a:xfrm>
            <a:off x="690972" y="2920079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#2 – Data Integrity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Learn about regular expressions</a:t>
            </a:r>
            <a:endParaRPr lang="en-US" dirty="0"/>
          </a:p>
          <a:p>
            <a:pPr algn="ctr"/>
            <a:r>
              <a:rPr lang="en-US" dirty="0">
                <a:cs typeface="Arial"/>
              </a:rPr>
              <a:t>Test data assumptions</a:t>
            </a:r>
          </a:p>
          <a:p>
            <a:pPr algn="ctr"/>
            <a:r>
              <a:rPr lang="en-US" dirty="0">
                <a:cs typeface="Arial"/>
              </a:rPr>
              <a:t>Fix data programmatically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6C0996-A7E3-346C-DB01-05F03B03BF90}"/>
              </a:ext>
            </a:extLst>
          </p:cNvPr>
          <p:cNvSpPr/>
          <p:nvPr/>
        </p:nvSpPr>
        <p:spPr>
          <a:xfrm>
            <a:off x="690972" y="4688885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#3 – Code Testing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What could go wrong with code?</a:t>
            </a:r>
          </a:p>
          <a:p>
            <a:pPr algn="ctr"/>
            <a:r>
              <a:rPr lang="en-US" dirty="0">
                <a:cs typeface="Arial"/>
              </a:rPr>
              <a:t>Abstraction</a:t>
            </a:r>
          </a:p>
          <a:p>
            <a:pPr algn="ctr"/>
            <a:r>
              <a:rPr lang="en-US" dirty="0">
                <a:cs typeface="Arial"/>
              </a:rPr>
              <a:t>Unit testing</a:t>
            </a:r>
          </a:p>
          <a:p>
            <a:pPr algn="ctr"/>
            <a:endParaRPr lang="en-US" dirty="0">
              <a:cs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339F41-7577-E7F6-8916-A0D3053CEEEE}"/>
              </a:ext>
            </a:extLst>
          </p:cNvPr>
          <p:cNvSpPr/>
          <p:nvPr/>
        </p:nvSpPr>
        <p:spPr>
          <a:xfrm>
            <a:off x="5072471" y="1141750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#4 – Automate 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 Shell scripts</a:t>
            </a:r>
          </a:p>
          <a:p>
            <a:pPr algn="ctr"/>
            <a:r>
              <a:rPr lang="en-US" dirty="0">
                <a:cs typeface="Arial"/>
              </a:rPr>
              <a:t>Scheduling</a:t>
            </a:r>
          </a:p>
          <a:p>
            <a:pPr algn="ctr"/>
            <a:r>
              <a:rPr lang="en-US" dirty="0">
                <a:cs typeface="Arial"/>
              </a:rPr>
              <a:t>Leaving audit trails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95C3E0-8603-751F-CEC4-E67817945A60}"/>
              </a:ext>
            </a:extLst>
          </p:cNvPr>
          <p:cNvSpPr/>
          <p:nvPr/>
        </p:nvSpPr>
        <p:spPr>
          <a:xfrm>
            <a:off x="5072471" y="2913400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#5 – Keep Automating 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 LaTeX on KLC</a:t>
            </a:r>
          </a:p>
          <a:p>
            <a:pPr algn="ctr"/>
            <a:r>
              <a:rPr lang="en-US" dirty="0">
                <a:cs typeface="Arial"/>
              </a:rPr>
              <a:t>Exporting results automatically</a:t>
            </a:r>
          </a:p>
          <a:p>
            <a:pPr algn="ctr"/>
            <a:r>
              <a:rPr lang="en-US" dirty="0">
                <a:cs typeface="Arial"/>
              </a:rPr>
              <a:t>Testing consistency in papers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380D0C-F3C0-6BCB-683A-D06B15F59CA7}"/>
              </a:ext>
            </a:extLst>
          </p:cNvPr>
          <p:cNvSpPr/>
          <p:nvPr/>
        </p:nvSpPr>
        <p:spPr>
          <a:xfrm>
            <a:off x="5072471" y="4685050"/>
            <a:ext cx="3113510" cy="1530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</a:rPr>
              <a:t>#6 – Version Control </a:t>
            </a: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 Using git smartly</a:t>
            </a:r>
          </a:p>
          <a:p>
            <a:pPr algn="ctr"/>
            <a:r>
              <a:rPr lang="en-US" dirty="0" err="1">
                <a:cs typeface="Arial"/>
              </a:rPr>
              <a:t>conda</a:t>
            </a:r>
          </a:p>
          <a:p>
            <a:pPr algn="ctr"/>
            <a:r>
              <a:rPr lang="en-US" dirty="0">
                <a:cs typeface="Arial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49192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Appendix – Text Editors on KLC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312351" cy="52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KLC/Quest has several text editors available for you to use. The links below provide the basic syntax for other text editors available to you:</a:t>
            </a:r>
            <a:endParaRPr lang="en-US" dirty="0"/>
          </a:p>
          <a:p>
            <a:endParaRPr lang="en-US" sz="1800" b="1" dirty="0"/>
          </a:p>
          <a:p>
            <a:r>
              <a:rPr lang="en-US" sz="1800" b="1" dirty="0"/>
              <a:t>Nano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nano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3"/>
              </a:rPr>
              <a:t>https://www.redhat.com/sysadmin/getting-started-nano</a:t>
            </a:r>
            <a:endParaRPr lang="en-US"/>
          </a:p>
          <a:p>
            <a:endParaRPr lang="en-US" sz="1800" dirty="0"/>
          </a:p>
          <a:p>
            <a:r>
              <a:rPr lang="en-US" sz="1800" b="1" dirty="0"/>
              <a:t>Emacs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emacs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4"/>
              </a:rPr>
              <a:t>https://www.redhat.com/sysadmin/beginners-guide-emacs</a:t>
            </a:r>
            <a:endParaRPr lang="en-US"/>
          </a:p>
          <a:p>
            <a:endParaRPr lang="en-US" sz="1800" dirty="0"/>
          </a:p>
          <a:p>
            <a:r>
              <a:rPr lang="en-US" sz="1800" b="1" dirty="0"/>
              <a:t>Vi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vi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5"/>
              </a:rPr>
              <a:t>https://www.redhat.com/sysadmin/introduction-vi-editor</a:t>
            </a:r>
            <a:endParaRPr lang="en-US"/>
          </a:p>
          <a:p>
            <a:endParaRPr lang="en-US" sz="1800" dirty="0"/>
          </a:p>
          <a:p>
            <a:r>
              <a:rPr lang="en-US" sz="1800" b="1" dirty="0" err="1"/>
              <a:t>Gedit</a:t>
            </a:r>
            <a:r>
              <a:rPr lang="en-US" sz="1800" dirty="0"/>
              <a:t>: From a terminal session with graphics enabled, type:</a:t>
            </a:r>
            <a:endParaRPr lang="en-US" dirty="0"/>
          </a:p>
          <a:p>
            <a:r>
              <a:rPr lang="en-US" sz="1800" dirty="0" err="1">
                <a:latin typeface="Courier New"/>
              </a:rPr>
              <a:t>gedit</a:t>
            </a:r>
            <a:r>
              <a:rPr lang="en-US" sz="1800" dirty="0">
                <a:latin typeface="Courier New"/>
              </a:rPr>
              <a:t>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6"/>
              </a:rPr>
              <a:t>https://www.lifewire.com/gedit-linux-command-unix-command-4097153</a:t>
            </a:r>
            <a:endParaRPr lang="en-US" dirty="0"/>
          </a:p>
          <a:p>
            <a:endParaRPr lang="en-US" sz="1800" dirty="0"/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har char="•"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/>
          </a:p>
          <a:p>
            <a:pPr marL="457200"/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6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Who Cares About Replicating Results?</a:t>
            </a:r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683475"/>
            <a:ext cx="2748900" cy="253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Journals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Referees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Readers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Your co-authors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Your RAs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91D88-C395-4672-BC8D-661A338098A2}"/>
              </a:ext>
            </a:extLst>
          </p:cNvPr>
          <p:cNvSpPr txBox="1"/>
          <p:nvPr/>
        </p:nvSpPr>
        <p:spPr>
          <a:xfrm>
            <a:off x="457200" y="4636225"/>
            <a:ext cx="27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… and </a:t>
            </a:r>
            <a:r>
              <a:rPr lang="en-US" sz="1800" b="1" dirty="0">
                <a:solidFill>
                  <a:schemeClr val="dk1"/>
                </a:solidFill>
              </a:rPr>
              <a:t>your future 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Why Are Papers So Hard To Replicate?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457200" y="1220752"/>
            <a:ext cx="8305200" cy="5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Reproduction is difficult because collaboration is difficult.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 lvl="0"/>
            <a:r>
              <a:rPr lang="en-US" sz="1800" dirty="0">
                <a:solidFill>
                  <a:schemeClr val="dk1"/>
                </a:solidFill>
              </a:rPr>
              <a:t>Did somebody on the research team…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correctly interpret and implement your inclusion criteria?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make other adjustments to the raw data?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include the results from the correct model specification in the paper?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… rely on a program or data that you no longer have access to?</a:t>
            </a: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... accidentally overwrite a file?</a:t>
            </a:r>
            <a:endParaRPr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... intentionally overwrite a file?</a:t>
            </a: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... quit and leave you up the creek without a paddle?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Will You Collaborate Well With Yourself?</a:t>
            </a:r>
            <a:endParaRPr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537882" y="1202823"/>
            <a:ext cx="8305200" cy="341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What would you need to replicate calculations right now from a problem set you did as an undergrad 4 years ago?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 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10 years from now, will you be able to recreate the tables from a published paper, which went through many stages of revision?</a:t>
            </a: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What will you do with all your programs and data when you leave Northwestern?</a:t>
            </a:r>
          </a:p>
          <a:p>
            <a:pPr lvl="0"/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1A58728-FE18-8B7B-F0DE-2722E887D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90" y="4525661"/>
            <a:ext cx="2743200" cy="18201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Setting Your Future Self Up For Success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Reproducibility Principles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1. Automate Whenever Possible</a:t>
            </a:r>
            <a:endParaRPr lang="en-US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2. Keep Good Records</a:t>
            </a:r>
            <a:endParaRPr lang="en-US" dirty="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3. Test, Test, Test!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Automate To Reduce Human Errors</a:t>
            </a:r>
            <a:endParaRPr dirty="0"/>
          </a:p>
        </p:txBody>
      </p:sp>
      <p:sp>
        <p:nvSpPr>
          <p:cNvPr id="187" name="Google Shape;187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E39C7F-D1D4-ED64-0613-6CAE0A8B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6" y="1633961"/>
            <a:ext cx="3984467" cy="2990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2F5B8D-A270-D216-55C3-243456594D03}"/>
              </a:ext>
            </a:extLst>
          </p:cNvPr>
          <p:cNvSpPr txBox="1"/>
          <p:nvPr/>
        </p:nvSpPr>
        <p:spPr>
          <a:xfrm>
            <a:off x="4886454" y="1638472"/>
            <a:ext cx="410859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Do you use your calendar to do things like maintain your source data?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What could go wrong?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820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Automate Reduces Human Errors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0" y="1086382"/>
            <a:ext cx="4177001" cy="4035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7529" y="1083004"/>
            <a:ext cx="4185644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/>
              <a:t>You need to fix this flawed source data:</a:t>
            </a:r>
          </a:p>
          <a:p>
            <a:endParaRPr lang="en-US" sz="1800" dirty="0"/>
          </a:p>
          <a:p>
            <a:r>
              <a:rPr lang="en-US" sz="1800" dirty="0"/>
              <a:t>* Delete extra </a:t>
            </a:r>
            <a:endParaRPr lang="en-US" dirty="0"/>
          </a:p>
          <a:p>
            <a:endParaRPr lang="en-US"/>
          </a:p>
          <a:p>
            <a:r>
              <a:rPr lang="en-US" sz="1800" dirty="0"/>
              <a:t>* Move the decimal place in </a:t>
            </a:r>
            <a:r>
              <a:rPr lang="en-US" sz="1800" dirty="0">
                <a:highlight>
                  <a:srgbClr val="FFFF00"/>
                </a:highlight>
              </a:rPr>
              <a:t> one cell </a:t>
            </a:r>
          </a:p>
          <a:p>
            <a:endParaRPr lang="en-US" sz="1800" dirty="0"/>
          </a:p>
          <a:p>
            <a:r>
              <a:rPr lang="en-US" sz="1800" dirty="0"/>
              <a:t>* Set </a:t>
            </a:r>
            <a:r>
              <a:rPr lang="en-US" sz="1800" dirty="0">
                <a:highlight>
                  <a:srgbClr val="C0C0C0"/>
                </a:highlight>
              </a:rPr>
              <a:t> ND </a:t>
            </a:r>
            <a:r>
              <a:rPr lang="en-US" sz="1800" dirty="0"/>
              <a:t> to missing values</a:t>
            </a:r>
            <a:endParaRPr lang="en-US" sz="1800" dirty="0">
              <a:highlight>
                <a:srgbClr val="FFFF00"/>
              </a:highlight>
            </a:endParaRPr>
          </a:p>
          <a:p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6CF50-387D-7542-57FA-51B635A52475}"/>
              </a:ext>
            </a:extLst>
          </p:cNvPr>
          <p:cNvSpPr txBox="1"/>
          <p:nvPr/>
        </p:nvSpPr>
        <p:spPr>
          <a:xfrm>
            <a:off x="6472563" y="1625714"/>
            <a:ext cx="1444517" cy="369332"/>
          </a:xfrm>
          <a:prstGeom prst="rect">
            <a:avLst/>
          </a:prstGeom>
          <a:solidFill>
            <a:srgbClr val="ED68A6">
              <a:alpha val="52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/>
              <a:t>header rows</a:t>
            </a:r>
          </a:p>
        </p:txBody>
      </p:sp>
      <p:sp>
        <p:nvSpPr>
          <p:cNvPr id="12" name="Google Shape;179;p21">
            <a:extLst>
              <a:ext uri="{FF2B5EF4-FFF2-40B4-BE49-F238E27FC236}">
                <a16:creationId xmlns:a16="http://schemas.microsoft.com/office/drawing/2014/main" id="{7F77E056-C577-DCD6-E10F-B619C64CA4E0}"/>
              </a:ext>
            </a:extLst>
          </p:cNvPr>
          <p:cNvSpPr txBox="1"/>
          <p:nvPr/>
        </p:nvSpPr>
        <p:spPr>
          <a:xfrm>
            <a:off x="4924425" y="3922456"/>
            <a:ext cx="4347375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 dirty="0">
                <a:solidFill>
                  <a:schemeClr val="dk1"/>
                </a:solidFill>
              </a:rPr>
              <a:t>Why not just fix these issues in Excel?</a:t>
            </a:r>
            <a:endParaRPr lang="en-US" sz="1800" b="1" i="1" dirty="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Automate To Reduce Human Errors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57200" y="5608381"/>
            <a:ext cx="8547900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 dirty="0">
                <a:solidFill>
                  <a:schemeClr val="dk1"/>
                </a:solidFill>
              </a:rPr>
              <a:t>Will your future self be able to do this?</a:t>
            </a:r>
            <a:endParaRPr lang="en-US" sz="1800" b="1" i="1" dirty="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6" y="1143000"/>
            <a:ext cx="6843643" cy="384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Organize Directories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This is a real directory with code &amp; data that monitors load on KLC.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Is it clear where you would go to find load by user on a given date?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28775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active_netids.txt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active_usernames.txt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daily_email.sh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email_lookup.py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emails_of_active_users.sh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loadavg.gnuplot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loadavg_history.klc01.txt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loadavg_history.klc02.txt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loadavg_history.klc03.txt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168750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monitor_load.sh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netids_of_active_users.sh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renice/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users_history.klc03.txt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003325" y="219352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vmstat.gnuplot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vmstat_history.klc03.txt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3438</Words>
  <Application>Microsoft Office PowerPoint</Application>
  <PresentationFormat>On-screen Show (4:3)</PresentationFormat>
  <Paragraphs>494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2_Custom Design</vt:lpstr>
      <vt:lpstr>Session One Data Skills for Research,  Kellogg Research Support</vt:lpstr>
      <vt:lpstr>Who Cares About Replicating Results?</vt:lpstr>
      <vt:lpstr>Why Are Papers So Hard To Replicate?</vt:lpstr>
      <vt:lpstr>Will You Collaborate Well With Yourself?</vt:lpstr>
      <vt:lpstr>Setting Your Future Self Up For Success</vt:lpstr>
      <vt:lpstr>Automate To Reduce Human Errors</vt:lpstr>
      <vt:lpstr>Automate Reduces Human Errors</vt:lpstr>
      <vt:lpstr>Automate To Reduce Human Errors</vt:lpstr>
      <vt:lpstr>Organize Directories</vt:lpstr>
      <vt:lpstr>Organize Directories (Good Records)</vt:lpstr>
      <vt:lpstr>Document Your Code (Good Records)</vt:lpstr>
      <vt:lpstr>Version Control (Good Records)</vt:lpstr>
      <vt:lpstr>Don’t Repeat Yourself</vt:lpstr>
      <vt:lpstr>One Way People Repeat Themselves</vt:lpstr>
      <vt:lpstr>Get It Right The First Time</vt:lpstr>
      <vt:lpstr>Goals for Each Workshop Session</vt:lpstr>
      <vt:lpstr>Appendix – Text Editors on KLC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John Patrick Johnson</cp:lastModifiedBy>
  <cp:revision>763</cp:revision>
  <dcterms:modified xsi:type="dcterms:W3CDTF">2022-07-11T01:18:20Z</dcterms:modified>
</cp:coreProperties>
</file>