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9.jpeg" ContentType="image/jpeg"/>
  <Override PartName="/ppt/media/image3.jpeg" ContentType="image/jpeg"/>
  <Override PartName="/ppt/media/image4.png" ContentType="image/png"/>
  <Override PartName="/ppt/media/image8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BA567C-ACD1-4A45-B1A8-23435494A43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679752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77640" y="6145920"/>
            <a:ext cx="679752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AE529F-ACC5-401D-A8E2-DE7E45F684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77640" y="61459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861000" y="61459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E59D09-F70F-4D7F-9FA3-63FA8C67843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675880" y="24595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974120" y="24595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77640" y="61459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675880" y="61459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974120" y="61459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3461E6-50BD-45C5-ABCB-C5CFD92C066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377640" y="2459520"/>
            <a:ext cx="6797520" cy="70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6797520" cy="70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70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70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77640" y="427680"/>
            <a:ext cx="6797520" cy="79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70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377640" y="61459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7640" y="2459520"/>
            <a:ext cx="6797520" cy="70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BF2E16-3CA2-487D-97FC-BB02435B83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70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861000" y="61459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377640" y="6145920"/>
            <a:ext cx="679752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679752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377640" y="6145920"/>
            <a:ext cx="679752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377640" y="61459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861000" y="61459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2675880" y="24595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974120" y="24595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377640" y="61459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2675880" y="61459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4974120" y="61459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6797520" cy="70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B039FB-BD7C-4024-8965-D9EB694A4F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70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70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4B8BFD-8350-45B1-92FF-3E43BE6572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0B352B-F88A-4D96-AB98-5D328C756FF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77640" y="427680"/>
            <a:ext cx="6797520" cy="79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B12F76-0341-4841-AA15-AAD18685FD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70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77640" y="61459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5E0ACA-526D-41E6-A53A-4CC62334A7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70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861000" y="61459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DC61BA-ABBC-4EBE-BB2C-586942FF80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77640" y="6145920"/>
            <a:ext cx="6797520" cy="33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3D2F4F-EAF2-4E84-B64E-148F4A44B9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Calibri"/>
              </a:rPr>
              <a:t>Title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77640" y="2459520"/>
            <a:ext cx="6797520" cy="70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Calibri"/>
              </a:rPr>
              <a:t>Text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US" sz="1800" spc="-1" strike="noStrike">
                <a:latin typeface="Calibri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00000"/>
              </a:lnSpc>
              <a:buNone/>
            </a:pPr>
            <a:r>
              <a:rPr b="0" lang="en-US" sz="1800" spc="-1" strike="noStrike">
                <a:latin typeface="Calibri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1371600">
              <a:lnSpc>
                <a:spcPct val="100000"/>
              </a:lnSpc>
              <a:buNone/>
            </a:pPr>
            <a:r>
              <a:rPr b="0" lang="en-US" sz="1800" spc="-1" strike="noStrike"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1828800">
              <a:lnSpc>
                <a:spcPct val="100000"/>
              </a:lnSpc>
              <a:buNone/>
            </a:pPr>
            <a:r>
              <a:rPr b="0" lang="en-US" sz="1800" spc="-1" strike="noStrike"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377640" y="9945000"/>
            <a:ext cx="173700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8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8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2568240" y="9945000"/>
            <a:ext cx="2416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5438520" y="9945000"/>
            <a:ext cx="173700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E1B8FA-EEAD-452A-A559-03366A2CF7D8}" type="slidenum">
              <a:rPr b="0" lang="en-US" sz="18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11;p215" descr="A picture containing person, computer, indoor&#10;&#10;Description automatically generated"/>
          <p:cNvPicPr/>
          <p:nvPr/>
        </p:nvPicPr>
        <p:blipFill>
          <a:blip r:embed="rId2"/>
          <a:srcRect l="0" t="0" r="11109" b="0"/>
          <a:stretch/>
        </p:blipFill>
        <p:spPr>
          <a:xfrm flipH="1">
            <a:off x="360" y="0"/>
            <a:ext cx="9143640" cy="5142960"/>
          </a:xfrm>
          <a:prstGeom prst="rect">
            <a:avLst/>
          </a:prstGeom>
          <a:ln w="0">
            <a:noFill/>
          </a:ln>
        </p:spPr>
      </p:pic>
      <p:pic>
        <p:nvPicPr>
          <p:cNvPr id="42" name="Google Shape;12;p215" descr="Shape&#10;&#10;Description automatically generated with low confidence"/>
          <p:cNvPicPr/>
          <p:nvPr/>
        </p:nvPicPr>
        <p:blipFill>
          <a:blip r:embed="rId3"/>
          <a:stretch/>
        </p:blipFill>
        <p:spPr>
          <a:xfrm>
            <a:off x="0" y="0"/>
            <a:ext cx="9143640" cy="5147640"/>
          </a:xfrm>
          <a:prstGeom prst="rect">
            <a:avLst/>
          </a:prstGeom>
          <a:ln w="0">
            <a:noFill/>
          </a:ln>
        </p:spPr>
      </p:pic>
      <p:sp>
        <p:nvSpPr>
          <p:cNvPr id="43" name="Google Shape;13;p215"/>
          <p:cNvSpPr/>
          <p:nvPr/>
        </p:nvSpPr>
        <p:spPr>
          <a:xfrm>
            <a:off x="0" y="638280"/>
            <a:ext cx="4733640" cy="40305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Google Shape;14;p215"/>
          <p:cNvSpPr/>
          <p:nvPr/>
        </p:nvSpPr>
        <p:spPr>
          <a:xfrm>
            <a:off x="0" y="820080"/>
            <a:ext cx="144360" cy="3232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44720" y="810720"/>
            <a:ext cx="3421080" cy="343800"/>
          </a:xfrm>
          <a:prstGeom prst="rect">
            <a:avLst/>
          </a:prstGeom>
          <a:noFill/>
          <a:ln w="0">
            <a:noFill/>
          </a:ln>
        </p:spPr>
        <p:txBody>
          <a:bodyPr lIns="90000" anchor="ctr">
            <a:normAutofit fontScale="97000"/>
          </a:bodyPr>
          <a:p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44720" y="1295640"/>
            <a:ext cx="4342680" cy="3036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bject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object 3"/>
          <p:cNvSpPr/>
          <p:nvPr/>
        </p:nvSpPr>
        <p:spPr>
          <a:xfrm>
            <a:off x="352800" y="2692800"/>
            <a:ext cx="3786840" cy="143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818"/>
              </a:lnSpc>
              <a:buNone/>
            </a:pPr>
            <a:r>
              <a:rPr b="1" lang="en-GB" sz="2400" spc="-1" strike="noStrike">
                <a:solidFill>
                  <a:srgbClr val="223669"/>
                </a:solidFill>
                <a:latin typeface="Calibri"/>
              </a:rPr>
              <a:t>STOCK INVENTORY WEBSITE</a:t>
            </a:r>
            <a:endParaRPr b="0" lang="en-IN" sz="2400" spc="-1" strike="noStrike">
              <a:latin typeface="Arial"/>
            </a:endParaRPr>
          </a:p>
          <a:p>
            <a:pPr>
              <a:lnSpc>
                <a:spcPts val="2818"/>
              </a:lnSpc>
              <a:spcBef>
                <a:spcPts val="2852"/>
              </a:spcBef>
              <a:buNone/>
            </a:pPr>
            <a:r>
              <a:rPr b="1" lang="en-US" sz="2400" spc="-1" strike="noStrike">
                <a:solidFill>
                  <a:srgbClr val="223669"/>
                </a:solidFill>
                <a:latin typeface="Calibri"/>
              </a:rPr>
              <a:t>Task - 2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44720" y="810720"/>
            <a:ext cx="3421080" cy="343800"/>
          </a:xfrm>
          <a:prstGeom prst="rect">
            <a:avLst/>
          </a:prstGeom>
          <a:noFill/>
          <a:ln w="0">
            <a:noFill/>
          </a:ln>
        </p:spPr>
        <p:txBody>
          <a:bodyPr lIns="90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29" spc="-1" strike="noStrike">
                <a:solidFill>
                  <a:srgbClr val="c88c32"/>
                </a:solidFill>
                <a:latin typeface="EB Garamond"/>
                <a:ea typeface="EB Garamond"/>
              </a:rPr>
              <a:t>Stock Inventory Website</a:t>
            </a:r>
            <a:endParaRPr b="0" lang="en-US" sz="1829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Google Shape;1841;p210" descr=""/>
          <p:cNvPicPr/>
          <p:nvPr/>
        </p:nvPicPr>
        <p:blipFill>
          <a:blip r:embed="rId1"/>
          <a:stretch/>
        </p:blipFill>
        <p:spPr>
          <a:xfrm>
            <a:off x="2520" y="0"/>
            <a:ext cx="9143640" cy="51433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87" name="Google Shape;1842;p210"/>
          <p:cNvGraphicFramePr/>
          <p:nvPr/>
        </p:nvGraphicFramePr>
        <p:xfrm>
          <a:off x="190800" y="2200320"/>
          <a:ext cx="4279320" cy="396000"/>
        </p:xfrm>
        <a:graphic>
          <a:graphicData uri="http://schemas.openxmlformats.org/drawingml/2006/table">
            <a:tbl>
              <a:tblPr/>
              <a:tblGrid>
                <a:gridCol w="1739160"/>
                <a:gridCol w="1725480"/>
                <a:gridCol w="814680"/>
              </a:tblGrid>
              <a:tr h="39600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LMS Username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Name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Batch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au721220205012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GUNAL 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CD2-9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au721220205042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RETHIK M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CD2-9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au721220205052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SOWMIYA T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CD2-9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au721220205059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SWETHA V J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CD2-9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44360" y="1222200"/>
            <a:ext cx="4547880" cy="2984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57200" indent="-317520" algn="just">
              <a:lnSpc>
                <a:spcPct val="100000"/>
              </a:lnSpc>
              <a:buClr>
                <a:srgbClr val="ffffff"/>
              </a:buClr>
              <a:buFont typeface="Noto Sans Symbols"/>
              <a:buChar char="▪"/>
            </a:pPr>
            <a:r>
              <a:rPr b="0" lang="en-GB" sz="1400" spc="-1" strike="noStrike">
                <a:solidFill>
                  <a:srgbClr val="ffffff"/>
                </a:solidFill>
                <a:latin typeface="EB Garamond Medium"/>
                <a:ea typeface="EB Garamond Medium"/>
              </a:rPr>
              <a:t>Managing stock inventory is critical to businesses. Our website project aims to provide a user-friendly solution for tracking and managing inventory.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bject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object 3"/>
          <p:cNvSpPr/>
          <p:nvPr/>
        </p:nvSpPr>
        <p:spPr>
          <a:xfrm>
            <a:off x="537120" y="264600"/>
            <a:ext cx="919800" cy="5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344"/>
              </a:lnSpc>
              <a:buNone/>
            </a:pPr>
            <a:r>
              <a:rPr b="1" lang="en-IN" sz="1800" spc="-24" strike="noStrike">
                <a:solidFill>
                  <a:srgbClr val="223669"/>
                </a:solidFill>
                <a:latin typeface="CSBFGQ+EBGaramond-Bold"/>
              </a:rPr>
              <a:t>Tas</a:t>
            </a:r>
            <a:r>
              <a:rPr b="1" lang="en-GB" sz="1800" spc="-24" strike="noStrike">
                <a:solidFill>
                  <a:srgbClr val="223669"/>
                </a:solidFill>
                <a:latin typeface="CSBFGQ+EBGaramond-Bold"/>
              </a:rPr>
              <a:t>k - 2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1" name="object 4"/>
          <p:cNvSpPr/>
          <p:nvPr/>
        </p:nvSpPr>
        <p:spPr>
          <a:xfrm>
            <a:off x="573480" y="635040"/>
            <a:ext cx="290052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171"/>
              </a:lnSpc>
              <a:buNone/>
            </a:pPr>
            <a:r>
              <a:rPr b="1" lang="en-IN" sz="900" spc="-1" strike="noStrike">
                <a:solidFill>
                  <a:srgbClr val="0b5394"/>
                </a:solidFill>
                <a:latin typeface="Calibri"/>
              </a:rPr>
              <a:t>Create UI an implement various components using react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92" name="object 5"/>
          <p:cNvSpPr/>
          <p:nvPr/>
        </p:nvSpPr>
        <p:spPr>
          <a:xfrm>
            <a:off x="744840" y="942480"/>
            <a:ext cx="221040" cy="41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006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SJNKRS+ArialMT"/>
              </a:rPr>
              <a:t>●</a:t>
            </a:r>
            <a:endParaRPr b="0" lang="en-IN" sz="900" spc="-1" strike="noStrike">
              <a:latin typeface="Arial"/>
            </a:endParaRPr>
          </a:p>
          <a:p>
            <a:pPr>
              <a:lnSpc>
                <a:spcPts val="1006"/>
              </a:lnSpc>
              <a:spcBef>
                <a:spcPts val="159"/>
              </a:spcBef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SJNKRS+ArialMT"/>
              </a:rPr>
              <a:t>●</a:t>
            </a:r>
            <a:endParaRPr b="0" lang="en-IN" sz="900" spc="-1" strike="noStrike">
              <a:latin typeface="Arial"/>
            </a:endParaRPr>
          </a:p>
          <a:p>
            <a:pPr>
              <a:lnSpc>
                <a:spcPts val="1006"/>
              </a:lnSpc>
              <a:spcBef>
                <a:spcPts val="111"/>
              </a:spcBef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SJNKRS+ArialMT"/>
              </a:rPr>
              <a:t>●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93" name="object 6"/>
          <p:cNvSpPr/>
          <p:nvPr/>
        </p:nvSpPr>
        <p:spPr>
          <a:xfrm>
            <a:off x="1030680" y="933120"/>
            <a:ext cx="4189320" cy="44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157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Split</a:t>
            </a: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design</a:t>
            </a: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into</a:t>
            </a:r>
            <a:r>
              <a:rPr b="0" lang="en-IN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components</a:t>
            </a:r>
            <a:r>
              <a:rPr b="0" lang="en-IN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en-IN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Higher</a:t>
            </a:r>
            <a:r>
              <a:rPr b="0" lang="en-IN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order</a:t>
            </a:r>
            <a:r>
              <a:rPr b="0" lang="en-IN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Components</a:t>
            </a:r>
            <a:endParaRPr b="0" lang="en-IN" sz="900" spc="-1" strike="noStrike">
              <a:latin typeface="Arial"/>
            </a:endParaRPr>
          </a:p>
          <a:p>
            <a:pPr>
              <a:lnSpc>
                <a:spcPts val="1157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Define</a:t>
            </a:r>
            <a:r>
              <a:rPr b="0" lang="en-IN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structure</a:t>
            </a:r>
            <a:r>
              <a:rPr b="0" lang="en-IN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of</a:t>
            </a:r>
            <a:r>
              <a:rPr b="0" lang="en-IN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IN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components</a:t>
            </a:r>
            <a:endParaRPr b="0" lang="en-IN" sz="900" spc="-1" strike="noStrike">
              <a:latin typeface="Arial"/>
            </a:endParaRPr>
          </a:p>
          <a:p>
            <a:pPr>
              <a:lnSpc>
                <a:spcPts val="1157"/>
              </a:lnSpc>
              <a:spcBef>
                <a:spcPts val="9"/>
              </a:spcBef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Set</a:t>
            </a:r>
            <a:r>
              <a:rPr b="0" lang="en-IN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IN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basic</a:t>
            </a:r>
            <a:r>
              <a:rPr b="0" lang="en-IN" sz="900" spc="-1" strike="noStrike">
                <a:solidFill>
                  <a:srgbClr val="000000"/>
                </a:solidFill>
                <a:latin typeface="Calibri"/>
              </a:rPr>
              <a:t> UI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components</a:t>
            </a:r>
            <a:r>
              <a:rPr b="0" lang="en-IN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with</a:t>
            </a:r>
            <a:r>
              <a:rPr b="0" lang="en-IN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dummy</a:t>
            </a:r>
            <a:r>
              <a:rPr b="0" lang="en-IN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data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94" name="object 7"/>
          <p:cNvSpPr/>
          <p:nvPr/>
        </p:nvSpPr>
        <p:spPr>
          <a:xfrm>
            <a:off x="573480" y="1523160"/>
            <a:ext cx="358164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171"/>
              </a:lnSpc>
              <a:buNone/>
            </a:pPr>
            <a:r>
              <a:rPr b="1" lang="en-US" sz="900" spc="-1" strike="noStrike">
                <a:solidFill>
                  <a:srgbClr val="0b5394"/>
                </a:solidFill>
                <a:latin typeface="Calibri"/>
              </a:rPr>
              <a:t>Integrate</a:t>
            </a:r>
            <a:r>
              <a:rPr b="1" lang="en-IN" sz="900" spc="-1" strike="noStrike">
                <a:solidFill>
                  <a:srgbClr val="0b5394"/>
                </a:solidFill>
                <a:latin typeface="Calibri"/>
              </a:rPr>
              <a:t> </a:t>
            </a:r>
            <a:r>
              <a:rPr b="1" lang="en-US" sz="900" spc="-1" strike="noStrike">
                <a:solidFill>
                  <a:srgbClr val="0b5394"/>
                </a:solidFill>
                <a:latin typeface="Calibri"/>
              </a:rPr>
              <a:t>the</a:t>
            </a:r>
            <a:r>
              <a:rPr b="1" lang="en-IN" sz="900" spc="-1" strike="noStrike">
                <a:solidFill>
                  <a:srgbClr val="0b5394"/>
                </a:solidFill>
                <a:latin typeface="Calibri"/>
              </a:rPr>
              <a:t> </a:t>
            </a:r>
            <a:r>
              <a:rPr b="1" lang="en-US" sz="900" spc="-1" strike="noStrike">
                <a:solidFill>
                  <a:srgbClr val="0b5394"/>
                </a:solidFill>
                <a:latin typeface="Calibri"/>
              </a:rPr>
              <a:t>APIs</a:t>
            </a:r>
            <a:r>
              <a:rPr b="1" lang="en-IN" sz="900" spc="-1" strike="noStrike">
                <a:solidFill>
                  <a:srgbClr val="0b5394"/>
                </a:solidFill>
                <a:latin typeface="Calibri"/>
              </a:rPr>
              <a:t> </a:t>
            </a:r>
            <a:r>
              <a:rPr b="1" lang="en-US" sz="900" spc="-1" strike="noStrike">
                <a:solidFill>
                  <a:srgbClr val="0b5394"/>
                </a:solidFill>
                <a:latin typeface="Calibri"/>
              </a:rPr>
              <a:t>to</a:t>
            </a:r>
            <a:r>
              <a:rPr b="1" lang="en-IN" sz="900" spc="-1" strike="noStrike">
                <a:solidFill>
                  <a:srgbClr val="0b5394"/>
                </a:solidFill>
                <a:latin typeface="Calibri"/>
              </a:rPr>
              <a:t> </a:t>
            </a:r>
            <a:r>
              <a:rPr b="1" lang="en-US" sz="900" spc="-1" strike="noStrike">
                <a:solidFill>
                  <a:srgbClr val="0b5394"/>
                </a:solidFill>
                <a:latin typeface="Calibri"/>
              </a:rPr>
              <a:t>frontend</a:t>
            </a:r>
            <a:r>
              <a:rPr b="1" lang="en-IN" sz="900" spc="-1" strike="noStrike">
                <a:solidFill>
                  <a:srgbClr val="0b5394"/>
                </a:solidFill>
                <a:latin typeface="Calibri"/>
              </a:rPr>
              <a:t> </a:t>
            </a:r>
            <a:r>
              <a:rPr b="1" lang="en-US" sz="900" spc="-1" strike="noStrike">
                <a:solidFill>
                  <a:srgbClr val="0b5394"/>
                </a:solidFill>
                <a:latin typeface="Calibri"/>
              </a:rPr>
              <a:t>to</a:t>
            </a:r>
            <a:r>
              <a:rPr b="1" lang="en-IN" sz="900" spc="-1" strike="noStrike">
                <a:solidFill>
                  <a:srgbClr val="0b5394"/>
                </a:solidFill>
                <a:latin typeface="Calibri"/>
              </a:rPr>
              <a:t> </a:t>
            </a:r>
            <a:r>
              <a:rPr b="1" lang="en-US" sz="900" spc="-1" strike="noStrike">
                <a:solidFill>
                  <a:srgbClr val="0b5394"/>
                </a:solidFill>
                <a:latin typeface="Calibri"/>
              </a:rPr>
              <a:t>ensure</a:t>
            </a:r>
            <a:r>
              <a:rPr b="1" lang="en-IN" sz="900" spc="-1" strike="noStrike">
                <a:solidFill>
                  <a:srgbClr val="0b5394"/>
                </a:solidFill>
                <a:latin typeface="Calibri"/>
              </a:rPr>
              <a:t> </a:t>
            </a:r>
            <a:r>
              <a:rPr b="1" lang="en-US" sz="900" spc="-1" strike="noStrike">
                <a:solidFill>
                  <a:srgbClr val="0b5394"/>
                </a:solidFill>
                <a:latin typeface="Calibri"/>
              </a:rPr>
              <a:t>the</a:t>
            </a:r>
            <a:r>
              <a:rPr b="1" lang="en-IN" sz="900" spc="-1" strike="noStrike">
                <a:solidFill>
                  <a:srgbClr val="0b5394"/>
                </a:solidFill>
                <a:latin typeface="Calibri"/>
              </a:rPr>
              <a:t> </a:t>
            </a:r>
            <a:r>
              <a:rPr b="1" lang="en-US" sz="900" spc="-1" strike="noStrike">
                <a:solidFill>
                  <a:srgbClr val="0b5394"/>
                </a:solidFill>
                <a:latin typeface="Calibri"/>
              </a:rPr>
              <a:t>dynamic</a:t>
            </a:r>
            <a:r>
              <a:rPr b="1" lang="en-IN" sz="900" spc="-1" strike="noStrike">
                <a:solidFill>
                  <a:srgbClr val="0b5394"/>
                </a:solidFill>
                <a:latin typeface="Calibri"/>
              </a:rPr>
              <a:t> </a:t>
            </a:r>
            <a:r>
              <a:rPr b="1" lang="en-US" sz="900" spc="-1" strike="noStrike">
                <a:solidFill>
                  <a:srgbClr val="0b5394"/>
                </a:solidFill>
                <a:latin typeface="Calibri"/>
              </a:rPr>
              <a:t>feature</a:t>
            </a:r>
            <a:r>
              <a:rPr b="1" lang="en-IN" sz="900" spc="-1" strike="noStrike">
                <a:solidFill>
                  <a:srgbClr val="0b5394"/>
                </a:solidFill>
                <a:latin typeface="Calibri"/>
              </a:rPr>
              <a:t> </a:t>
            </a:r>
            <a:r>
              <a:rPr b="1" lang="en-US" sz="900" spc="-1" strike="noStrike">
                <a:solidFill>
                  <a:srgbClr val="0b5394"/>
                </a:solidFill>
                <a:latin typeface="Calibri"/>
              </a:rPr>
              <a:t>of</a:t>
            </a:r>
            <a:r>
              <a:rPr b="1" lang="en-IN" sz="900" spc="-1" strike="noStrike">
                <a:solidFill>
                  <a:srgbClr val="0b5394"/>
                </a:solidFill>
                <a:latin typeface="Calibri"/>
              </a:rPr>
              <a:t> </a:t>
            </a:r>
            <a:r>
              <a:rPr b="1" lang="en-US" sz="900" spc="-1" strike="noStrike">
                <a:solidFill>
                  <a:srgbClr val="0b5394"/>
                </a:solidFill>
                <a:latin typeface="Calibri"/>
              </a:rPr>
              <a:t>website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95" name="object 8"/>
          <p:cNvSpPr/>
          <p:nvPr/>
        </p:nvSpPr>
        <p:spPr>
          <a:xfrm>
            <a:off x="744840" y="1830600"/>
            <a:ext cx="2210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006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SJNKRS+ArialMT"/>
              </a:rPr>
              <a:t>●</a:t>
            </a:r>
            <a:endParaRPr b="0" lang="en-IN" sz="900" spc="-1" strike="noStrike">
              <a:latin typeface="Arial"/>
            </a:endParaRPr>
          </a:p>
          <a:p>
            <a:pPr>
              <a:lnSpc>
                <a:spcPts val="1006"/>
              </a:lnSpc>
              <a:spcBef>
                <a:spcPts val="159"/>
              </a:spcBef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SJNKRS+ArialMT"/>
              </a:rPr>
              <a:t>●</a:t>
            </a:r>
            <a:endParaRPr b="0" lang="en-IN" sz="900" spc="-1" strike="noStrike">
              <a:latin typeface="Arial"/>
            </a:endParaRPr>
          </a:p>
          <a:p>
            <a:pPr>
              <a:lnSpc>
                <a:spcPts val="1006"/>
              </a:lnSpc>
              <a:spcBef>
                <a:spcPts val="111"/>
              </a:spcBef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SJNKRS+ArialMT"/>
              </a:rPr>
              <a:t>●</a:t>
            </a:r>
            <a:endParaRPr b="0" lang="en-IN" sz="900" spc="-1" strike="noStrike">
              <a:latin typeface="Arial"/>
            </a:endParaRPr>
          </a:p>
          <a:p>
            <a:pPr>
              <a:lnSpc>
                <a:spcPts val="1006"/>
              </a:lnSpc>
              <a:spcBef>
                <a:spcPts val="159"/>
              </a:spcBef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SJNKRS+ArialMT"/>
              </a:rPr>
              <a:t>●</a:t>
            </a:r>
            <a:endParaRPr b="0" lang="en-IN" sz="900" spc="-1" strike="noStrike">
              <a:latin typeface="Arial"/>
            </a:endParaRPr>
          </a:p>
          <a:p>
            <a:pPr>
              <a:lnSpc>
                <a:spcPts val="1006"/>
              </a:lnSpc>
              <a:spcBef>
                <a:spcPts val="159"/>
              </a:spcBef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SJNKRS+ArialMT"/>
              </a:rPr>
              <a:t>●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96" name="object 9"/>
          <p:cNvSpPr/>
          <p:nvPr/>
        </p:nvSpPr>
        <p:spPr>
          <a:xfrm>
            <a:off x="1030680" y="1821240"/>
            <a:ext cx="2692800" cy="88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157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Point</a:t>
            </a: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base</a:t>
            </a: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api</a:t>
            </a: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to</a:t>
            </a: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se</a:t>
            </a:r>
            <a:r>
              <a:rPr b="0" lang="en-IN" sz="9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vers</a:t>
            </a: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base</a:t>
            </a: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url</a:t>
            </a: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IN" sz="900" spc="-1" strike="noStrike">
              <a:latin typeface="Arial"/>
            </a:endParaRPr>
          </a:p>
          <a:p>
            <a:pPr>
              <a:lnSpc>
                <a:spcPts val="1157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Design</a:t>
            </a: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api</a:t>
            </a: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calls</a:t>
            </a: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for</a:t>
            </a: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each</a:t>
            </a: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element</a:t>
            </a:r>
            <a:endParaRPr b="0" lang="en-IN" sz="900" spc="-1" strike="noStrike">
              <a:latin typeface="Arial"/>
            </a:endParaRPr>
          </a:p>
          <a:p>
            <a:pPr>
              <a:lnSpc>
                <a:spcPts val="1157"/>
              </a:lnSpc>
              <a:spcBef>
                <a:spcPts val="9"/>
              </a:spcBef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Handle</a:t>
            </a: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errors</a:t>
            </a: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in</a:t>
            </a: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output</a:t>
            </a:r>
            <a:endParaRPr b="0" lang="en-IN" sz="900" spc="-1" strike="noStrike">
              <a:latin typeface="Arial"/>
            </a:endParaRPr>
          </a:p>
          <a:p>
            <a:pPr>
              <a:lnSpc>
                <a:spcPts val="1157"/>
              </a:lnSpc>
              <a:spcBef>
                <a:spcPts val="9"/>
              </a:spcBef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Render</a:t>
            </a: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output</a:t>
            </a: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of</a:t>
            </a: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apis</a:t>
            </a: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to</a:t>
            </a: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different</a:t>
            </a: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low</a:t>
            </a: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level</a:t>
            </a: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components</a:t>
            </a:r>
            <a:endParaRPr b="0" lang="en-IN" sz="900" spc="-1" strike="noStrike">
              <a:latin typeface="Arial"/>
            </a:endParaRPr>
          </a:p>
          <a:p>
            <a:pPr>
              <a:lnSpc>
                <a:spcPts val="1157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Secure</a:t>
            </a: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content</a:t>
            </a: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of</a:t>
            </a: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post</a:t>
            </a: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Calibri"/>
              </a:rPr>
              <a:t>apis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97" name="object 10"/>
          <p:cNvSpPr/>
          <p:nvPr/>
        </p:nvSpPr>
        <p:spPr>
          <a:xfrm>
            <a:off x="537120" y="2682360"/>
            <a:ext cx="174852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083"/>
              </a:lnSpc>
              <a:buNone/>
            </a:pPr>
            <a:r>
              <a:rPr b="1" lang="en-US" sz="1600" spc="-1" strike="noStrike">
                <a:solidFill>
                  <a:srgbClr val="0b5394"/>
                </a:solidFill>
                <a:latin typeface="Calibri"/>
              </a:rPr>
              <a:t>Evaluation</a:t>
            </a:r>
            <a:r>
              <a:rPr b="1" lang="en-IN" sz="1600" spc="-1" strike="noStrike">
                <a:solidFill>
                  <a:srgbClr val="0b5394"/>
                </a:solidFill>
                <a:latin typeface="Calibri"/>
              </a:rPr>
              <a:t> </a:t>
            </a:r>
            <a:r>
              <a:rPr b="1" lang="en-US" sz="1600" spc="-1" strike="noStrike">
                <a:solidFill>
                  <a:srgbClr val="0b5394"/>
                </a:solidFill>
                <a:latin typeface="Calibri"/>
              </a:rPr>
              <a:t>Metric: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98" name="object 11"/>
          <p:cNvSpPr/>
          <p:nvPr/>
        </p:nvSpPr>
        <p:spPr>
          <a:xfrm>
            <a:off x="676800" y="2975400"/>
            <a:ext cx="30204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8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SJNKRS+ArialMT"/>
              </a:rPr>
              <a:t>●</a:t>
            </a:r>
            <a:r>
              <a:rPr b="0" lang="en-US" sz="1400" spc="130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IDNLAK+EBGaramond-Medium"/>
              </a:rPr>
              <a:t>100%</a:t>
            </a:r>
            <a:r>
              <a:rPr b="0" lang="en-GB" sz="1400" spc="-1" strike="noStrike">
                <a:solidFill>
                  <a:srgbClr val="000000"/>
                </a:solidFill>
                <a:latin typeface="IDNLAK+EBGaramond-Medium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IDNLAK+EBGaramond-Medium"/>
              </a:rPr>
              <a:t>Completion</a:t>
            </a:r>
            <a:r>
              <a:rPr b="0" lang="en-GB" sz="1400" spc="-1" strike="noStrike">
                <a:solidFill>
                  <a:srgbClr val="000000"/>
                </a:solidFill>
                <a:latin typeface="IDNLAK+EBGaramond-Medium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IDNLAK+EBGaramond-Medium"/>
              </a:rPr>
              <a:t>of</a:t>
            </a:r>
            <a:r>
              <a:rPr b="0" lang="en-GB" sz="1400" spc="-1" strike="noStrike">
                <a:solidFill>
                  <a:srgbClr val="000000"/>
                </a:solidFill>
                <a:latin typeface="IDNLAK+EBGaramond-Medium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IDNLAK+EBGaramond-Medium"/>
              </a:rPr>
              <a:t>the</a:t>
            </a:r>
            <a:r>
              <a:rPr b="0" lang="en-GB" sz="1400" spc="-1" strike="noStrike">
                <a:solidFill>
                  <a:srgbClr val="000000"/>
                </a:solidFill>
                <a:latin typeface="IDNLAK+EBGaramond-Medium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IDNLAK+EBGaramond-Medium"/>
              </a:rPr>
              <a:t>above</a:t>
            </a:r>
            <a:r>
              <a:rPr b="0" lang="en-GB" sz="1400" spc="-1" strike="noStrike">
                <a:solidFill>
                  <a:srgbClr val="000000"/>
                </a:solidFill>
                <a:latin typeface="IDNLAK+EBGaramond-Medium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IDNLAK+EBGaramond-Medium"/>
              </a:rPr>
              <a:t>tasks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9" name="object 12"/>
          <p:cNvSpPr/>
          <p:nvPr/>
        </p:nvSpPr>
        <p:spPr>
          <a:xfrm>
            <a:off x="638280" y="3595680"/>
            <a:ext cx="1716840" cy="41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644"/>
              </a:lnSpc>
              <a:buNone/>
            </a:pPr>
            <a:r>
              <a:rPr b="1" lang="en-US" sz="1400" spc="-1" strike="noStrike">
                <a:solidFill>
                  <a:srgbClr val="c88c32"/>
                </a:solidFill>
                <a:latin typeface="CHCNIJ+PublicSans-Bold"/>
              </a:rPr>
              <a:t>Learning Outcome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0" name="object 13"/>
          <p:cNvSpPr/>
          <p:nvPr/>
        </p:nvSpPr>
        <p:spPr>
          <a:xfrm>
            <a:off x="733320" y="3999600"/>
            <a:ext cx="205920" cy="77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341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SJNKRS+ArialMT"/>
              </a:rPr>
              <a:t>▪</a:t>
            </a:r>
            <a:endParaRPr b="0" lang="en-IN" sz="1200" spc="-1" strike="noStrike">
              <a:latin typeface="Arial"/>
            </a:endParaRPr>
          </a:p>
          <a:p>
            <a:pPr>
              <a:lnSpc>
                <a:spcPts val="1341"/>
              </a:lnSpc>
              <a:spcBef>
                <a:spcPts val="264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SJNKRS+ArialMT"/>
              </a:rPr>
              <a:t>▪</a:t>
            </a:r>
            <a:endParaRPr b="0" lang="en-IN" sz="1200" spc="-1" strike="noStrike">
              <a:latin typeface="Arial"/>
            </a:endParaRPr>
          </a:p>
          <a:p>
            <a:pPr>
              <a:lnSpc>
                <a:spcPts val="1341"/>
              </a:lnSpc>
              <a:spcBef>
                <a:spcPts val="213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SJNKRS+ArialMT"/>
              </a:rPr>
              <a:t>▪</a:t>
            </a:r>
            <a:endParaRPr b="0" lang="en-IN" sz="1200" spc="-1" strike="noStrike">
              <a:latin typeface="Arial"/>
            </a:endParaRPr>
          </a:p>
          <a:p>
            <a:pPr>
              <a:lnSpc>
                <a:spcPts val="1341"/>
              </a:lnSpc>
              <a:spcBef>
                <a:spcPts val="264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SJNKRS+ArialMT"/>
              </a:rPr>
              <a:t>▪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01" name="object 14"/>
          <p:cNvSpPr/>
          <p:nvPr/>
        </p:nvSpPr>
        <p:spPr>
          <a:xfrm>
            <a:off x="1038240" y="3987000"/>
            <a:ext cx="3269880" cy="138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542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IDNLAK+EBGaramond-Medium"/>
              </a:rPr>
              <a:t>Developing</a:t>
            </a:r>
            <a:r>
              <a:rPr b="0" lang="en-GB" sz="1200" spc="-1" strike="noStrike">
                <a:solidFill>
                  <a:srgbClr val="000000"/>
                </a:solidFill>
                <a:latin typeface="IDNLAK+EBGaramond-Medium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IDNLAK+EBGaramond-Medium"/>
              </a:rPr>
              <a:t>complicated</a:t>
            </a:r>
            <a:r>
              <a:rPr b="0" lang="en-GB" sz="1200" spc="-1" strike="noStrike">
                <a:solidFill>
                  <a:srgbClr val="000000"/>
                </a:solidFill>
                <a:latin typeface="IDNLAK+EBGaramond-Medium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IDNLAK+EBGaramond-Medium"/>
              </a:rPr>
              <a:t>UI</a:t>
            </a:r>
            <a:r>
              <a:rPr b="0" lang="en-GB" sz="1200" spc="-1" strike="noStrike">
                <a:solidFill>
                  <a:srgbClr val="000000"/>
                </a:solidFill>
                <a:latin typeface="IDNLAK+EBGaramond-Medium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IDNLAK+EBGaramond-Medium"/>
              </a:rPr>
              <a:t>using</a:t>
            </a:r>
            <a:r>
              <a:rPr b="0" lang="en-GB" sz="1200" spc="-1" strike="noStrike">
                <a:solidFill>
                  <a:srgbClr val="000000"/>
                </a:solidFill>
                <a:latin typeface="IDNLAK+EBGaramond-Medium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IDNLAK+EBGaramond-Medium"/>
              </a:rPr>
              <a:t>react</a:t>
            </a:r>
            <a:r>
              <a:rPr b="0" lang="en-GB" sz="1200" spc="-1" strike="noStrike">
                <a:solidFill>
                  <a:srgbClr val="000000"/>
                </a:solidFill>
                <a:latin typeface="IDNLAK+EBGaramond-Medium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IDNLAK+EBGaramond-Medium"/>
              </a:rPr>
              <a:t>components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ts val="1542"/>
              </a:lnSpc>
              <a:spcBef>
                <a:spcPts val="60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IDNLAK+EBGaramond-Medium"/>
              </a:rPr>
              <a:t>Using</a:t>
            </a:r>
            <a:r>
              <a:rPr b="0" lang="en-GB" sz="1200" spc="-1" strike="noStrike">
                <a:solidFill>
                  <a:srgbClr val="000000"/>
                </a:solidFill>
                <a:latin typeface="IDNLAK+EBGaramond-Medium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IDNLAK+EBGaramond-Medium"/>
              </a:rPr>
              <a:t>props</a:t>
            </a:r>
            <a:r>
              <a:rPr b="0" lang="en-GB" sz="1200" spc="-1" strike="noStrike">
                <a:solidFill>
                  <a:srgbClr val="000000"/>
                </a:solidFill>
                <a:latin typeface="IDNLAK+EBGaramond-Medium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IDNLAK+EBGaramond-Medium"/>
              </a:rPr>
              <a:t>drilling</a:t>
            </a:r>
            <a:r>
              <a:rPr b="0" lang="en-GB" sz="1200" spc="-1" strike="noStrike">
                <a:solidFill>
                  <a:srgbClr val="000000"/>
                </a:solidFill>
                <a:latin typeface="IDNLAK+EBGaramond-Medium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IDNLAK+EBGaramond-Medium"/>
              </a:rPr>
              <a:t>and</a:t>
            </a:r>
            <a:r>
              <a:rPr b="0" lang="en-GB" sz="1200" spc="-1" strike="noStrike">
                <a:solidFill>
                  <a:srgbClr val="000000"/>
                </a:solidFill>
                <a:latin typeface="IDNLAK+EBGaramond-Medium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IDNLAK+EBGaramond-Medium"/>
              </a:rPr>
              <a:t>context</a:t>
            </a:r>
            <a:r>
              <a:rPr b="0" lang="en-GB" sz="1200" spc="-1" strike="noStrike">
                <a:solidFill>
                  <a:srgbClr val="000000"/>
                </a:solidFill>
                <a:latin typeface="IDNLAK+EBGaramond-Medium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IDNLAK+EBGaramond-Medium"/>
              </a:rPr>
              <a:t>to</a:t>
            </a:r>
            <a:r>
              <a:rPr b="0" lang="en-GB" sz="1200" spc="-1" strike="noStrike">
                <a:solidFill>
                  <a:srgbClr val="000000"/>
                </a:solidFill>
                <a:latin typeface="IDNLAK+EBGaramond-Medium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IDNLAK+EBGaramond-Medium"/>
              </a:rPr>
              <a:t>pass</a:t>
            </a:r>
            <a:r>
              <a:rPr b="0" lang="en-GB" sz="1200" spc="-1" strike="noStrike">
                <a:solidFill>
                  <a:srgbClr val="000000"/>
                </a:solidFill>
                <a:latin typeface="IDNLAK+EBGaramond-Medium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IDNLAK+EBGaramond-Medium"/>
              </a:rPr>
              <a:t>variables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ts val="1542"/>
              </a:lnSpc>
              <a:spcBef>
                <a:spcPts val="60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IDNLAK+EBGaramond-Medium"/>
              </a:rPr>
              <a:t>Getting</a:t>
            </a:r>
            <a:r>
              <a:rPr b="0" lang="en-GB" sz="1200" spc="-1" strike="noStrike">
                <a:solidFill>
                  <a:srgbClr val="000000"/>
                </a:solidFill>
                <a:latin typeface="IDNLAK+EBGaramond-Medium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IDNLAK+EBGaramond-Medium"/>
              </a:rPr>
              <a:t>familiar</a:t>
            </a:r>
            <a:r>
              <a:rPr b="0" lang="en-GB" sz="1200" spc="-1" strike="noStrike">
                <a:solidFill>
                  <a:srgbClr val="000000"/>
                </a:solidFill>
                <a:latin typeface="IDNLAK+EBGaramond-Medium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IDNLAK+EBGaramond-Medium"/>
              </a:rPr>
              <a:t>with</a:t>
            </a:r>
            <a:r>
              <a:rPr b="0" lang="en-GB" sz="1200" spc="-1" strike="noStrike">
                <a:solidFill>
                  <a:srgbClr val="000000"/>
                </a:solidFill>
                <a:latin typeface="IDNLAK+EBGaramond-Medium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IDNLAK+EBGaramond-Medium"/>
              </a:rPr>
              <a:t>different</a:t>
            </a:r>
            <a:r>
              <a:rPr b="0" lang="en-GB" sz="1200" spc="-1" strike="noStrike">
                <a:solidFill>
                  <a:srgbClr val="000000"/>
                </a:solidFill>
                <a:latin typeface="IDNLAK+EBGaramond-Medium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IDNLAK+EBGaramond-Medium"/>
              </a:rPr>
              <a:t>type</a:t>
            </a:r>
            <a:r>
              <a:rPr b="0" lang="en-GB" sz="1200" spc="-1" strike="noStrike">
                <a:solidFill>
                  <a:srgbClr val="000000"/>
                </a:solidFill>
                <a:latin typeface="IDNLAK+EBGaramond-Medium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IDNLAK+EBGaramond-Medium"/>
              </a:rPr>
              <a:t>of</a:t>
            </a:r>
            <a:r>
              <a:rPr b="0" lang="en-GB" sz="1200" spc="-1" strike="noStrike">
                <a:solidFill>
                  <a:srgbClr val="000000"/>
                </a:solidFill>
                <a:latin typeface="IDNLAK+EBGaramond-Medium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IDNLAK+EBGaramond-Medium"/>
              </a:rPr>
              <a:t>api</a:t>
            </a:r>
            <a:r>
              <a:rPr b="0" lang="en-GB" sz="1200" spc="-1" strike="noStrike">
                <a:solidFill>
                  <a:srgbClr val="000000"/>
                </a:solidFill>
                <a:latin typeface="IDNLAK+EBGaramond-Medium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IDNLAK+EBGaramond-Medium"/>
              </a:rPr>
              <a:t>calls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ts val="1542"/>
              </a:lnSpc>
              <a:spcBef>
                <a:spcPts val="1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IDNLAK+EBGaramond-Medium"/>
              </a:rPr>
              <a:t>Handling</a:t>
            </a:r>
            <a:r>
              <a:rPr b="0" lang="en-GB" sz="1200" spc="-1" strike="noStrike">
                <a:solidFill>
                  <a:srgbClr val="000000"/>
                </a:solidFill>
                <a:latin typeface="IDNLAK+EBGaramond-Medium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IDNLAK+EBGaramond-Medium"/>
              </a:rPr>
              <a:t>different</a:t>
            </a:r>
            <a:r>
              <a:rPr b="0" lang="en-GB" sz="1200" spc="-1" strike="noStrike">
                <a:solidFill>
                  <a:srgbClr val="000000"/>
                </a:solidFill>
                <a:latin typeface="IDNLAK+EBGaramond-Medium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IDNLAK+EBGaramond-Medium"/>
              </a:rPr>
              <a:t>input</a:t>
            </a:r>
            <a:r>
              <a:rPr b="0" lang="en-GB" sz="1200" spc="-1" strike="noStrike">
                <a:solidFill>
                  <a:srgbClr val="000000"/>
                </a:solidFill>
                <a:latin typeface="IDNLAK+EBGaramond-Medium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IDNLAK+EBGaramond-Medium"/>
              </a:rPr>
              <a:t>data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object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object 3"/>
          <p:cNvSpPr/>
          <p:nvPr/>
        </p:nvSpPr>
        <p:spPr>
          <a:xfrm>
            <a:off x="537120" y="264600"/>
            <a:ext cx="2309040" cy="5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344"/>
              </a:lnSpc>
              <a:buNone/>
            </a:pPr>
            <a:r>
              <a:rPr b="1" lang="en-US" sz="1800" spc="-1" strike="noStrike">
                <a:solidFill>
                  <a:srgbClr val="223669"/>
                </a:solidFill>
                <a:latin typeface="CSBFGQ+EBGaramond-Bold"/>
              </a:rPr>
              <a:t>Step-Wise</a:t>
            </a:r>
            <a:r>
              <a:rPr b="1" lang="en-GB" sz="1800" spc="-1" strike="noStrike">
                <a:solidFill>
                  <a:srgbClr val="223669"/>
                </a:solidFill>
                <a:latin typeface="CSBFGQ+EBGaramond-Bold"/>
              </a:rPr>
              <a:t> </a:t>
            </a:r>
            <a:r>
              <a:rPr b="1" lang="en-US" sz="1800" spc="-1" strike="noStrike">
                <a:solidFill>
                  <a:srgbClr val="223669"/>
                </a:solidFill>
                <a:latin typeface="CSBFGQ+EBGaramond-Bold"/>
              </a:rPr>
              <a:t>Description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4" name="object 4"/>
          <p:cNvSpPr/>
          <p:nvPr/>
        </p:nvSpPr>
        <p:spPr>
          <a:xfrm>
            <a:off x="638280" y="3560400"/>
            <a:ext cx="2262960" cy="5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344"/>
              </a:lnSpc>
              <a:buNone/>
            </a:pPr>
            <a:r>
              <a:rPr b="1" lang="en-US" sz="1800" spc="-1" strike="noStrike">
                <a:solidFill>
                  <a:srgbClr val="c88c32"/>
                </a:solidFill>
                <a:latin typeface="CSBFGQ+EBGaramond-Bold"/>
              </a:rPr>
              <a:t>Summary</a:t>
            </a:r>
            <a:r>
              <a:rPr b="1" lang="en-GB" sz="1800" spc="-1" strike="noStrike">
                <a:solidFill>
                  <a:srgbClr val="c88c32"/>
                </a:solidFill>
                <a:latin typeface="CSBFGQ+EBGaramond-Bold"/>
              </a:rPr>
              <a:t> </a:t>
            </a:r>
            <a:r>
              <a:rPr b="1" lang="en-US" sz="1800" spc="-1" strike="noStrike">
                <a:solidFill>
                  <a:srgbClr val="c88c32"/>
                </a:solidFill>
                <a:latin typeface="CSBFGQ+EBGaramond-Bold"/>
              </a:rPr>
              <a:t>of</a:t>
            </a:r>
            <a:r>
              <a:rPr b="1" lang="en-GB" sz="1800" spc="-1" strike="noStrike">
                <a:solidFill>
                  <a:srgbClr val="c88c32"/>
                </a:solidFill>
                <a:latin typeface="CSBFGQ+EBGaramond-Bold"/>
              </a:rPr>
              <a:t> </a:t>
            </a:r>
            <a:r>
              <a:rPr b="1" lang="en-US" sz="1800" spc="-1" strike="noStrike">
                <a:solidFill>
                  <a:srgbClr val="c88c32"/>
                </a:solidFill>
                <a:latin typeface="CSBFGQ+EBGaramond-Bold"/>
              </a:rPr>
              <a:t>your</a:t>
            </a:r>
            <a:r>
              <a:rPr b="1" lang="en-GB" sz="1800" spc="-1" strike="noStrike">
                <a:solidFill>
                  <a:srgbClr val="c88c32"/>
                </a:solidFill>
                <a:latin typeface="CSBFGQ+EBGaramond-Bold"/>
              </a:rPr>
              <a:t> </a:t>
            </a:r>
            <a:r>
              <a:rPr b="1" lang="en-US" sz="1800" spc="-1" strike="noStrike">
                <a:solidFill>
                  <a:srgbClr val="c88c32"/>
                </a:solidFill>
                <a:latin typeface="CSBFGQ+EBGaramond-Bold"/>
              </a:rPr>
              <a:t>task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5" name="TextBox 5"/>
          <p:cNvSpPr/>
          <p:nvPr/>
        </p:nvSpPr>
        <p:spPr>
          <a:xfrm>
            <a:off x="638280" y="407160"/>
            <a:ext cx="8064360" cy="422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200000"/>
              </a:lnSpc>
              <a:buClr>
                <a:srgbClr val="272525"/>
              </a:buClr>
              <a:buFont typeface="Wingdings" charset="2"/>
              <a:buChar char=""/>
            </a:pPr>
            <a:r>
              <a:rPr b="0" lang="en-US" sz="1600" spc="-35" strike="noStrike">
                <a:solidFill>
                  <a:srgbClr val="272525"/>
                </a:solidFill>
                <a:latin typeface="EB Garamond Medium"/>
                <a:ea typeface="EB Garamond Medium"/>
              </a:rPr>
              <a:t>Tracking of inventory movement to maintain accurate stock levels.</a:t>
            </a:r>
            <a:r>
              <a:rPr b="0" lang="en-GB" sz="1600" spc="-1" strike="noStrike">
                <a:solidFill>
                  <a:srgbClr val="000000"/>
                </a:solidFill>
                <a:latin typeface="EB Garamond Medium"/>
                <a:ea typeface="EB Garamond Medium"/>
              </a:rPr>
              <a:t>Product </a:t>
            </a:r>
            <a:r>
              <a:rPr b="0" lang="en-US" sz="1600" spc="-46" strike="noStrike">
                <a:solidFill>
                  <a:srgbClr val="272525"/>
                </a:solidFill>
                <a:latin typeface="EB Garamond Medium"/>
                <a:ea typeface="EB Garamond Medium"/>
              </a:rPr>
              <a:t>Categories</a:t>
            </a:r>
            <a:endParaRPr b="0" lang="en-IN" sz="1600" spc="-1" strike="noStrike">
              <a:latin typeface="Arial"/>
            </a:endParaRPr>
          </a:p>
          <a:p>
            <a:pPr marL="285840" indent="-285840">
              <a:lnSpc>
                <a:spcPct val="200000"/>
              </a:lnSpc>
              <a:buClr>
                <a:srgbClr val="272525"/>
              </a:buClr>
              <a:buFont typeface="Wingdings" charset="2"/>
              <a:buChar char=""/>
            </a:pPr>
            <a:r>
              <a:rPr b="0" lang="en-US" sz="1600" spc="-35" strike="noStrike">
                <a:solidFill>
                  <a:srgbClr val="272525"/>
                </a:solidFill>
                <a:latin typeface="EB Garamond Medium"/>
                <a:ea typeface="EB Garamond Medium"/>
              </a:rPr>
              <a:t>Efficient organization with different categories and subcategories of products.</a:t>
            </a:r>
            <a:endParaRPr b="0" lang="en-IN" sz="1600" spc="-1" strike="noStrike">
              <a:latin typeface="Arial"/>
            </a:endParaRPr>
          </a:p>
          <a:p>
            <a:pPr marL="285840" indent="-285840">
              <a:lnSpc>
                <a:spcPct val="200000"/>
              </a:lnSpc>
              <a:buClr>
                <a:srgbClr val="272525"/>
              </a:buClr>
              <a:buFont typeface="Wingdings" charset="2"/>
              <a:buChar char=""/>
            </a:pPr>
            <a:r>
              <a:rPr b="0" lang="en-US" sz="1600" spc="-35" strike="noStrike">
                <a:solidFill>
                  <a:srgbClr val="272525"/>
                </a:solidFill>
                <a:latin typeface="EB Garamond Medium"/>
                <a:ea typeface="EB Garamond Medium"/>
              </a:rPr>
              <a:t>Easily monitor and manage incoming orders to ensure quick delivery.</a:t>
            </a:r>
            <a:endParaRPr b="0" lang="en-IN" sz="1600" spc="-1" strike="noStrike">
              <a:latin typeface="Arial"/>
            </a:endParaRPr>
          </a:p>
          <a:p>
            <a:pPr marL="285840" indent="-285840">
              <a:lnSpc>
                <a:spcPct val="200000"/>
              </a:lnSpc>
              <a:buClr>
                <a:srgbClr val="272525"/>
              </a:buClr>
              <a:buFont typeface="Wingdings" charset="2"/>
              <a:buChar char=""/>
            </a:pPr>
            <a:r>
              <a:rPr b="0" lang="en-US" sz="1600" spc="-35" strike="noStrike">
                <a:solidFill>
                  <a:srgbClr val="272525"/>
                </a:solidFill>
                <a:latin typeface="EB Garamond Medium"/>
                <a:ea typeface="EB Garamond Medium"/>
              </a:rPr>
              <a:t>Comprehensive reports for better decision-making and analytics to identify trends.</a:t>
            </a:r>
            <a:endParaRPr b="0" lang="en-IN" sz="1600" spc="-1" strike="noStrike">
              <a:latin typeface="Arial"/>
            </a:endParaRPr>
          </a:p>
          <a:p>
            <a:pPr marL="285840" indent="-285840">
              <a:lnSpc>
                <a:spcPct val="200000"/>
              </a:lnSpc>
              <a:buClr>
                <a:srgbClr val="272525"/>
              </a:buClr>
              <a:buFont typeface="Wingdings" charset="2"/>
              <a:buChar char=""/>
            </a:pPr>
            <a:r>
              <a:rPr b="0" lang="en-US" sz="1600" spc="-35" strike="noStrike">
                <a:solidFill>
                  <a:srgbClr val="272525"/>
                </a:solidFill>
                <a:latin typeface="EB Garamond Medium"/>
                <a:ea typeface="EB Garamond Medium"/>
              </a:rPr>
              <a:t>Interactive frontend make easy to update and manage the stock inventory easily.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106" name="TextBox 6"/>
          <p:cNvSpPr/>
          <p:nvPr/>
        </p:nvSpPr>
        <p:spPr>
          <a:xfrm>
            <a:off x="638280" y="3844800"/>
            <a:ext cx="7749720" cy="106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600" spc="-1" strike="noStrike">
                <a:solidFill>
                  <a:srgbClr val="000000"/>
                </a:solidFill>
                <a:latin typeface="EB Garamond Medium"/>
                <a:ea typeface="EB Garamond Medium"/>
              </a:rPr>
              <a:t>Managing stock inventory is critical to businesses. Our website project aims to provide a user-friendly solution for tracking and managing inventory and it helps for easy updation and maintenance.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object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object 3"/>
          <p:cNvSpPr/>
          <p:nvPr/>
        </p:nvSpPr>
        <p:spPr>
          <a:xfrm>
            <a:off x="284760" y="192600"/>
            <a:ext cx="2988360" cy="79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3127"/>
              </a:lnSpc>
              <a:buNone/>
            </a:pPr>
            <a:r>
              <a:rPr b="1" lang="en-US" sz="2400" spc="-1" strike="noStrike">
                <a:solidFill>
                  <a:srgbClr val="c88c32"/>
                </a:solidFill>
                <a:latin typeface="CSBFGQ+EBGaramond-Bold"/>
              </a:rPr>
              <a:t>Assessment</a:t>
            </a:r>
            <a:r>
              <a:rPr b="1" lang="en-IN" sz="2400" spc="-1" strike="noStrike">
                <a:solidFill>
                  <a:srgbClr val="c88c32"/>
                </a:solidFill>
                <a:latin typeface="CSBFGQ+EBGaramond-Bold"/>
              </a:rPr>
              <a:t> </a:t>
            </a:r>
            <a:r>
              <a:rPr b="1" lang="en-US" sz="2400" spc="-1" strike="noStrike">
                <a:solidFill>
                  <a:srgbClr val="c88c32"/>
                </a:solidFill>
                <a:latin typeface="CSBFGQ+EBGaramond-Bold"/>
              </a:rPr>
              <a:t>Parameter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9" name="object 4"/>
          <p:cNvSpPr/>
          <p:nvPr/>
        </p:nvSpPr>
        <p:spPr>
          <a:xfrm>
            <a:off x="1073520" y="961920"/>
            <a:ext cx="1541880" cy="47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73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Setup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Project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for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Calculator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endParaRPr b="0" lang="en-IN" sz="1000" spc="-1" strike="noStrike">
              <a:latin typeface="Arial"/>
            </a:endParaRPr>
          </a:p>
          <a:p>
            <a:pPr marL="1023840">
              <a:lnSpc>
                <a:spcPts val="1199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project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10" name="object 5"/>
          <p:cNvSpPr/>
          <p:nvPr/>
        </p:nvSpPr>
        <p:spPr>
          <a:xfrm>
            <a:off x="6706800" y="961920"/>
            <a:ext cx="1537560" cy="47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73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Setup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basic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structure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of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text-</a:t>
            </a:r>
            <a:endParaRPr b="0" lang="en-IN" sz="1000" spc="-1" strike="noStrike">
              <a:latin typeface="Arial"/>
            </a:endParaRPr>
          </a:p>
          <a:p>
            <a:pPr>
              <a:lnSpc>
                <a:spcPts val="1199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editor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project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11" name="object 6"/>
          <p:cNvSpPr/>
          <p:nvPr/>
        </p:nvSpPr>
        <p:spPr>
          <a:xfrm>
            <a:off x="565200" y="2189520"/>
            <a:ext cx="1868760" cy="62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73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Create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a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main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component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with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the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endParaRPr b="0" lang="en-IN" sz="1000" spc="-1" strike="noStrike">
              <a:latin typeface="Arial"/>
            </a:endParaRPr>
          </a:p>
          <a:p>
            <a:pPr marL="330120">
              <a:lnSpc>
                <a:spcPts val="1199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outer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structure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of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calculator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12" name="object 7"/>
          <p:cNvSpPr/>
          <p:nvPr/>
        </p:nvSpPr>
        <p:spPr>
          <a:xfrm>
            <a:off x="6878520" y="2189520"/>
            <a:ext cx="1612440" cy="47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73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Create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main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component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with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endParaRPr b="0" lang="en-IN" sz="1000" spc="-1" strike="noStrike">
              <a:latin typeface="Arial"/>
            </a:endParaRPr>
          </a:p>
          <a:p>
            <a:pPr>
              <a:lnSpc>
                <a:spcPts val="1199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all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feature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buttons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13" name="object 8"/>
          <p:cNvSpPr/>
          <p:nvPr/>
        </p:nvSpPr>
        <p:spPr>
          <a:xfrm>
            <a:off x="4055400" y="2269080"/>
            <a:ext cx="1197720" cy="5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344"/>
              </a:lnSpc>
              <a:buNone/>
            </a:pPr>
            <a:r>
              <a:rPr b="1" lang="en-US" sz="1800" spc="-1" strike="noStrike">
                <a:solidFill>
                  <a:srgbClr val="223669"/>
                </a:solidFill>
                <a:latin typeface="CSBFGQ+EBGaramond-Bold"/>
              </a:rPr>
              <a:t>Check-List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4" name="object 9"/>
          <p:cNvSpPr/>
          <p:nvPr/>
        </p:nvSpPr>
        <p:spPr>
          <a:xfrm>
            <a:off x="1069920" y="3449520"/>
            <a:ext cx="1534320" cy="62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73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Create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a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button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component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endParaRPr b="0" lang="en-IN" sz="1000" spc="-1" strike="noStrike">
              <a:latin typeface="Arial"/>
            </a:endParaRPr>
          </a:p>
          <a:p>
            <a:pPr marL="331920">
              <a:lnSpc>
                <a:spcPts val="1199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with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on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click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handler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15" name="object 10"/>
          <p:cNvSpPr/>
          <p:nvPr/>
        </p:nvSpPr>
        <p:spPr>
          <a:xfrm>
            <a:off x="6693840" y="3449520"/>
            <a:ext cx="1513440" cy="47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73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Create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a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json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object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to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store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endParaRPr b="0" lang="en-IN" sz="1000" spc="-1" strike="noStrike">
              <a:latin typeface="Arial"/>
            </a:endParaRPr>
          </a:p>
          <a:p>
            <a:pPr>
              <a:lnSpc>
                <a:spcPts val="1199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data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for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text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editor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16" name="object 11"/>
          <p:cNvSpPr/>
          <p:nvPr/>
        </p:nvSpPr>
        <p:spPr>
          <a:xfrm>
            <a:off x="2041920" y="4259520"/>
            <a:ext cx="1556640" cy="62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73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Create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a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`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evaluateExpresion`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endParaRPr b="0" lang="en-IN" sz="1000" spc="-1" strike="noStrike">
              <a:latin typeface="Arial"/>
            </a:endParaRPr>
          </a:p>
          <a:p>
            <a:pPr marL="128520">
              <a:lnSpc>
                <a:spcPts val="1199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function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to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evaluate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value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17" name="object 12"/>
          <p:cNvSpPr/>
          <p:nvPr/>
        </p:nvSpPr>
        <p:spPr>
          <a:xfrm>
            <a:off x="5676480" y="4335480"/>
            <a:ext cx="1385640" cy="32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73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Push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both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code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to</a:t>
            </a:r>
            <a:r>
              <a:rPr b="0" lang="en-IN" sz="1000" spc="-1" strike="noStrike">
                <a:solidFill>
                  <a:srgbClr val="000000"/>
                </a:solidFill>
                <a:latin typeface="LNEEUU+EBGaramond-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LNEEUU+EBGaramond-Regular"/>
              </a:rPr>
              <a:t>github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object 1"/>
          <p:cNvSpPr/>
          <p:nvPr/>
        </p:nvSpPr>
        <p:spPr>
          <a:xfrm>
            <a:off x="360" y="360"/>
            <a:ext cx="9143640" cy="514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object 3"/>
          <p:cNvSpPr/>
          <p:nvPr/>
        </p:nvSpPr>
        <p:spPr>
          <a:xfrm>
            <a:off x="3629520" y="894240"/>
            <a:ext cx="2183040" cy="53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115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SLFRMA+PublicSans-BoldItalic"/>
              </a:rPr>
              <a:t>Submission</a:t>
            </a:r>
            <a:r>
              <a:rPr b="1" lang="en-US" sz="1800" spc="-46" strike="noStrike">
                <a:solidFill>
                  <a:srgbClr val="ffffff"/>
                </a:solidFill>
                <a:latin typeface="SLFRMA+PublicSans-BoldItalic"/>
              </a:rPr>
              <a:t> </a:t>
            </a:r>
            <a:r>
              <a:rPr b="1" lang="en-US" sz="1800" spc="-1" strike="noStrike">
                <a:solidFill>
                  <a:srgbClr val="ffffff"/>
                </a:solidFill>
                <a:latin typeface="SLFRMA+PublicSans-BoldItalic"/>
              </a:rPr>
              <a:t>Github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0" name="object 4"/>
          <p:cNvSpPr/>
          <p:nvPr/>
        </p:nvSpPr>
        <p:spPr>
          <a:xfrm>
            <a:off x="3996000" y="2270880"/>
            <a:ext cx="2952000" cy="20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Google Shape;1880;p212"/>
          <p:cNvSpPr/>
          <p:nvPr/>
        </p:nvSpPr>
        <p:spPr>
          <a:xfrm>
            <a:off x="4110840" y="1931760"/>
            <a:ext cx="2721960" cy="9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bd8738"/>
                </a:solidFill>
                <a:latin typeface="EB Garamond SemiBold"/>
                <a:ea typeface="EB Garamond SemiBold"/>
              </a:rPr>
              <a:t>https://github.com/rs-rethik/CD2_9-Task-2.git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bject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Application>LibreOffice/7.3.7.2$Linux_X86_64 LibreOffice_project/30$Build-2</Application>
  <AppVersion>15.0000</AppVersion>
  <Words>353</Words>
  <Paragraphs>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2023-11-08T14:47:38Z</dcterms:modified>
  <cp:revision>8</cp:revision>
  <dc:subject/>
  <dc:title>Presentation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(16:9)</vt:lpwstr>
  </property>
  <property fmtid="{D5CDD505-2E9C-101B-9397-08002B2CF9AE}" pid="4" name="Slides">
    <vt:i4>7</vt:i4>
  </property>
</Properties>
</file>