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8" r:id="rId4"/>
    <p:sldId id="257" r:id="rId5"/>
    <p:sldId id="259" r:id="rId6"/>
    <p:sldId id="260" r:id="rId7"/>
    <p:sldId id="258" r:id="rId8"/>
    <p:sldId id="268" r:id="rId9"/>
    <p:sldId id="266" r:id="rId10"/>
    <p:sldId id="267" r:id="rId11"/>
    <p:sldId id="269" r:id="rId12"/>
    <p:sldId id="274" r:id="rId13"/>
    <p:sldId id="271" r:id="rId14"/>
    <p:sldId id="277"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A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27099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403748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5CF79-0510-4250-99DD-91C9544AD79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362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36987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5CF79-0510-4250-99DD-91C9544AD79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9142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2711642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2713570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407683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96070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F3959C-C3B7-4708-9308-434E32FBC255}" type="datetimeFigureOut">
              <a:rPr lang="en-US" smtClean="0"/>
              <a:t>12/4/2018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260376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20271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3959C-C3B7-4708-9308-434E32FBC255}" type="datetimeFigureOut">
              <a:rPr lang="en-US" smtClean="0"/>
              <a:t>12/4/2018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93168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3959C-C3B7-4708-9308-434E32FBC255}" type="datetimeFigureOut">
              <a:rPr lang="en-US" smtClean="0"/>
              <a:t>12/4/2018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158930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3959C-C3B7-4708-9308-434E32FBC255}" type="datetimeFigureOut">
              <a:rPr lang="en-US" smtClean="0"/>
              <a:t>12/4/2018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305823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359704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F3959C-C3B7-4708-9308-434E32FBC255}" type="datetimeFigureOut">
              <a:rPr lang="en-US" smtClean="0"/>
              <a:t>12/4/2018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A5CF79-0510-4250-99DD-91C9544AD79A}" type="slidenum">
              <a:rPr lang="en-US" smtClean="0"/>
              <a:t>‹#›</a:t>
            </a:fld>
            <a:endParaRPr lang="en-US"/>
          </a:p>
        </p:txBody>
      </p:sp>
    </p:spTree>
    <p:extLst>
      <p:ext uri="{BB962C8B-B14F-4D97-AF65-F5344CB8AC3E}">
        <p14:creationId xmlns:p14="http://schemas.microsoft.com/office/powerpoint/2010/main" val="93466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5F3959C-C3B7-4708-9308-434E32FBC255}" type="datetimeFigureOut">
              <a:rPr lang="en-US" smtClean="0"/>
              <a:t>12/4/2018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A5CF79-0510-4250-99DD-91C9544AD79A}" type="slidenum">
              <a:rPr lang="en-US" smtClean="0"/>
              <a:t>‹#›</a:t>
            </a:fld>
            <a:endParaRPr lang="en-US"/>
          </a:p>
        </p:txBody>
      </p:sp>
    </p:spTree>
    <p:extLst>
      <p:ext uri="{BB962C8B-B14F-4D97-AF65-F5344CB8AC3E}">
        <p14:creationId xmlns:p14="http://schemas.microsoft.com/office/powerpoint/2010/main" val="1525523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95A5-66B9-4F53-9B27-B9BCD262054A}"/>
              </a:ext>
            </a:extLst>
          </p:cNvPr>
          <p:cNvSpPr>
            <a:spLocks noGrp="1"/>
          </p:cNvSpPr>
          <p:nvPr>
            <p:ph type="ctrTitle"/>
          </p:nvPr>
        </p:nvSpPr>
        <p:spPr/>
        <p:txBody>
          <a:bodyPr/>
          <a:lstStyle/>
          <a:p>
            <a:r>
              <a:rPr lang="en-US" dirty="0"/>
              <a:t>Machine Learning: </a:t>
            </a:r>
            <a:br>
              <a:rPr lang="en-US" dirty="0"/>
            </a:br>
            <a:r>
              <a:rPr lang="en-US" dirty="0"/>
              <a:t>Capstone Project</a:t>
            </a:r>
          </a:p>
        </p:txBody>
      </p:sp>
      <p:sp>
        <p:nvSpPr>
          <p:cNvPr id="3" name="Subtitle 2">
            <a:extLst>
              <a:ext uri="{FF2B5EF4-FFF2-40B4-BE49-F238E27FC236}">
                <a16:creationId xmlns:a16="http://schemas.microsoft.com/office/drawing/2014/main" id="{ED217B34-39ED-431F-AFBA-2C95788640D6}"/>
              </a:ext>
            </a:extLst>
          </p:cNvPr>
          <p:cNvSpPr>
            <a:spLocks noGrp="1"/>
          </p:cNvSpPr>
          <p:nvPr>
            <p:ph type="subTitle" idx="1"/>
          </p:nvPr>
        </p:nvSpPr>
        <p:spPr/>
        <p:txBody>
          <a:bodyPr>
            <a:normAutofit lnSpcReduction="10000"/>
          </a:bodyPr>
          <a:lstStyle/>
          <a:p>
            <a:r>
              <a:rPr lang="en-US" dirty="0"/>
              <a:t>By: Rebecca Brink </a:t>
            </a:r>
          </a:p>
          <a:p>
            <a:r>
              <a:rPr lang="en-US" dirty="0"/>
              <a:t>Under Username: </a:t>
            </a:r>
            <a:r>
              <a:rPr lang="en-US" dirty="0" err="1"/>
              <a:t>ornl_water</a:t>
            </a:r>
            <a:endParaRPr lang="en-US" dirty="0"/>
          </a:p>
          <a:p>
            <a:r>
              <a:rPr lang="en-US" dirty="0"/>
              <a:t>Format for PowerPoint borrowed from PowerPoint Templates.</a:t>
            </a:r>
          </a:p>
        </p:txBody>
      </p:sp>
    </p:spTree>
    <p:extLst>
      <p:ext uri="{BB962C8B-B14F-4D97-AF65-F5344CB8AC3E}">
        <p14:creationId xmlns:p14="http://schemas.microsoft.com/office/powerpoint/2010/main" val="206683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EBA2-AFEE-464B-8EFE-97B8A20CB72E}"/>
              </a:ext>
            </a:extLst>
          </p:cNvPr>
          <p:cNvSpPr>
            <a:spLocks noGrp="1"/>
          </p:cNvSpPr>
          <p:nvPr>
            <p:ph type="title"/>
          </p:nvPr>
        </p:nvSpPr>
        <p:spPr/>
        <p:txBody>
          <a:bodyPr/>
          <a:lstStyle/>
          <a:p>
            <a:r>
              <a:rPr lang="en-US" dirty="0"/>
              <a:t>Multiple Linear Regression</a:t>
            </a:r>
          </a:p>
        </p:txBody>
      </p:sp>
      <p:sp>
        <p:nvSpPr>
          <p:cNvPr id="4" name="Content Placeholder 2">
            <a:extLst>
              <a:ext uri="{FF2B5EF4-FFF2-40B4-BE49-F238E27FC236}">
                <a16:creationId xmlns:a16="http://schemas.microsoft.com/office/drawing/2014/main" id="{BBDA8724-599B-4C13-9414-E1037104D356}"/>
              </a:ext>
            </a:extLst>
          </p:cNvPr>
          <p:cNvSpPr txBox="1">
            <a:spLocks/>
          </p:cNvSpPr>
          <p:nvPr/>
        </p:nvSpPr>
        <p:spPr>
          <a:xfrm>
            <a:off x="838199" y="1825625"/>
            <a:ext cx="4516396" cy="4351338"/>
          </a:xfrm>
          <a:prstGeom prst="rect">
            <a:avLst/>
          </a:prstGeom>
          <a:solidFill>
            <a:srgbClr val="E3EACF">
              <a:alpha val="74902"/>
            </a:srgbClr>
          </a:solidFill>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Method: Use drugs, drinks, and smokes to form a predictor of diet. When setting up the model, it was found that adding age as a parameter significantly increased the score and did not significantly affect the time so this parameter was added as well. </a:t>
            </a:r>
          </a:p>
          <a:p>
            <a:r>
              <a:rPr lang="en-US" sz="2000" dirty="0"/>
              <a:t>Simplicity: Multiple Linear Regression is a little more complicated to understand, but it was the same number of steps to set up as the single linear regression model so no noticeable change in simplicity was noticed. </a:t>
            </a:r>
          </a:p>
          <a:p>
            <a:r>
              <a:rPr lang="en-US" sz="2000" dirty="0"/>
              <a:t>Time: ~ 0.0470ms</a:t>
            </a:r>
          </a:p>
          <a:p>
            <a:r>
              <a:rPr lang="en-US" sz="2000" dirty="0"/>
              <a:t>Score: ~0.0049 </a:t>
            </a:r>
          </a:p>
          <a:p>
            <a:r>
              <a:rPr lang="en-US" sz="2000" dirty="0"/>
              <a:t>Conclusion: This method, for whatever reason, ran even faster than the single linear regression method. The score for the method is also twice as high, and we can see in the graph that the data is starting to shift upward as we move right along the x-axis. While these are big improvements, the score for the model is still too low to be effective. Time to look for other models. </a:t>
            </a:r>
          </a:p>
        </p:txBody>
      </p:sp>
      <p:pic>
        <p:nvPicPr>
          <p:cNvPr id="6" name="Picture 5" descr="A screenshot of a cell phone&#10;&#10;Description automatically generated">
            <a:extLst>
              <a:ext uri="{FF2B5EF4-FFF2-40B4-BE49-F238E27FC236}">
                <a16:creationId xmlns:a16="http://schemas.microsoft.com/office/drawing/2014/main" id="{10AB6AD7-B37F-402E-9D31-7ACDA9F4E137}"/>
              </a:ext>
            </a:extLst>
          </p:cNvPr>
          <p:cNvPicPr>
            <a:picLocks noChangeAspect="1"/>
          </p:cNvPicPr>
          <p:nvPr/>
        </p:nvPicPr>
        <p:blipFill rotWithShape="1">
          <a:blip r:embed="rId2">
            <a:extLst>
              <a:ext uri="{28A0092B-C50C-407E-A947-70E740481C1C}">
                <a14:useLocalDpi xmlns:a14="http://schemas.microsoft.com/office/drawing/2010/main" val="0"/>
              </a:ext>
            </a:extLst>
          </a:blip>
          <a:srcRect l="8366" t="7511" r="8966" b="4644"/>
          <a:stretch/>
        </p:blipFill>
        <p:spPr>
          <a:xfrm>
            <a:off x="5436898" y="2081054"/>
            <a:ext cx="6499730" cy="3840480"/>
          </a:xfrm>
          <a:prstGeom prst="rect">
            <a:avLst/>
          </a:prstGeom>
          <a:ln w="28575">
            <a:solidFill>
              <a:schemeClr val="accent5">
                <a:lumMod val="75000"/>
              </a:schemeClr>
            </a:solidFill>
          </a:ln>
        </p:spPr>
      </p:pic>
    </p:spTree>
    <p:extLst>
      <p:ext uri="{BB962C8B-B14F-4D97-AF65-F5344CB8AC3E}">
        <p14:creationId xmlns:p14="http://schemas.microsoft.com/office/powerpoint/2010/main" val="38295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indoor, screenshot&#10;&#10;Description automatically generated">
            <a:extLst>
              <a:ext uri="{FF2B5EF4-FFF2-40B4-BE49-F238E27FC236}">
                <a16:creationId xmlns:a16="http://schemas.microsoft.com/office/drawing/2014/main" id="{B615D6B6-AD61-43E5-B240-04F9F1147616}"/>
              </a:ext>
            </a:extLst>
          </p:cNvPr>
          <p:cNvPicPr>
            <a:picLocks noChangeAspect="1"/>
          </p:cNvPicPr>
          <p:nvPr/>
        </p:nvPicPr>
        <p:blipFill rotWithShape="1">
          <a:blip r:embed="rId2">
            <a:extLst>
              <a:ext uri="{28A0092B-C50C-407E-A947-70E740481C1C}">
                <a14:useLocalDpi xmlns:a14="http://schemas.microsoft.com/office/drawing/2010/main" val="0"/>
              </a:ext>
            </a:extLst>
          </a:blip>
          <a:srcRect l="7899" t="8681" r="8724" b="4787"/>
          <a:stretch/>
        </p:blipFill>
        <p:spPr>
          <a:xfrm>
            <a:off x="5726581" y="1324519"/>
            <a:ext cx="4114361" cy="2377440"/>
          </a:xfrm>
          <a:prstGeom prst="rect">
            <a:avLst/>
          </a:prstGeom>
          <a:ln w="28575">
            <a:solidFill>
              <a:schemeClr val="accent5">
                <a:lumMod val="75000"/>
              </a:schemeClr>
            </a:solidFill>
          </a:ln>
        </p:spPr>
      </p:pic>
      <p:sp>
        <p:nvSpPr>
          <p:cNvPr id="2" name="Title 1">
            <a:extLst>
              <a:ext uri="{FF2B5EF4-FFF2-40B4-BE49-F238E27FC236}">
                <a16:creationId xmlns:a16="http://schemas.microsoft.com/office/drawing/2014/main" id="{B4FFEBA2-AFEE-464B-8EFE-97B8A20CB72E}"/>
              </a:ext>
            </a:extLst>
          </p:cNvPr>
          <p:cNvSpPr>
            <a:spLocks noGrp="1"/>
          </p:cNvSpPr>
          <p:nvPr>
            <p:ph type="title"/>
          </p:nvPr>
        </p:nvSpPr>
        <p:spPr/>
        <p:txBody>
          <a:bodyPr/>
          <a:lstStyle/>
          <a:p>
            <a:r>
              <a:rPr lang="en-US" dirty="0"/>
              <a:t>K-Nearest Neighbor Regression</a:t>
            </a:r>
          </a:p>
        </p:txBody>
      </p:sp>
      <p:sp>
        <p:nvSpPr>
          <p:cNvPr id="4" name="Content Placeholder 2">
            <a:extLst>
              <a:ext uri="{FF2B5EF4-FFF2-40B4-BE49-F238E27FC236}">
                <a16:creationId xmlns:a16="http://schemas.microsoft.com/office/drawing/2014/main" id="{BBDA8724-599B-4C13-9414-E1037104D356}"/>
              </a:ext>
            </a:extLst>
          </p:cNvPr>
          <p:cNvSpPr txBox="1">
            <a:spLocks/>
          </p:cNvSpPr>
          <p:nvPr/>
        </p:nvSpPr>
        <p:spPr>
          <a:xfrm>
            <a:off x="862912" y="1825624"/>
            <a:ext cx="4789528" cy="4351338"/>
          </a:xfrm>
          <a:prstGeom prst="rect">
            <a:avLst/>
          </a:prstGeom>
          <a:solidFill>
            <a:srgbClr val="E3EACF">
              <a:alpha val="74902"/>
            </a:srgbClr>
          </a:solidFill>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Method: K Nearest Neighbors regression was set up with age, drinks, drugs, and smokes as parameters to predict diet. </a:t>
            </a:r>
          </a:p>
          <a:p>
            <a:r>
              <a:rPr lang="en-US" sz="2000" dirty="0"/>
              <a:t>Simplicity: K nearest Neighbors regression has an additional step in increasing the set-up which is that the optimal number of neighbors should be chosen.</a:t>
            </a:r>
          </a:p>
          <a:p>
            <a:r>
              <a:rPr lang="en-US" sz="2000" dirty="0"/>
              <a:t>Time: 0.08&lt; time &lt;0.1ms</a:t>
            </a:r>
          </a:p>
          <a:p>
            <a:r>
              <a:rPr lang="en-US" sz="2000" dirty="0"/>
              <a:t>Score:  -0.4 &lt; score &lt; 0.28</a:t>
            </a:r>
          </a:p>
          <a:p>
            <a:r>
              <a:rPr lang="en-US" sz="2000" dirty="0"/>
              <a:t>Conclusion:  In the graph to the right we can see that this optimal number of neighbors is about 9 for this data set. At 9 neighbors the scores begin to level out and the time steps up at about 10. The time to run this for each step was about twice that of the multiple linear regression model, but still well within reasonable bounds. The score however is still far below what we would want to have a reliable model.</a:t>
            </a:r>
          </a:p>
        </p:txBody>
      </p:sp>
      <p:pic>
        <p:nvPicPr>
          <p:cNvPr id="5" name="Picture 4" descr="A close up of a map&#10;&#10;Description automatically generated">
            <a:extLst>
              <a:ext uri="{FF2B5EF4-FFF2-40B4-BE49-F238E27FC236}">
                <a16:creationId xmlns:a16="http://schemas.microsoft.com/office/drawing/2014/main" id="{5D3F2BE1-4056-42FF-AF36-6B06D4932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596" y="3793399"/>
            <a:ext cx="3993884" cy="2982930"/>
          </a:xfrm>
          <a:prstGeom prst="rect">
            <a:avLst/>
          </a:prstGeom>
          <a:ln w="28575">
            <a:solidFill>
              <a:schemeClr val="accent5">
                <a:lumMod val="75000"/>
              </a:schemeClr>
            </a:solidFill>
          </a:ln>
        </p:spPr>
      </p:pic>
    </p:spTree>
    <p:extLst>
      <p:ext uri="{BB962C8B-B14F-4D97-AF65-F5344CB8AC3E}">
        <p14:creationId xmlns:p14="http://schemas.microsoft.com/office/powerpoint/2010/main" val="12450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8E09-1069-4DD5-851F-3DBBF76EAF20}"/>
              </a:ext>
            </a:extLst>
          </p:cNvPr>
          <p:cNvSpPr>
            <a:spLocks noGrp="1"/>
          </p:cNvSpPr>
          <p:nvPr>
            <p:ph type="title"/>
          </p:nvPr>
        </p:nvSpPr>
        <p:spPr/>
        <p:txBody>
          <a:bodyPr/>
          <a:lstStyle/>
          <a:p>
            <a:r>
              <a:rPr lang="en-US" dirty="0"/>
              <a:t>Classification Methods:</a:t>
            </a:r>
          </a:p>
        </p:txBody>
      </p:sp>
      <p:sp>
        <p:nvSpPr>
          <p:cNvPr id="3" name="Content Placeholder 2">
            <a:extLst>
              <a:ext uri="{FF2B5EF4-FFF2-40B4-BE49-F238E27FC236}">
                <a16:creationId xmlns:a16="http://schemas.microsoft.com/office/drawing/2014/main" id="{747F0D6A-0B39-4847-9279-3F94F794AB5E}"/>
              </a:ext>
            </a:extLst>
          </p:cNvPr>
          <p:cNvSpPr>
            <a:spLocks noGrp="1"/>
          </p:cNvSpPr>
          <p:nvPr>
            <p:ph idx="1"/>
          </p:nvPr>
        </p:nvSpPr>
        <p:spPr/>
        <p:txBody>
          <a:bodyPr/>
          <a:lstStyle/>
          <a:p>
            <a:r>
              <a:rPr lang="en-US" dirty="0"/>
              <a:t>Support Vector Classifier (SVC)</a:t>
            </a:r>
          </a:p>
          <a:p>
            <a:r>
              <a:rPr lang="en-US" dirty="0"/>
              <a:t>K-Nearest Neighbors Classifier</a:t>
            </a:r>
          </a:p>
        </p:txBody>
      </p:sp>
    </p:spTree>
    <p:extLst>
      <p:ext uri="{BB962C8B-B14F-4D97-AF65-F5344CB8AC3E}">
        <p14:creationId xmlns:p14="http://schemas.microsoft.com/office/powerpoint/2010/main" val="54386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EBA2-AFEE-464B-8EFE-97B8A20CB72E}"/>
              </a:ext>
            </a:extLst>
          </p:cNvPr>
          <p:cNvSpPr>
            <a:spLocks noGrp="1"/>
          </p:cNvSpPr>
          <p:nvPr>
            <p:ph type="title"/>
          </p:nvPr>
        </p:nvSpPr>
        <p:spPr/>
        <p:txBody>
          <a:bodyPr/>
          <a:lstStyle/>
          <a:p>
            <a:r>
              <a:rPr lang="en-US" dirty="0"/>
              <a:t>Support Vector Classifier (SVC)</a:t>
            </a:r>
          </a:p>
        </p:txBody>
      </p:sp>
      <p:sp>
        <p:nvSpPr>
          <p:cNvPr id="4" name="Content Placeholder 2">
            <a:extLst>
              <a:ext uri="{FF2B5EF4-FFF2-40B4-BE49-F238E27FC236}">
                <a16:creationId xmlns:a16="http://schemas.microsoft.com/office/drawing/2014/main" id="{BBDA8724-599B-4C13-9414-E1037104D356}"/>
              </a:ext>
            </a:extLst>
          </p:cNvPr>
          <p:cNvSpPr txBox="1">
            <a:spLocks/>
          </p:cNvSpPr>
          <p:nvPr/>
        </p:nvSpPr>
        <p:spPr>
          <a:xfrm>
            <a:off x="838198" y="1825624"/>
            <a:ext cx="10851293" cy="4764645"/>
          </a:xfrm>
          <a:prstGeom prst="rect">
            <a:avLst/>
          </a:prstGeom>
          <a:solidFill>
            <a:srgbClr val="E3EACF">
              <a:alpha val="74902"/>
            </a:srgbClr>
          </a:solidFill>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Method: Use the SVC method with drugs, drinks, smokes, and age to predict a binary “anything” or “restricted” diet.</a:t>
            </a:r>
          </a:p>
          <a:p>
            <a:r>
              <a:rPr lang="en-US" sz="2000" dirty="0"/>
              <a:t>Simplicity: This method was the most complex method to set up as both a C and gamma parameter needed to be optimized for the model. </a:t>
            </a:r>
          </a:p>
          <a:p>
            <a:r>
              <a:rPr lang="en-US" sz="2000" dirty="0"/>
              <a:t>Time: ~ 0.5481ms (as indicated by color in the graph below)</a:t>
            </a:r>
          </a:p>
          <a:p>
            <a:r>
              <a:rPr lang="en-US" sz="2000" dirty="0"/>
              <a:t>Accuracy: ~0.80 (see next slide)</a:t>
            </a:r>
          </a:p>
          <a:p>
            <a:r>
              <a:rPr lang="en-US" sz="2000" dirty="0"/>
              <a:t>Recall: ~0.05 (see next slide)</a:t>
            </a:r>
          </a:p>
          <a:p>
            <a:r>
              <a:rPr lang="en-US" sz="2000" dirty="0"/>
              <a:t>Precision: ~0.40 (see next slide)</a:t>
            </a:r>
          </a:p>
          <a:p>
            <a:pPr>
              <a:spcAft>
                <a:spcPts val="1000"/>
              </a:spcAft>
            </a:pPr>
            <a:r>
              <a:rPr lang="en-US" sz="2000" dirty="0"/>
              <a:t>F1 Score: ~0.15 (see next slide)</a:t>
            </a:r>
          </a:p>
          <a:p>
            <a:pPr>
              <a:spcBef>
                <a:spcPts val="0"/>
              </a:spcBef>
            </a:pPr>
            <a:r>
              <a:rPr lang="en-US" sz="2000" dirty="0"/>
              <a:t>Conclusion: The accuracy and the precision of</a:t>
            </a:r>
          </a:p>
          <a:p>
            <a:pPr marL="0" indent="0">
              <a:spcBef>
                <a:spcPts val="0"/>
              </a:spcBef>
              <a:buNone/>
            </a:pPr>
            <a:r>
              <a:rPr lang="en-US" sz="2000" dirty="0"/>
              <a:t>     this model are good. The recall score is very low </a:t>
            </a:r>
          </a:p>
          <a:p>
            <a:pPr marL="0" indent="0">
              <a:spcBef>
                <a:spcPts val="0"/>
              </a:spcBef>
              <a:buNone/>
            </a:pPr>
            <a:r>
              <a:rPr lang="en-US" sz="2000" dirty="0"/>
              <a:t>     which pushes the f1 score down with it. The SVC </a:t>
            </a:r>
          </a:p>
          <a:p>
            <a:pPr marL="0" indent="0">
              <a:spcBef>
                <a:spcPts val="0"/>
              </a:spcBef>
              <a:buNone/>
            </a:pPr>
            <a:r>
              <a:rPr lang="en-US" sz="2000" dirty="0"/>
              <a:t>     method takes five times to run as the other methods</a:t>
            </a:r>
          </a:p>
          <a:p>
            <a:pPr marL="0" indent="0">
              <a:spcBef>
                <a:spcPts val="0"/>
              </a:spcBef>
              <a:buNone/>
            </a:pPr>
            <a:r>
              <a:rPr lang="en-US" sz="2000" dirty="0"/>
              <a:t>     tried so far, but the results are worth it. A gamma </a:t>
            </a:r>
          </a:p>
          <a:p>
            <a:pPr marL="0" indent="0">
              <a:spcBef>
                <a:spcPts val="0"/>
              </a:spcBef>
              <a:buNone/>
            </a:pPr>
            <a:r>
              <a:rPr lang="en-US" sz="2000" dirty="0"/>
              <a:t>     and a C should be taken less than 10 as the models </a:t>
            </a:r>
          </a:p>
          <a:p>
            <a:pPr marL="0" indent="0">
              <a:spcBef>
                <a:spcPts val="0"/>
              </a:spcBef>
              <a:buNone/>
            </a:pPr>
            <a:r>
              <a:rPr lang="en-US" sz="2000" dirty="0"/>
              <a:t>     do not significantly benefit but the time it takes does</a:t>
            </a:r>
          </a:p>
          <a:p>
            <a:pPr marL="0" indent="0">
              <a:spcBef>
                <a:spcPts val="0"/>
              </a:spcBef>
              <a:buNone/>
            </a:pPr>
            <a:r>
              <a:rPr lang="en-US" sz="2000" dirty="0"/>
              <a:t>     increase as the values get larger. </a:t>
            </a:r>
          </a:p>
        </p:txBody>
      </p:sp>
      <p:pic>
        <p:nvPicPr>
          <p:cNvPr id="5" name="Picture 4" descr="A close up of a sign&#10;&#10;Description automatically generated">
            <a:extLst>
              <a:ext uri="{FF2B5EF4-FFF2-40B4-BE49-F238E27FC236}">
                <a16:creationId xmlns:a16="http://schemas.microsoft.com/office/drawing/2014/main" id="{16761E3D-5240-4D93-9BA4-0797E2E25687}"/>
              </a:ext>
            </a:extLst>
          </p:cNvPr>
          <p:cNvPicPr>
            <a:picLocks noChangeAspect="1"/>
          </p:cNvPicPr>
          <p:nvPr/>
        </p:nvPicPr>
        <p:blipFill rotWithShape="1">
          <a:blip r:embed="rId2">
            <a:extLst>
              <a:ext uri="{28A0092B-C50C-407E-A947-70E740481C1C}">
                <a14:useLocalDpi xmlns:a14="http://schemas.microsoft.com/office/drawing/2010/main" val="0"/>
              </a:ext>
            </a:extLst>
          </a:blip>
          <a:srcRect l="9415" t="8168" r="16383" b="5648"/>
          <a:stretch/>
        </p:blipFill>
        <p:spPr>
          <a:xfrm>
            <a:off x="6812389" y="3311611"/>
            <a:ext cx="5198061" cy="3361468"/>
          </a:xfrm>
          <a:prstGeom prst="rect">
            <a:avLst/>
          </a:prstGeom>
          <a:ln w="28575">
            <a:solidFill>
              <a:schemeClr val="accent5">
                <a:lumMod val="75000"/>
              </a:schemeClr>
            </a:solidFill>
          </a:ln>
        </p:spPr>
      </p:pic>
    </p:spTree>
    <p:extLst>
      <p:ext uri="{BB962C8B-B14F-4D97-AF65-F5344CB8AC3E}">
        <p14:creationId xmlns:p14="http://schemas.microsoft.com/office/powerpoint/2010/main" val="187900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EBA2-AFEE-464B-8EFE-97B8A20CB72E}"/>
              </a:ext>
            </a:extLst>
          </p:cNvPr>
          <p:cNvSpPr>
            <a:spLocks noGrp="1"/>
          </p:cNvSpPr>
          <p:nvPr>
            <p:ph type="title"/>
          </p:nvPr>
        </p:nvSpPr>
        <p:spPr>
          <a:xfrm>
            <a:off x="2485833" y="0"/>
            <a:ext cx="8911687" cy="1280890"/>
          </a:xfrm>
        </p:spPr>
        <p:txBody>
          <a:bodyPr/>
          <a:lstStyle/>
          <a:p>
            <a:r>
              <a:rPr lang="en-US" dirty="0"/>
              <a:t>Support Vector Classifier (SVC)</a:t>
            </a:r>
          </a:p>
        </p:txBody>
      </p:sp>
      <p:grpSp>
        <p:nvGrpSpPr>
          <p:cNvPr id="14" name="Group 13">
            <a:extLst>
              <a:ext uri="{FF2B5EF4-FFF2-40B4-BE49-F238E27FC236}">
                <a16:creationId xmlns:a16="http://schemas.microsoft.com/office/drawing/2014/main" id="{5B26129B-5521-4D8D-A8A3-D3C6104F9D95}"/>
              </a:ext>
            </a:extLst>
          </p:cNvPr>
          <p:cNvGrpSpPr/>
          <p:nvPr/>
        </p:nvGrpSpPr>
        <p:grpSpPr>
          <a:xfrm>
            <a:off x="1861828" y="1033139"/>
            <a:ext cx="8732303" cy="5602160"/>
            <a:chOff x="1639406" y="1049614"/>
            <a:chExt cx="8732303" cy="5602160"/>
          </a:xfrm>
        </p:grpSpPr>
        <p:pic>
          <p:nvPicPr>
            <p:cNvPr id="5" name="Picture 4">
              <a:extLst>
                <a:ext uri="{FF2B5EF4-FFF2-40B4-BE49-F238E27FC236}">
                  <a16:creationId xmlns:a16="http://schemas.microsoft.com/office/drawing/2014/main" id="{79A5AEFB-D793-4733-8194-59C317EDC1A5}"/>
                </a:ext>
              </a:extLst>
            </p:cNvPr>
            <p:cNvPicPr>
              <a:picLocks noChangeAspect="1"/>
            </p:cNvPicPr>
            <p:nvPr/>
          </p:nvPicPr>
          <p:blipFill rotWithShape="1">
            <a:blip r:embed="rId2">
              <a:extLst>
                <a:ext uri="{28A0092B-C50C-407E-A947-70E740481C1C}">
                  <a14:useLocalDpi xmlns:a14="http://schemas.microsoft.com/office/drawing/2010/main" val="0"/>
                </a:ext>
              </a:extLst>
            </a:blip>
            <a:srcRect l="9415" t="8168" r="16383" b="5648"/>
            <a:stretch/>
          </p:blipFill>
          <p:spPr>
            <a:xfrm>
              <a:off x="5988318" y="1049614"/>
              <a:ext cx="4383391" cy="2834640"/>
            </a:xfrm>
            <a:prstGeom prst="rect">
              <a:avLst/>
            </a:prstGeom>
          </p:spPr>
        </p:pic>
        <p:pic>
          <p:nvPicPr>
            <p:cNvPr id="9" name="Picture 8">
              <a:extLst>
                <a:ext uri="{FF2B5EF4-FFF2-40B4-BE49-F238E27FC236}">
                  <a16:creationId xmlns:a16="http://schemas.microsoft.com/office/drawing/2014/main" id="{208646A8-C1AC-4D55-AB1F-7896650680D7}"/>
                </a:ext>
              </a:extLst>
            </p:cNvPr>
            <p:cNvPicPr>
              <a:picLocks noChangeAspect="1"/>
            </p:cNvPicPr>
            <p:nvPr/>
          </p:nvPicPr>
          <p:blipFill rotWithShape="1">
            <a:blip r:embed="rId3">
              <a:extLst>
                <a:ext uri="{28A0092B-C50C-407E-A947-70E740481C1C}">
                  <a14:useLocalDpi xmlns:a14="http://schemas.microsoft.com/office/drawing/2010/main" val="0"/>
                </a:ext>
              </a:extLst>
            </a:blip>
            <a:srcRect l="9096" t="8370" r="16702" b="5446"/>
            <a:stretch/>
          </p:blipFill>
          <p:spPr>
            <a:xfrm>
              <a:off x="1639406" y="3817134"/>
              <a:ext cx="4348912" cy="2834640"/>
            </a:xfrm>
            <a:prstGeom prst="rect">
              <a:avLst/>
            </a:prstGeom>
          </p:spPr>
        </p:pic>
        <p:pic>
          <p:nvPicPr>
            <p:cNvPr id="11" name="Picture 10">
              <a:extLst>
                <a:ext uri="{FF2B5EF4-FFF2-40B4-BE49-F238E27FC236}">
                  <a16:creationId xmlns:a16="http://schemas.microsoft.com/office/drawing/2014/main" id="{4BB6DF4C-FA95-47DC-B171-6B8B3EEAE8D1}"/>
                </a:ext>
              </a:extLst>
            </p:cNvPr>
            <p:cNvPicPr>
              <a:picLocks noChangeAspect="1"/>
            </p:cNvPicPr>
            <p:nvPr/>
          </p:nvPicPr>
          <p:blipFill rotWithShape="1">
            <a:blip r:embed="rId4">
              <a:extLst>
                <a:ext uri="{28A0092B-C50C-407E-A947-70E740481C1C}">
                  <a14:useLocalDpi xmlns:a14="http://schemas.microsoft.com/office/drawing/2010/main" val="0"/>
                </a:ext>
              </a:extLst>
            </a:blip>
            <a:srcRect l="9016" t="7653" r="15825" b="4357"/>
            <a:stretch/>
          </p:blipFill>
          <p:spPr>
            <a:xfrm>
              <a:off x="1639820" y="1049614"/>
              <a:ext cx="4348913" cy="2834640"/>
            </a:xfrm>
            <a:prstGeom prst="rect">
              <a:avLst/>
            </a:prstGeom>
          </p:spPr>
        </p:pic>
        <p:pic>
          <p:nvPicPr>
            <p:cNvPr id="13" name="Picture 12" descr="A picture containing electronics&#10;&#10;Description automatically generated">
              <a:extLst>
                <a:ext uri="{FF2B5EF4-FFF2-40B4-BE49-F238E27FC236}">
                  <a16:creationId xmlns:a16="http://schemas.microsoft.com/office/drawing/2014/main" id="{B175A251-68F2-4A10-A653-1F4F30F96258}"/>
                </a:ext>
              </a:extLst>
            </p:cNvPr>
            <p:cNvPicPr>
              <a:picLocks noChangeAspect="1"/>
            </p:cNvPicPr>
            <p:nvPr/>
          </p:nvPicPr>
          <p:blipFill rotWithShape="1">
            <a:blip r:embed="rId5">
              <a:extLst>
                <a:ext uri="{28A0092B-C50C-407E-A947-70E740481C1C}">
                  <a14:useLocalDpi xmlns:a14="http://schemas.microsoft.com/office/drawing/2010/main" val="0"/>
                </a:ext>
              </a:extLst>
            </a:blip>
            <a:srcRect l="9016" t="8681" r="15744" b="4645"/>
            <a:stretch/>
          </p:blipFill>
          <p:spPr>
            <a:xfrm>
              <a:off x="5992444" y="3843155"/>
              <a:ext cx="4379265" cy="2743200"/>
            </a:xfrm>
            <a:prstGeom prst="rect">
              <a:avLst/>
            </a:prstGeom>
          </p:spPr>
        </p:pic>
      </p:grpSp>
      <p:sp>
        <p:nvSpPr>
          <p:cNvPr id="15" name="Rectangle 14">
            <a:extLst>
              <a:ext uri="{FF2B5EF4-FFF2-40B4-BE49-F238E27FC236}">
                <a16:creationId xmlns:a16="http://schemas.microsoft.com/office/drawing/2014/main" id="{05EBE0E5-CEA1-4A46-96F0-F03B62A4F78D}"/>
              </a:ext>
            </a:extLst>
          </p:cNvPr>
          <p:cNvSpPr/>
          <p:nvPr/>
        </p:nvSpPr>
        <p:spPr>
          <a:xfrm>
            <a:off x="1861828" y="1033139"/>
            <a:ext cx="8732303" cy="5536741"/>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43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EBA2-AFEE-464B-8EFE-97B8A20CB72E}"/>
              </a:ext>
            </a:extLst>
          </p:cNvPr>
          <p:cNvSpPr>
            <a:spLocks noGrp="1"/>
          </p:cNvSpPr>
          <p:nvPr>
            <p:ph type="title"/>
          </p:nvPr>
        </p:nvSpPr>
        <p:spPr/>
        <p:txBody>
          <a:bodyPr/>
          <a:lstStyle/>
          <a:p>
            <a:r>
              <a:rPr lang="en-US" dirty="0"/>
              <a:t>K-Nearest Neighbors Classifier</a:t>
            </a:r>
          </a:p>
        </p:txBody>
      </p:sp>
      <p:sp>
        <p:nvSpPr>
          <p:cNvPr id="5" name="Content Placeholder 2">
            <a:extLst>
              <a:ext uri="{FF2B5EF4-FFF2-40B4-BE49-F238E27FC236}">
                <a16:creationId xmlns:a16="http://schemas.microsoft.com/office/drawing/2014/main" id="{30D6D6DF-5A62-4CA3-8727-778194A19278}"/>
              </a:ext>
            </a:extLst>
          </p:cNvPr>
          <p:cNvSpPr txBox="1">
            <a:spLocks/>
          </p:cNvSpPr>
          <p:nvPr/>
        </p:nvSpPr>
        <p:spPr>
          <a:xfrm>
            <a:off x="838199" y="1825625"/>
            <a:ext cx="4516396" cy="4509272"/>
          </a:xfrm>
          <a:prstGeom prst="rect">
            <a:avLst/>
          </a:prstGeom>
          <a:solidFill>
            <a:srgbClr val="E3EACF">
              <a:alpha val="74902"/>
            </a:srgbClr>
          </a:solidFill>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Method: Use the K-Nearest neighbor Classifier with drugs, drinks, smokes, and age to predict diet.</a:t>
            </a:r>
          </a:p>
          <a:p>
            <a:r>
              <a:rPr lang="en-US" sz="2000" dirty="0"/>
              <a:t>Simplicity: This method was simpler than the SVC method as only one parameter had to be optimized. Very similar to the K-Nearest Neighbor Regression scheme in complexity.</a:t>
            </a:r>
          </a:p>
          <a:p>
            <a:r>
              <a:rPr lang="en-US" sz="2000" dirty="0"/>
              <a:t>Time: ~ 0.0139ms</a:t>
            </a:r>
          </a:p>
          <a:p>
            <a:r>
              <a:rPr lang="en-US" sz="2000" dirty="0"/>
              <a:t>Accuracy: ~0.80</a:t>
            </a:r>
          </a:p>
          <a:p>
            <a:r>
              <a:rPr lang="en-US" sz="2000" dirty="0"/>
              <a:t>Recall: ~0.10</a:t>
            </a:r>
          </a:p>
          <a:p>
            <a:r>
              <a:rPr lang="en-US" sz="2000" dirty="0"/>
              <a:t>Precision:  ~0.40</a:t>
            </a:r>
          </a:p>
          <a:p>
            <a:r>
              <a:rPr lang="en-US" sz="2000" dirty="0"/>
              <a:t>F1 Score: ~0.05</a:t>
            </a:r>
          </a:p>
          <a:p>
            <a:r>
              <a:rPr lang="en-US" sz="2000" dirty="0"/>
              <a:t>Conclusion: The optimal number of neighbors used should be about 6. This number of neighbors drops the time it takes to run significantly putting this model at a runtime of 0.001ms. This is incredibly fast and puts it on the order with single linear regression. The accuracy of this model is high along with the precision. The recall is a bit low, but an additional parameter may help to increase this. Overall, this model had the best results. </a:t>
            </a:r>
          </a:p>
        </p:txBody>
      </p:sp>
      <p:grpSp>
        <p:nvGrpSpPr>
          <p:cNvPr id="9" name="Group 8">
            <a:extLst>
              <a:ext uri="{FF2B5EF4-FFF2-40B4-BE49-F238E27FC236}">
                <a16:creationId xmlns:a16="http://schemas.microsoft.com/office/drawing/2014/main" id="{77B9C525-D653-43FA-A13E-9B50F797EBD6}"/>
              </a:ext>
            </a:extLst>
          </p:cNvPr>
          <p:cNvGrpSpPr/>
          <p:nvPr/>
        </p:nvGrpSpPr>
        <p:grpSpPr>
          <a:xfrm>
            <a:off x="5617175" y="2191999"/>
            <a:ext cx="6359127" cy="3618590"/>
            <a:chOff x="3096397" y="1619705"/>
            <a:chExt cx="6359127" cy="3618590"/>
          </a:xfrm>
        </p:grpSpPr>
        <p:pic>
          <p:nvPicPr>
            <p:cNvPr id="8" name="Picture 7" descr="A group of people sitting at a map&#10;&#10;Description automatically generated">
              <a:extLst>
                <a:ext uri="{FF2B5EF4-FFF2-40B4-BE49-F238E27FC236}">
                  <a16:creationId xmlns:a16="http://schemas.microsoft.com/office/drawing/2014/main" id="{5B13363D-9A26-462A-9AD5-C4BE7CBC4236}"/>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8476" r="6011" b="4755"/>
            <a:stretch/>
          </p:blipFill>
          <p:spPr>
            <a:xfrm>
              <a:off x="3096397" y="1619705"/>
              <a:ext cx="6359127" cy="3618590"/>
            </a:xfrm>
            <a:prstGeom prst="rect">
              <a:avLst/>
            </a:prstGeom>
            <a:ln w="28575">
              <a:solidFill>
                <a:schemeClr val="accent5">
                  <a:lumMod val="75000"/>
                </a:schemeClr>
              </a:solidFill>
            </a:ln>
          </p:spPr>
        </p:pic>
        <p:pic>
          <p:nvPicPr>
            <p:cNvPr id="7" name="Picture 6" descr="A group of people sitting at a map&#10;&#10;Description automatically generated">
              <a:extLst>
                <a:ext uri="{FF2B5EF4-FFF2-40B4-BE49-F238E27FC236}">
                  <a16:creationId xmlns:a16="http://schemas.microsoft.com/office/drawing/2014/main" id="{A585F903-B544-4C16-8793-5369E640F0EF}"/>
                </a:ext>
              </a:extLst>
            </p:cNvPr>
            <p:cNvPicPr>
              <a:picLocks noChangeAspect="1"/>
            </p:cNvPicPr>
            <p:nvPr/>
          </p:nvPicPr>
          <p:blipFill rotWithShape="1">
            <a:blip r:embed="rId2">
              <a:extLst>
                <a:ext uri="{28A0092B-C50C-407E-A947-70E740481C1C}">
                  <a14:useLocalDpi xmlns:a14="http://schemas.microsoft.com/office/drawing/2010/main" val="0"/>
                </a:ext>
              </a:extLst>
            </a:blip>
            <a:srcRect l="93464" b="88028"/>
            <a:stretch/>
          </p:blipFill>
          <p:spPr>
            <a:xfrm>
              <a:off x="8202190" y="2302281"/>
              <a:ext cx="489593" cy="499285"/>
            </a:xfrm>
            <a:prstGeom prst="rect">
              <a:avLst/>
            </a:prstGeom>
            <a:ln w="28575">
              <a:noFill/>
            </a:ln>
          </p:spPr>
        </p:pic>
      </p:grpSp>
    </p:spTree>
    <p:extLst>
      <p:ext uri="{BB962C8B-B14F-4D97-AF65-F5344CB8AC3E}">
        <p14:creationId xmlns:p14="http://schemas.microsoft.com/office/powerpoint/2010/main" val="51064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B1C9-1FB2-4ED2-8837-7FE6F6CEFEC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F043422-FD03-42C3-A09F-72572A919D02}"/>
              </a:ext>
            </a:extLst>
          </p:cNvPr>
          <p:cNvSpPr>
            <a:spLocks noGrp="1"/>
          </p:cNvSpPr>
          <p:nvPr>
            <p:ph idx="1"/>
          </p:nvPr>
        </p:nvSpPr>
        <p:spPr/>
        <p:txBody>
          <a:bodyPr/>
          <a:lstStyle/>
          <a:p>
            <a:r>
              <a:rPr lang="en-US" dirty="0"/>
              <a:t>Diet has some correlations to smoking, drinking, and drugs. However, it is not a strong enough correlation to predict diet with a regression model. This could be because a large part of the population in the data do not smoke and never do drugs. Also a large majority of the population eat the “anything” category. If a large enough majority fall into these categories just by numbers, then it would seem to be a correlation at first glance, however, other factors must affect their diet choice. However, if we shift to a binary system with “anything” and “stricter” being the only two options, a classification system can predict diet with 80% accuracy. As the K-Nearest Neighbor at 6 neighbors had a high accuracy and ran quickly, this model should be selected to answer this question. Also, perhaps more factors should be added to boost the accuracy and find a balance between recall and precision. </a:t>
            </a:r>
          </a:p>
        </p:txBody>
      </p:sp>
    </p:spTree>
    <p:extLst>
      <p:ext uri="{BB962C8B-B14F-4D97-AF65-F5344CB8AC3E}">
        <p14:creationId xmlns:p14="http://schemas.microsoft.com/office/powerpoint/2010/main" val="60240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1ECE-51BE-410A-95AB-64E181295CC1}"/>
              </a:ext>
            </a:extLst>
          </p:cNvPr>
          <p:cNvSpPr>
            <a:spLocks noGrp="1"/>
          </p:cNvSpPr>
          <p:nvPr>
            <p:ph type="title"/>
          </p:nvPr>
        </p:nvSpPr>
        <p:spPr/>
        <p:txBody>
          <a:bodyPr/>
          <a:lstStyle/>
          <a:p>
            <a:r>
              <a:rPr lang="en-US" dirty="0"/>
              <a:t>Data Exploration: By the Numbers</a:t>
            </a:r>
          </a:p>
        </p:txBody>
      </p:sp>
      <p:sp>
        <p:nvSpPr>
          <p:cNvPr id="5" name="Content Placeholder 2">
            <a:extLst>
              <a:ext uri="{FF2B5EF4-FFF2-40B4-BE49-F238E27FC236}">
                <a16:creationId xmlns:a16="http://schemas.microsoft.com/office/drawing/2014/main" id="{D0E7FF48-72BA-4570-9D0D-A35873D669DD}"/>
              </a:ext>
            </a:extLst>
          </p:cNvPr>
          <p:cNvSpPr txBox="1">
            <a:spLocks/>
          </p:cNvSpPr>
          <p:nvPr/>
        </p:nvSpPr>
        <p:spPr>
          <a:xfrm>
            <a:off x="838200" y="1773855"/>
            <a:ext cx="4377058" cy="4351338"/>
          </a:xfrm>
          <a:prstGeom prst="rect">
            <a:avLst/>
          </a:prstGeom>
          <a:solidFill>
            <a:srgbClr val="E3EACF">
              <a:alpha val="74902"/>
            </a:srgb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To start exploring the data, I looked at what type of data was available for things people did everyday. Using the “</a:t>
            </a:r>
            <a:r>
              <a:rPr lang="en-US" sz="2000" dirty="0" err="1"/>
              <a:t>value_counts</a:t>
            </a:r>
            <a:r>
              <a:rPr lang="en-US" sz="2000" dirty="0"/>
              <a:t>()” method the tables to the right were printed. These categories were not quite usable the way they were so I decided to map them with numerical values and save those in new columns.</a:t>
            </a:r>
          </a:p>
        </p:txBody>
      </p:sp>
      <p:graphicFrame>
        <p:nvGraphicFramePr>
          <p:cNvPr id="6" name="Table 5">
            <a:extLst>
              <a:ext uri="{FF2B5EF4-FFF2-40B4-BE49-F238E27FC236}">
                <a16:creationId xmlns:a16="http://schemas.microsoft.com/office/drawing/2014/main" id="{0149542F-91FA-4873-81D3-A556D5F34D02}"/>
              </a:ext>
            </a:extLst>
          </p:cNvPr>
          <p:cNvGraphicFramePr>
            <a:graphicFrameLocks noGrp="1"/>
          </p:cNvGraphicFramePr>
          <p:nvPr>
            <p:extLst>
              <p:ext uri="{D42A27DB-BD31-4B8C-83A1-F6EECF244321}">
                <p14:modId xmlns:p14="http://schemas.microsoft.com/office/powerpoint/2010/main" val="3093340098"/>
              </p:ext>
            </p:extLst>
          </p:nvPr>
        </p:nvGraphicFramePr>
        <p:xfrm>
          <a:off x="5641508" y="2292539"/>
          <a:ext cx="2814519" cy="3789045"/>
        </p:xfrm>
        <a:graphic>
          <a:graphicData uri="http://schemas.openxmlformats.org/drawingml/2006/table">
            <a:tbl>
              <a:tblPr>
                <a:tableStyleId>{22838BEF-8BB2-4498-84A7-C5851F593DF1}</a:tableStyleId>
              </a:tblPr>
              <a:tblGrid>
                <a:gridCol w="2046923">
                  <a:extLst>
                    <a:ext uri="{9D8B030D-6E8A-4147-A177-3AD203B41FA5}">
                      <a16:colId xmlns:a16="http://schemas.microsoft.com/office/drawing/2014/main" val="2449558541"/>
                    </a:ext>
                  </a:extLst>
                </a:gridCol>
                <a:gridCol w="767596">
                  <a:extLst>
                    <a:ext uri="{9D8B030D-6E8A-4147-A177-3AD203B41FA5}">
                      <a16:colId xmlns:a16="http://schemas.microsoft.com/office/drawing/2014/main" val="3629969031"/>
                    </a:ext>
                  </a:extLst>
                </a:gridCol>
              </a:tblGrid>
              <a:tr h="191531">
                <a:tc>
                  <a:txBody>
                    <a:bodyPr/>
                    <a:lstStyle/>
                    <a:p>
                      <a:pPr algn="ctr" fontAlgn="b"/>
                      <a:r>
                        <a:rPr lang="en-US" sz="1400" b="1" u="none" strike="noStrike" dirty="0">
                          <a:effectLst/>
                        </a:rPr>
                        <a:t>Diet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6268442"/>
                  </a:ext>
                </a:extLst>
              </a:tr>
              <a:tr h="190500">
                <a:tc>
                  <a:txBody>
                    <a:bodyPr/>
                    <a:lstStyle/>
                    <a:p>
                      <a:pPr algn="l" fontAlgn="b"/>
                      <a:r>
                        <a:rPr lang="en-US" sz="1400" u="none" strike="noStrike" dirty="0">
                          <a:effectLst/>
                        </a:rPr>
                        <a:t>mostly anything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16585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922383"/>
                  </a:ext>
                </a:extLst>
              </a:tr>
              <a:tr h="190500">
                <a:tc>
                  <a:txBody>
                    <a:bodyPr/>
                    <a:lstStyle/>
                    <a:p>
                      <a:pPr algn="l" fontAlgn="b"/>
                      <a:r>
                        <a:rPr lang="en-US" sz="1400" u="none" strike="noStrike">
                          <a:effectLst/>
                        </a:rPr>
                        <a:t>anything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6183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93705587"/>
                  </a:ext>
                </a:extLst>
              </a:tr>
              <a:tr h="190500">
                <a:tc>
                  <a:txBody>
                    <a:bodyPr/>
                    <a:lstStyle/>
                    <a:p>
                      <a:pPr algn="l" fontAlgn="b"/>
                      <a:r>
                        <a:rPr lang="en-US" sz="1400" u="none" strike="noStrike">
                          <a:effectLst/>
                        </a:rPr>
                        <a:t>strictly anything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5113</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2321063"/>
                  </a:ext>
                </a:extLst>
              </a:tr>
              <a:tr h="190500">
                <a:tc>
                  <a:txBody>
                    <a:bodyPr/>
                    <a:lstStyle/>
                    <a:p>
                      <a:pPr algn="l" fontAlgn="b"/>
                      <a:r>
                        <a:rPr lang="en-US" sz="1400" u="none" strike="noStrike">
                          <a:effectLst/>
                        </a:rPr>
                        <a:t>mostly 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3444</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3594980"/>
                  </a:ext>
                </a:extLst>
              </a:tr>
              <a:tr h="190500">
                <a:tc>
                  <a:txBody>
                    <a:bodyPr/>
                    <a:lstStyle/>
                    <a:p>
                      <a:pPr algn="l" fontAlgn="b"/>
                      <a:r>
                        <a:rPr lang="en-US" sz="1400" u="none" strike="noStrike">
                          <a:effectLst/>
                        </a:rPr>
                        <a:t>mostly other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1007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4056815"/>
                  </a:ext>
                </a:extLst>
              </a:tr>
              <a:tr h="190500">
                <a:tc>
                  <a:txBody>
                    <a:bodyPr/>
                    <a:lstStyle/>
                    <a:p>
                      <a:pPr algn="l" fontAlgn="b"/>
                      <a:r>
                        <a:rPr lang="en-US" sz="1400" u="none" strike="noStrike">
                          <a:effectLst/>
                        </a:rPr>
                        <a:t>strictly 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875</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2631893"/>
                  </a:ext>
                </a:extLst>
              </a:tr>
              <a:tr h="190500">
                <a:tc>
                  <a:txBody>
                    <a:bodyPr/>
                    <a:lstStyle/>
                    <a:p>
                      <a:pPr algn="l" fontAlgn="b"/>
                      <a:r>
                        <a:rPr lang="en-US" sz="1400" u="none" strike="noStrike">
                          <a:effectLst/>
                        </a:rPr>
                        <a:t>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667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5231226"/>
                  </a:ext>
                </a:extLst>
              </a:tr>
              <a:tr h="190500">
                <a:tc>
                  <a:txBody>
                    <a:bodyPr/>
                    <a:lstStyle/>
                    <a:p>
                      <a:pPr algn="l" fontAlgn="b"/>
                      <a:r>
                        <a:rPr lang="en-US" sz="1400" u="none" strike="noStrike" dirty="0">
                          <a:effectLst/>
                        </a:rPr>
                        <a:t>strictly other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452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7807781"/>
                  </a:ext>
                </a:extLst>
              </a:tr>
              <a:tr h="190500">
                <a:tc>
                  <a:txBody>
                    <a:bodyPr/>
                    <a:lstStyle/>
                    <a:p>
                      <a:pPr algn="l" fontAlgn="b"/>
                      <a:r>
                        <a:rPr lang="en-US" sz="1400" u="none" strike="noStrike">
                          <a:effectLst/>
                        </a:rPr>
                        <a:t>mostly 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338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8848593"/>
                  </a:ext>
                </a:extLst>
              </a:tr>
              <a:tr h="190500">
                <a:tc>
                  <a:txBody>
                    <a:bodyPr/>
                    <a:lstStyle/>
                    <a:p>
                      <a:pPr algn="l" fontAlgn="b"/>
                      <a:r>
                        <a:rPr lang="en-US" sz="1400" u="none" strike="noStrike">
                          <a:effectLst/>
                        </a:rPr>
                        <a:t>other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331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6748132"/>
                  </a:ext>
                </a:extLst>
              </a:tr>
              <a:tr h="190500">
                <a:tc>
                  <a:txBody>
                    <a:bodyPr/>
                    <a:lstStyle/>
                    <a:p>
                      <a:pPr algn="l" fontAlgn="b"/>
                      <a:r>
                        <a:rPr lang="en-US" sz="1400" u="none" strike="noStrike">
                          <a:effectLst/>
                        </a:rPr>
                        <a:t>strictly 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228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6072452"/>
                  </a:ext>
                </a:extLst>
              </a:tr>
              <a:tr h="190500">
                <a:tc>
                  <a:txBody>
                    <a:bodyPr/>
                    <a:lstStyle/>
                    <a:p>
                      <a:pPr algn="l" fontAlgn="b"/>
                      <a:r>
                        <a:rPr lang="en-US" sz="1400" u="none" strike="noStrike">
                          <a:effectLst/>
                        </a:rPr>
                        <a:t>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136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9261703"/>
                  </a:ext>
                </a:extLst>
              </a:tr>
              <a:tr h="190500">
                <a:tc>
                  <a:txBody>
                    <a:bodyPr/>
                    <a:lstStyle/>
                    <a:p>
                      <a:pPr algn="l" fontAlgn="b"/>
                      <a:r>
                        <a:rPr lang="en-US" sz="1400" u="none" strike="noStrike">
                          <a:effectLst/>
                        </a:rPr>
                        <a:t>mostly kosher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6555677"/>
                  </a:ext>
                </a:extLst>
              </a:tr>
              <a:tr h="190500">
                <a:tc>
                  <a:txBody>
                    <a:bodyPr/>
                    <a:lstStyle/>
                    <a:p>
                      <a:pPr algn="l" fontAlgn="b"/>
                      <a:r>
                        <a:rPr lang="en-US" sz="1400" u="none" strike="noStrike">
                          <a:effectLst/>
                        </a:rPr>
                        <a:t>mostly halal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0167807"/>
                  </a:ext>
                </a:extLst>
              </a:tr>
              <a:tr h="190500">
                <a:tc>
                  <a:txBody>
                    <a:bodyPr/>
                    <a:lstStyle/>
                    <a:p>
                      <a:pPr algn="l" fontAlgn="b"/>
                      <a:r>
                        <a:rPr lang="en-US" sz="1400" u="none" strike="noStrike">
                          <a:effectLst/>
                        </a:rPr>
                        <a:t>strictly kosher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1562887"/>
                  </a:ext>
                </a:extLst>
              </a:tr>
              <a:tr h="190500">
                <a:tc>
                  <a:txBody>
                    <a:bodyPr/>
                    <a:lstStyle/>
                    <a:p>
                      <a:pPr algn="l" fontAlgn="b"/>
                      <a:r>
                        <a:rPr lang="en-US" sz="1400" u="none" strike="noStrike" dirty="0">
                          <a:effectLst/>
                        </a:rPr>
                        <a:t>strictly halal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5863026"/>
                  </a:ext>
                </a:extLst>
              </a:tr>
            </a:tbl>
          </a:graphicData>
        </a:graphic>
      </p:graphicFrame>
      <p:graphicFrame>
        <p:nvGraphicFramePr>
          <p:cNvPr id="7" name="Table 6">
            <a:extLst>
              <a:ext uri="{FF2B5EF4-FFF2-40B4-BE49-F238E27FC236}">
                <a16:creationId xmlns:a16="http://schemas.microsoft.com/office/drawing/2014/main" id="{9CDB54FF-C991-4AE7-9FF6-746B7E891CB2}"/>
              </a:ext>
            </a:extLst>
          </p:cNvPr>
          <p:cNvGraphicFramePr>
            <a:graphicFrameLocks noGrp="1"/>
          </p:cNvGraphicFramePr>
          <p:nvPr>
            <p:extLst>
              <p:ext uri="{D42A27DB-BD31-4B8C-83A1-F6EECF244321}">
                <p14:modId xmlns:p14="http://schemas.microsoft.com/office/powerpoint/2010/main" val="1486807615"/>
              </p:ext>
            </p:extLst>
          </p:nvPr>
        </p:nvGraphicFramePr>
        <p:xfrm>
          <a:off x="8882276" y="1860928"/>
          <a:ext cx="2471522" cy="1560195"/>
        </p:xfrm>
        <a:graphic>
          <a:graphicData uri="http://schemas.openxmlformats.org/drawingml/2006/table">
            <a:tbl>
              <a:tblPr>
                <a:tableStyleId>{22838BEF-8BB2-4498-84A7-C5851F593DF1}</a:tableStyleId>
              </a:tblPr>
              <a:tblGrid>
                <a:gridCol w="1383145">
                  <a:extLst>
                    <a:ext uri="{9D8B030D-6E8A-4147-A177-3AD203B41FA5}">
                      <a16:colId xmlns:a16="http://schemas.microsoft.com/office/drawing/2014/main" val="1914049147"/>
                    </a:ext>
                  </a:extLst>
                </a:gridCol>
                <a:gridCol w="1088377">
                  <a:extLst>
                    <a:ext uri="{9D8B030D-6E8A-4147-A177-3AD203B41FA5}">
                      <a16:colId xmlns:a16="http://schemas.microsoft.com/office/drawing/2014/main" val="3869892572"/>
                    </a:ext>
                  </a:extLst>
                </a:gridCol>
              </a:tblGrid>
              <a:tr h="190500">
                <a:tc>
                  <a:txBody>
                    <a:bodyPr/>
                    <a:lstStyle/>
                    <a:p>
                      <a:pPr algn="l" fontAlgn="b"/>
                      <a:r>
                        <a:rPr lang="en-US" sz="1400" b="1" u="none" strike="noStrike" dirty="0">
                          <a:effectLst/>
                        </a:rPr>
                        <a:t>Drinks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587052"/>
                  </a:ext>
                </a:extLst>
              </a:tr>
              <a:tr h="190500">
                <a:tc>
                  <a:txBody>
                    <a:bodyPr/>
                    <a:lstStyle/>
                    <a:p>
                      <a:pPr algn="l" fontAlgn="b"/>
                      <a:r>
                        <a:rPr lang="en-US" sz="1400" u="none" strike="noStrike" dirty="0">
                          <a:effectLst/>
                        </a:rPr>
                        <a:t>not at all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3267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9447508"/>
                  </a:ext>
                </a:extLst>
              </a:tr>
              <a:tr h="190500">
                <a:tc>
                  <a:txBody>
                    <a:bodyPr/>
                    <a:lstStyle/>
                    <a:p>
                      <a:pPr algn="l" fontAlgn="b"/>
                      <a:r>
                        <a:rPr lang="en-US" sz="1400" u="none" strike="noStrike" dirty="0">
                          <a:effectLst/>
                        </a:rPr>
                        <a:t>rarely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5957</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5752380"/>
                  </a:ext>
                </a:extLst>
              </a:tr>
              <a:tr h="190500">
                <a:tc>
                  <a:txBody>
                    <a:bodyPr/>
                    <a:lstStyle/>
                    <a:p>
                      <a:pPr algn="l" fontAlgn="b"/>
                      <a:r>
                        <a:rPr lang="en-US" sz="1400" u="none" strike="noStrike">
                          <a:effectLst/>
                        </a:rPr>
                        <a:t>socially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41780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698413"/>
                  </a:ext>
                </a:extLst>
              </a:tr>
              <a:tr h="190500">
                <a:tc>
                  <a:txBody>
                    <a:bodyPr/>
                    <a:lstStyle/>
                    <a:p>
                      <a:pPr algn="l" fontAlgn="b"/>
                      <a:r>
                        <a:rPr lang="en-US" sz="1400" u="none" strike="noStrike">
                          <a:effectLst/>
                        </a:rPr>
                        <a:t>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5164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6795548"/>
                  </a:ext>
                </a:extLst>
              </a:tr>
              <a:tr h="190500">
                <a:tc>
                  <a:txBody>
                    <a:bodyPr/>
                    <a:lstStyle/>
                    <a:p>
                      <a:pPr algn="l" fontAlgn="b"/>
                      <a:r>
                        <a:rPr lang="en-US" sz="1400" u="none" strike="noStrike">
                          <a:effectLst/>
                        </a:rPr>
                        <a:t>very 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471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4918579"/>
                  </a:ext>
                </a:extLst>
              </a:tr>
              <a:tr h="190500">
                <a:tc>
                  <a:txBody>
                    <a:bodyPr/>
                    <a:lstStyle/>
                    <a:p>
                      <a:pPr algn="l" fontAlgn="b"/>
                      <a:r>
                        <a:rPr lang="en-US" sz="1400" u="none" strike="noStrike" dirty="0">
                          <a:effectLst/>
                        </a:rPr>
                        <a:t>desperately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322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7277900"/>
                  </a:ext>
                </a:extLst>
              </a:tr>
            </a:tbl>
          </a:graphicData>
        </a:graphic>
      </p:graphicFrame>
      <p:graphicFrame>
        <p:nvGraphicFramePr>
          <p:cNvPr id="8" name="Table 7">
            <a:extLst>
              <a:ext uri="{FF2B5EF4-FFF2-40B4-BE49-F238E27FC236}">
                <a16:creationId xmlns:a16="http://schemas.microsoft.com/office/drawing/2014/main" id="{657FC3E2-D242-48B9-A210-93A1DE68A4D5}"/>
              </a:ext>
            </a:extLst>
          </p:cNvPr>
          <p:cNvGraphicFramePr>
            <a:graphicFrameLocks noGrp="1"/>
          </p:cNvGraphicFramePr>
          <p:nvPr>
            <p:extLst>
              <p:ext uri="{D42A27DB-BD31-4B8C-83A1-F6EECF244321}">
                <p14:modId xmlns:p14="http://schemas.microsoft.com/office/powerpoint/2010/main" val="893656359"/>
              </p:ext>
            </p:extLst>
          </p:nvPr>
        </p:nvGraphicFramePr>
        <p:xfrm>
          <a:off x="8882277" y="3741292"/>
          <a:ext cx="2471523" cy="891540"/>
        </p:xfrm>
        <a:graphic>
          <a:graphicData uri="http://schemas.openxmlformats.org/drawingml/2006/table">
            <a:tbl>
              <a:tblPr>
                <a:tableStyleId>{22838BEF-8BB2-4498-84A7-C5851F593DF1}</a:tableStyleId>
              </a:tblPr>
              <a:tblGrid>
                <a:gridCol w="1341684">
                  <a:extLst>
                    <a:ext uri="{9D8B030D-6E8A-4147-A177-3AD203B41FA5}">
                      <a16:colId xmlns:a16="http://schemas.microsoft.com/office/drawing/2014/main" val="337796780"/>
                    </a:ext>
                  </a:extLst>
                </a:gridCol>
                <a:gridCol w="1129839">
                  <a:extLst>
                    <a:ext uri="{9D8B030D-6E8A-4147-A177-3AD203B41FA5}">
                      <a16:colId xmlns:a16="http://schemas.microsoft.com/office/drawing/2014/main" val="1308692570"/>
                    </a:ext>
                  </a:extLst>
                </a:gridCol>
              </a:tblGrid>
              <a:tr h="190500">
                <a:tc>
                  <a:txBody>
                    <a:bodyPr/>
                    <a:lstStyle/>
                    <a:p>
                      <a:pPr algn="l" fontAlgn="b"/>
                      <a:r>
                        <a:rPr lang="en-US" sz="1400" b="1" u="none" strike="noStrike">
                          <a:effectLst/>
                        </a:rPr>
                        <a:t>Drugs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2829616"/>
                  </a:ext>
                </a:extLst>
              </a:tr>
              <a:tr h="190500">
                <a:tc>
                  <a:txBody>
                    <a:bodyPr/>
                    <a:lstStyle/>
                    <a:p>
                      <a:pPr algn="l" fontAlgn="b"/>
                      <a:r>
                        <a:rPr lang="en-US" sz="1400" u="none" strike="noStrike">
                          <a:effectLst/>
                        </a:rPr>
                        <a:t>never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37724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3747094"/>
                  </a:ext>
                </a:extLst>
              </a:tr>
              <a:tr h="190500">
                <a:tc>
                  <a:txBody>
                    <a:bodyPr/>
                    <a:lstStyle/>
                    <a:p>
                      <a:pPr algn="l" fontAlgn="b"/>
                      <a:r>
                        <a:rPr lang="en-US" sz="1400" u="none" strike="noStrike">
                          <a:effectLst/>
                        </a:rPr>
                        <a:t>sometimes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7732</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0560390"/>
                  </a:ext>
                </a:extLst>
              </a:tr>
              <a:tr h="190500">
                <a:tc>
                  <a:txBody>
                    <a:bodyPr/>
                    <a:lstStyle/>
                    <a:p>
                      <a:pPr algn="l" fontAlgn="b"/>
                      <a:r>
                        <a:rPr lang="en-US" sz="1400" u="none" strike="noStrike">
                          <a:effectLst/>
                        </a:rPr>
                        <a:t>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410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2427858"/>
                  </a:ext>
                </a:extLst>
              </a:tr>
            </a:tbl>
          </a:graphicData>
        </a:graphic>
      </p:graphicFrame>
      <p:graphicFrame>
        <p:nvGraphicFramePr>
          <p:cNvPr id="9" name="Table 8">
            <a:extLst>
              <a:ext uri="{FF2B5EF4-FFF2-40B4-BE49-F238E27FC236}">
                <a16:creationId xmlns:a16="http://schemas.microsoft.com/office/drawing/2014/main" id="{D09F2D69-8B55-450C-A1B1-E15E333E072B}"/>
              </a:ext>
            </a:extLst>
          </p:cNvPr>
          <p:cNvGraphicFramePr>
            <a:graphicFrameLocks noGrp="1"/>
          </p:cNvGraphicFramePr>
          <p:nvPr>
            <p:extLst>
              <p:ext uri="{D42A27DB-BD31-4B8C-83A1-F6EECF244321}">
                <p14:modId xmlns:p14="http://schemas.microsoft.com/office/powerpoint/2010/main" val="894978883"/>
              </p:ext>
            </p:extLst>
          </p:nvPr>
        </p:nvGraphicFramePr>
        <p:xfrm>
          <a:off x="8882276" y="4953001"/>
          <a:ext cx="2471524" cy="1337310"/>
        </p:xfrm>
        <a:graphic>
          <a:graphicData uri="http://schemas.openxmlformats.org/drawingml/2006/table">
            <a:tbl>
              <a:tblPr>
                <a:tableStyleId>{22838BEF-8BB2-4498-84A7-C5851F593DF1}</a:tableStyleId>
              </a:tblPr>
              <a:tblGrid>
                <a:gridCol w="1491084">
                  <a:extLst>
                    <a:ext uri="{9D8B030D-6E8A-4147-A177-3AD203B41FA5}">
                      <a16:colId xmlns:a16="http://schemas.microsoft.com/office/drawing/2014/main" val="1787050981"/>
                    </a:ext>
                  </a:extLst>
                </a:gridCol>
                <a:gridCol w="980440">
                  <a:extLst>
                    <a:ext uri="{9D8B030D-6E8A-4147-A177-3AD203B41FA5}">
                      <a16:colId xmlns:a16="http://schemas.microsoft.com/office/drawing/2014/main" val="1963190650"/>
                    </a:ext>
                  </a:extLst>
                </a:gridCol>
              </a:tblGrid>
              <a:tr h="190500">
                <a:tc>
                  <a:txBody>
                    <a:bodyPr/>
                    <a:lstStyle/>
                    <a:p>
                      <a:pPr algn="l" fontAlgn="b"/>
                      <a:r>
                        <a:rPr lang="en-US" sz="1400" b="1" u="none" strike="noStrike">
                          <a:effectLst/>
                        </a:rPr>
                        <a:t>Smokes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821396"/>
                  </a:ext>
                </a:extLst>
              </a:tr>
              <a:tr h="190500">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43896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24140299"/>
                  </a:ext>
                </a:extLst>
              </a:tr>
              <a:tr h="190500">
                <a:tc>
                  <a:txBody>
                    <a:bodyPr/>
                    <a:lstStyle/>
                    <a:p>
                      <a:pPr algn="l" fontAlgn="b"/>
                      <a:r>
                        <a:rPr lang="en-US" sz="1400" u="none" strike="noStrike" dirty="0">
                          <a:effectLst/>
                        </a:rPr>
                        <a:t>sometimes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3787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747657"/>
                  </a:ext>
                </a:extLst>
              </a:tr>
              <a:tr h="190500">
                <a:tc>
                  <a:txBody>
                    <a:bodyPr/>
                    <a:lstStyle/>
                    <a:p>
                      <a:pPr algn="l" fontAlgn="b"/>
                      <a:r>
                        <a:rPr lang="en-US" sz="1400" u="none" strike="noStrike">
                          <a:effectLst/>
                        </a:rPr>
                        <a:t>when drinking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3040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4938693"/>
                  </a:ext>
                </a:extLst>
              </a:tr>
              <a:tr h="190500">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2231</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8819660"/>
                  </a:ext>
                </a:extLst>
              </a:tr>
              <a:tr h="190500">
                <a:tc>
                  <a:txBody>
                    <a:bodyPr/>
                    <a:lstStyle/>
                    <a:p>
                      <a:pPr algn="l" fontAlgn="b"/>
                      <a:r>
                        <a:rPr lang="en-US" sz="1400" u="none" strike="noStrike">
                          <a:effectLst/>
                        </a:rPr>
                        <a:t>trying to quit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1480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2975057"/>
                  </a:ext>
                </a:extLst>
              </a:tr>
            </a:tbl>
          </a:graphicData>
        </a:graphic>
      </p:graphicFrame>
    </p:spTree>
    <p:extLst>
      <p:ext uri="{BB962C8B-B14F-4D97-AF65-F5344CB8AC3E}">
        <p14:creationId xmlns:p14="http://schemas.microsoft.com/office/powerpoint/2010/main" val="289822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1ECE-51BE-410A-95AB-64E181295CC1}"/>
              </a:ext>
            </a:extLst>
          </p:cNvPr>
          <p:cNvSpPr>
            <a:spLocks noGrp="1"/>
          </p:cNvSpPr>
          <p:nvPr>
            <p:ph type="title"/>
          </p:nvPr>
        </p:nvSpPr>
        <p:spPr/>
        <p:txBody>
          <a:bodyPr/>
          <a:lstStyle/>
          <a:p>
            <a:r>
              <a:rPr lang="en-US" dirty="0"/>
              <a:t>Mapping Data to New Columns</a:t>
            </a:r>
          </a:p>
        </p:txBody>
      </p:sp>
      <p:sp>
        <p:nvSpPr>
          <p:cNvPr id="5" name="Content Placeholder 2">
            <a:extLst>
              <a:ext uri="{FF2B5EF4-FFF2-40B4-BE49-F238E27FC236}">
                <a16:creationId xmlns:a16="http://schemas.microsoft.com/office/drawing/2014/main" id="{D0E7FF48-72BA-4570-9D0D-A35873D669DD}"/>
              </a:ext>
            </a:extLst>
          </p:cNvPr>
          <p:cNvSpPr txBox="1">
            <a:spLocks/>
          </p:cNvSpPr>
          <p:nvPr/>
        </p:nvSpPr>
        <p:spPr>
          <a:xfrm>
            <a:off x="838200" y="1773855"/>
            <a:ext cx="4377058" cy="4351338"/>
          </a:xfrm>
          <a:prstGeom prst="rect">
            <a:avLst/>
          </a:prstGeom>
          <a:solidFill>
            <a:srgbClr val="E3EACF">
              <a:alpha val="74902"/>
            </a:srgbClr>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The new columns were saved as “</a:t>
            </a:r>
            <a:r>
              <a:rPr lang="en-US" sz="2000" i="1" dirty="0" err="1"/>
              <a:t>parameter</a:t>
            </a:r>
            <a:r>
              <a:rPr lang="en-US" sz="2000" dirty="0" err="1"/>
              <a:t>_codes</a:t>
            </a:r>
            <a:r>
              <a:rPr lang="en-US" sz="2000" dirty="0"/>
              <a:t>” except for one column </a:t>
            </a:r>
            <a:r>
              <a:rPr lang="en-US" sz="2000" dirty="0" err="1"/>
              <a:t>diets_binary</a:t>
            </a:r>
            <a:r>
              <a:rPr lang="en-US" sz="2000" dirty="0"/>
              <a:t> which differed from the rest because it only used 0 and 1. Because all of this data is on the same order of magnitude, no normalization was needed. Now it was time to do </a:t>
            </a:r>
            <a:r>
              <a:rPr lang="en-US" sz="2000"/>
              <a:t>some visualization of the data. </a:t>
            </a:r>
            <a:endParaRPr lang="en-US" sz="2000" dirty="0"/>
          </a:p>
        </p:txBody>
      </p:sp>
      <p:graphicFrame>
        <p:nvGraphicFramePr>
          <p:cNvPr id="6" name="Table 5">
            <a:extLst>
              <a:ext uri="{FF2B5EF4-FFF2-40B4-BE49-F238E27FC236}">
                <a16:creationId xmlns:a16="http://schemas.microsoft.com/office/drawing/2014/main" id="{0149542F-91FA-4873-81D3-A556D5F34D02}"/>
              </a:ext>
            </a:extLst>
          </p:cNvPr>
          <p:cNvGraphicFramePr>
            <a:graphicFrameLocks noGrp="1"/>
          </p:cNvGraphicFramePr>
          <p:nvPr>
            <p:extLst>
              <p:ext uri="{D42A27DB-BD31-4B8C-83A1-F6EECF244321}">
                <p14:modId xmlns:p14="http://schemas.microsoft.com/office/powerpoint/2010/main" val="2043623891"/>
              </p:ext>
            </p:extLst>
          </p:nvPr>
        </p:nvGraphicFramePr>
        <p:xfrm>
          <a:off x="5448098" y="1950618"/>
          <a:ext cx="3209869" cy="4002405"/>
        </p:xfrm>
        <a:graphic>
          <a:graphicData uri="http://schemas.openxmlformats.org/drawingml/2006/table">
            <a:tbl>
              <a:tblPr>
                <a:tableStyleId>{22838BEF-8BB2-4498-84A7-C5851F593DF1}</a:tableStyleId>
              </a:tblPr>
              <a:tblGrid>
                <a:gridCol w="1735297">
                  <a:extLst>
                    <a:ext uri="{9D8B030D-6E8A-4147-A177-3AD203B41FA5}">
                      <a16:colId xmlns:a16="http://schemas.microsoft.com/office/drawing/2014/main" val="2449558541"/>
                    </a:ext>
                  </a:extLst>
                </a:gridCol>
                <a:gridCol w="786743">
                  <a:extLst>
                    <a:ext uri="{9D8B030D-6E8A-4147-A177-3AD203B41FA5}">
                      <a16:colId xmlns:a16="http://schemas.microsoft.com/office/drawing/2014/main" val="3629969031"/>
                    </a:ext>
                  </a:extLst>
                </a:gridCol>
                <a:gridCol w="687829">
                  <a:extLst>
                    <a:ext uri="{9D8B030D-6E8A-4147-A177-3AD203B41FA5}">
                      <a16:colId xmlns:a16="http://schemas.microsoft.com/office/drawing/2014/main" val="3446189745"/>
                    </a:ext>
                  </a:extLst>
                </a:gridCol>
              </a:tblGrid>
              <a:tr h="191531">
                <a:tc>
                  <a:txBody>
                    <a:bodyPr/>
                    <a:lstStyle/>
                    <a:p>
                      <a:pPr algn="ctr" fontAlgn="b"/>
                      <a:r>
                        <a:rPr lang="en-US" sz="1400" b="1" u="none" strike="noStrike" dirty="0">
                          <a:effectLst/>
                        </a:rPr>
                        <a:t>Diet</a:t>
                      </a:r>
                      <a:endParaRPr lang="en-US" sz="1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400" b="1" u="none" strike="noStrike" kern="1200" dirty="0">
                          <a:solidFill>
                            <a:schemeClr val="dk1"/>
                          </a:solidFill>
                          <a:effectLst/>
                          <a:latin typeface="+mn-lt"/>
                          <a:ea typeface="+mn-ea"/>
                          <a:cs typeface="+mn-cs"/>
                        </a:rPr>
                        <a:t>Mapped Code</a:t>
                      </a:r>
                    </a:p>
                  </a:txBody>
                  <a:tcPr marL="9525" marR="9525" marT="9525" marB="0" anchor="b"/>
                </a:tc>
                <a:tc>
                  <a:txBody>
                    <a:bodyPr/>
                    <a:lstStyle/>
                    <a:p>
                      <a:pPr algn="l" fontAlgn="b"/>
                      <a:r>
                        <a:rPr lang="en-US" sz="1400" b="1" u="none" strike="noStrike" kern="1200" dirty="0">
                          <a:solidFill>
                            <a:schemeClr val="dk1"/>
                          </a:solidFill>
                          <a:effectLst/>
                          <a:latin typeface="+mn-lt"/>
                          <a:ea typeface="+mn-ea"/>
                          <a:cs typeface="+mn-cs"/>
                        </a:rPr>
                        <a:t>Binary Code</a:t>
                      </a:r>
                    </a:p>
                  </a:txBody>
                  <a:tcPr marL="9525" marR="9525" marT="9525" marB="0" anchor="b"/>
                </a:tc>
                <a:extLst>
                  <a:ext uri="{0D108BD9-81ED-4DB2-BD59-A6C34878D82A}">
                    <a16:rowId xmlns:a16="http://schemas.microsoft.com/office/drawing/2014/main" val="3156268442"/>
                  </a:ext>
                </a:extLst>
              </a:tr>
              <a:tr h="190500">
                <a:tc>
                  <a:txBody>
                    <a:bodyPr/>
                    <a:lstStyle/>
                    <a:p>
                      <a:pPr algn="l" fontAlgn="b"/>
                      <a:r>
                        <a:rPr lang="en-US" sz="1400" u="none" strike="noStrike" dirty="0">
                          <a:effectLst/>
                        </a:rPr>
                        <a:t>mostly anything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extLst>
                  <a:ext uri="{0D108BD9-81ED-4DB2-BD59-A6C34878D82A}">
                    <a16:rowId xmlns:a16="http://schemas.microsoft.com/office/drawing/2014/main" val="2304922383"/>
                  </a:ext>
                </a:extLst>
              </a:tr>
              <a:tr h="190500">
                <a:tc>
                  <a:txBody>
                    <a:bodyPr/>
                    <a:lstStyle/>
                    <a:p>
                      <a:pPr algn="l" fontAlgn="b"/>
                      <a:r>
                        <a:rPr lang="en-US" sz="1400" u="none" strike="noStrike">
                          <a:effectLst/>
                        </a:rPr>
                        <a:t>anything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extLst>
                  <a:ext uri="{0D108BD9-81ED-4DB2-BD59-A6C34878D82A}">
                    <a16:rowId xmlns:a16="http://schemas.microsoft.com/office/drawing/2014/main" val="4293705587"/>
                  </a:ext>
                </a:extLst>
              </a:tr>
              <a:tr h="190500">
                <a:tc>
                  <a:txBody>
                    <a:bodyPr/>
                    <a:lstStyle/>
                    <a:p>
                      <a:pPr algn="l" fontAlgn="b"/>
                      <a:r>
                        <a:rPr lang="en-US" sz="1400" u="none" strike="noStrike">
                          <a:effectLst/>
                        </a:rPr>
                        <a:t>strictly anything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extLst>
                  <a:ext uri="{0D108BD9-81ED-4DB2-BD59-A6C34878D82A}">
                    <a16:rowId xmlns:a16="http://schemas.microsoft.com/office/drawing/2014/main" val="1782321063"/>
                  </a:ext>
                </a:extLst>
              </a:tr>
              <a:tr h="190500">
                <a:tc>
                  <a:txBody>
                    <a:bodyPr/>
                    <a:lstStyle/>
                    <a:p>
                      <a:pPr algn="l" fontAlgn="b"/>
                      <a:r>
                        <a:rPr lang="en-US" sz="1400" u="none" strike="noStrike">
                          <a:effectLst/>
                        </a:rPr>
                        <a:t>mostly 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2</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1543594980"/>
                  </a:ext>
                </a:extLst>
              </a:tr>
              <a:tr h="190500">
                <a:tc>
                  <a:txBody>
                    <a:bodyPr/>
                    <a:lstStyle/>
                    <a:p>
                      <a:pPr algn="l" fontAlgn="b"/>
                      <a:r>
                        <a:rPr lang="en-US" sz="1400" u="none" strike="noStrike">
                          <a:effectLst/>
                        </a:rPr>
                        <a:t>mostly other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744056815"/>
                  </a:ext>
                </a:extLst>
              </a:tr>
              <a:tr h="190500">
                <a:tc>
                  <a:txBody>
                    <a:bodyPr/>
                    <a:lstStyle/>
                    <a:p>
                      <a:pPr algn="l" fontAlgn="b"/>
                      <a:r>
                        <a:rPr lang="en-US" sz="1400" u="none" strike="noStrike">
                          <a:effectLst/>
                        </a:rPr>
                        <a:t>strictly 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2</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532631893"/>
                  </a:ext>
                </a:extLst>
              </a:tr>
              <a:tr h="190500">
                <a:tc>
                  <a:txBody>
                    <a:bodyPr/>
                    <a:lstStyle/>
                    <a:p>
                      <a:pPr algn="l" fontAlgn="b"/>
                      <a:r>
                        <a:rPr lang="en-US" sz="1400" u="none" strike="noStrike">
                          <a:effectLst/>
                        </a:rPr>
                        <a:t>vegetarian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2</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2865231226"/>
                  </a:ext>
                </a:extLst>
              </a:tr>
              <a:tr h="190500">
                <a:tc>
                  <a:txBody>
                    <a:bodyPr/>
                    <a:lstStyle/>
                    <a:p>
                      <a:pPr algn="l" fontAlgn="b"/>
                      <a:r>
                        <a:rPr lang="en-US" sz="1400" u="none" strike="noStrike" dirty="0">
                          <a:effectLst/>
                        </a:rPr>
                        <a:t>strictly other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2517807781"/>
                  </a:ext>
                </a:extLst>
              </a:tr>
              <a:tr h="190500">
                <a:tc>
                  <a:txBody>
                    <a:bodyPr/>
                    <a:lstStyle/>
                    <a:p>
                      <a:pPr algn="l" fontAlgn="b"/>
                      <a:r>
                        <a:rPr lang="en-US" sz="1400" u="none" strike="noStrike">
                          <a:effectLst/>
                        </a:rPr>
                        <a:t>mostly 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3518848593"/>
                  </a:ext>
                </a:extLst>
              </a:tr>
              <a:tr h="190500">
                <a:tc>
                  <a:txBody>
                    <a:bodyPr/>
                    <a:lstStyle/>
                    <a:p>
                      <a:pPr algn="l" fontAlgn="b"/>
                      <a:r>
                        <a:rPr lang="en-US" sz="1400" u="none" strike="noStrike">
                          <a:effectLst/>
                        </a:rPr>
                        <a:t>other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1</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2416748132"/>
                  </a:ext>
                </a:extLst>
              </a:tr>
              <a:tr h="190500">
                <a:tc>
                  <a:txBody>
                    <a:bodyPr/>
                    <a:lstStyle/>
                    <a:p>
                      <a:pPr algn="l" fontAlgn="b"/>
                      <a:r>
                        <a:rPr lang="en-US" sz="1400" u="none" strike="noStrike">
                          <a:effectLst/>
                        </a:rPr>
                        <a:t>strictly 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926072452"/>
                  </a:ext>
                </a:extLst>
              </a:tr>
              <a:tr h="190500">
                <a:tc>
                  <a:txBody>
                    <a:bodyPr/>
                    <a:lstStyle/>
                    <a:p>
                      <a:pPr algn="l" fontAlgn="b"/>
                      <a:r>
                        <a:rPr lang="en-US" sz="1400" u="none" strike="noStrike">
                          <a:effectLst/>
                        </a:rPr>
                        <a:t>vegan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3509261703"/>
                  </a:ext>
                </a:extLst>
              </a:tr>
              <a:tr h="190500">
                <a:tc>
                  <a:txBody>
                    <a:bodyPr/>
                    <a:lstStyle/>
                    <a:p>
                      <a:pPr algn="l" fontAlgn="b"/>
                      <a:r>
                        <a:rPr lang="en-US" sz="1400" u="none" strike="noStrike" dirty="0">
                          <a:effectLst/>
                        </a:rPr>
                        <a:t>mostly kosher</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3246555677"/>
                  </a:ext>
                </a:extLst>
              </a:tr>
              <a:tr h="190500">
                <a:tc>
                  <a:txBody>
                    <a:bodyPr/>
                    <a:lstStyle/>
                    <a:p>
                      <a:pPr algn="l" fontAlgn="b"/>
                      <a:r>
                        <a:rPr lang="en-US" sz="1400" u="none" strike="noStrike">
                          <a:effectLst/>
                        </a:rPr>
                        <a:t>mostly halal</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430167807"/>
                  </a:ext>
                </a:extLst>
              </a:tr>
              <a:tr h="190500">
                <a:tc>
                  <a:txBody>
                    <a:bodyPr/>
                    <a:lstStyle/>
                    <a:p>
                      <a:pPr algn="l" fontAlgn="b"/>
                      <a:r>
                        <a:rPr lang="en-US" sz="1400" u="none" strike="noStrike">
                          <a:effectLst/>
                        </a:rPr>
                        <a:t>strictly kosher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3381562887"/>
                  </a:ext>
                </a:extLst>
              </a:tr>
              <a:tr h="190500">
                <a:tc>
                  <a:txBody>
                    <a:bodyPr/>
                    <a:lstStyle/>
                    <a:p>
                      <a:pPr algn="l" fontAlgn="b"/>
                      <a:r>
                        <a:rPr lang="en-US" sz="1400" u="none" strike="noStrike" dirty="0">
                          <a:effectLst/>
                        </a:rPr>
                        <a:t>strictly halal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3</a:t>
                      </a:r>
                    </a:p>
                  </a:txBody>
                  <a:tcPr marL="9525" marR="9525" marT="9525" marB="0" anchor="b"/>
                </a:tc>
                <a:tc>
                  <a:txBody>
                    <a:bodyPr/>
                    <a:lstStyle/>
                    <a:p>
                      <a:pPr algn="r" fontAlgn="b"/>
                      <a:r>
                        <a:rPr lang="en-US" sz="1400" b="0" i="0" u="none" strike="noStrike" kern="1200" dirty="0">
                          <a:solidFill>
                            <a:srgbClr val="000000"/>
                          </a:solidFill>
                          <a:effectLst/>
                          <a:latin typeface="Calibri" panose="020F0502020204030204" pitchFamily="34" charset="0"/>
                          <a:ea typeface="+mn-ea"/>
                          <a:cs typeface="+mn-cs"/>
                        </a:rPr>
                        <a:t>0</a:t>
                      </a:r>
                    </a:p>
                  </a:txBody>
                  <a:tcPr marL="9525" marR="9525" marT="9525" marB="0" anchor="b"/>
                </a:tc>
                <a:extLst>
                  <a:ext uri="{0D108BD9-81ED-4DB2-BD59-A6C34878D82A}">
                    <a16:rowId xmlns:a16="http://schemas.microsoft.com/office/drawing/2014/main" val="3625863026"/>
                  </a:ext>
                </a:extLst>
              </a:tr>
            </a:tbl>
          </a:graphicData>
        </a:graphic>
      </p:graphicFrame>
      <p:graphicFrame>
        <p:nvGraphicFramePr>
          <p:cNvPr id="7" name="Table 6">
            <a:extLst>
              <a:ext uri="{FF2B5EF4-FFF2-40B4-BE49-F238E27FC236}">
                <a16:creationId xmlns:a16="http://schemas.microsoft.com/office/drawing/2014/main" id="{9CDB54FF-C991-4AE7-9FF6-746B7E891CB2}"/>
              </a:ext>
            </a:extLst>
          </p:cNvPr>
          <p:cNvGraphicFramePr>
            <a:graphicFrameLocks noGrp="1"/>
          </p:cNvGraphicFramePr>
          <p:nvPr>
            <p:extLst>
              <p:ext uri="{D42A27DB-BD31-4B8C-83A1-F6EECF244321}">
                <p14:modId xmlns:p14="http://schemas.microsoft.com/office/powerpoint/2010/main" val="4159210717"/>
              </p:ext>
            </p:extLst>
          </p:nvPr>
        </p:nvGraphicFramePr>
        <p:xfrm>
          <a:off x="8882276" y="1860928"/>
          <a:ext cx="2733072" cy="1560195"/>
        </p:xfrm>
        <a:graphic>
          <a:graphicData uri="http://schemas.openxmlformats.org/drawingml/2006/table">
            <a:tbl>
              <a:tblPr>
                <a:tableStyleId>{22838BEF-8BB2-4498-84A7-C5851F593DF1}</a:tableStyleId>
              </a:tblPr>
              <a:tblGrid>
                <a:gridCol w="1529517">
                  <a:extLst>
                    <a:ext uri="{9D8B030D-6E8A-4147-A177-3AD203B41FA5}">
                      <a16:colId xmlns:a16="http://schemas.microsoft.com/office/drawing/2014/main" val="1914049147"/>
                    </a:ext>
                  </a:extLst>
                </a:gridCol>
                <a:gridCol w="1203555">
                  <a:extLst>
                    <a:ext uri="{9D8B030D-6E8A-4147-A177-3AD203B41FA5}">
                      <a16:colId xmlns:a16="http://schemas.microsoft.com/office/drawing/2014/main" val="3869892572"/>
                    </a:ext>
                  </a:extLst>
                </a:gridCol>
              </a:tblGrid>
              <a:tr h="190500">
                <a:tc>
                  <a:txBody>
                    <a:bodyPr/>
                    <a:lstStyle/>
                    <a:p>
                      <a:pPr algn="l" fontAlgn="b"/>
                      <a:r>
                        <a:rPr lang="en-US" sz="1400" b="1" u="none" strike="noStrike" dirty="0">
                          <a:effectLst/>
                        </a:rPr>
                        <a:t>Drinks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Mapped Code</a:t>
                      </a:r>
                    </a:p>
                  </a:txBody>
                  <a:tcPr marL="9525" marR="9525" marT="9525" marB="0" anchor="b"/>
                </a:tc>
                <a:extLst>
                  <a:ext uri="{0D108BD9-81ED-4DB2-BD59-A6C34878D82A}">
                    <a16:rowId xmlns:a16="http://schemas.microsoft.com/office/drawing/2014/main" val="57587052"/>
                  </a:ext>
                </a:extLst>
              </a:tr>
              <a:tr h="190500">
                <a:tc>
                  <a:txBody>
                    <a:bodyPr/>
                    <a:lstStyle/>
                    <a:p>
                      <a:pPr algn="l" fontAlgn="b"/>
                      <a:r>
                        <a:rPr lang="en-US" sz="1400" u="none" strike="noStrike" dirty="0">
                          <a:effectLst/>
                        </a:rPr>
                        <a:t>not at all</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389447508"/>
                  </a:ext>
                </a:extLst>
              </a:tr>
              <a:tr h="190500">
                <a:tc>
                  <a:txBody>
                    <a:bodyPr/>
                    <a:lstStyle/>
                    <a:p>
                      <a:pPr algn="l" fontAlgn="b"/>
                      <a:r>
                        <a:rPr lang="en-US" sz="1400" u="none" strike="noStrike" dirty="0">
                          <a:effectLst/>
                        </a:rPr>
                        <a:t>rarely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3375752380"/>
                  </a:ext>
                </a:extLst>
              </a:tr>
              <a:tr h="190500">
                <a:tc>
                  <a:txBody>
                    <a:bodyPr/>
                    <a:lstStyle/>
                    <a:p>
                      <a:pPr algn="l" fontAlgn="b"/>
                      <a:r>
                        <a:rPr lang="en-US" sz="1400" u="none" strike="noStrike">
                          <a:effectLst/>
                        </a:rPr>
                        <a:t>socially</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3677698413"/>
                  </a:ext>
                </a:extLst>
              </a:tr>
              <a:tr h="190500">
                <a:tc>
                  <a:txBody>
                    <a:bodyPr/>
                    <a:lstStyle/>
                    <a:p>
                      <a:pPr algn="l" fontAlgn="b"/>
                      <a:r>
                        <a:rPr lang="en-US" sz="1400" u="none" strike="noStrike">
                          <a:effectLst/>
                        </a:rPr>
                        <a:t>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576795548"/>
                  </a:ext>
                </a:extLst>
              </a:tr>
              <a:tr h="190500">
                <a:tc>
                  <a:txBody>
                    <a:bodyPr/>
                    <a:lstStyle/>
                    <a:p>
                      <a:pPr algn="l" fontAlgn="b"/>
                      <a:r>
                        <a:rPr lang="en-US" sz="1400" u="none" strike="noStrike">
                          <a:effectLst/>
                        </a:rPr>
                        <a:t>very 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4004918579"/>
                  </a:ext>
                </a:extLst>
              </a:tr>
              <a:tr h="190500">
                <a:tc>
                  <a:txBody>
                    <a:bodyPr/>
                    <a:lstStyle/>
                    <a:p>
                      <a:pPr algn="l" fontAlgn="b"/>
                      <a:r>
                        <a:rPr lang="en-US" sz="1400" u="none" strike="noStrike" dirty="0">
                          <a:effectLst/>
                        </a:rPr>
                        <a:t>desperately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47277900"/>
                  </a:ext>
                </a:extLst>
              </a:tr>
            </a:tbl>
          </a:graphicData>
        </a:graphic>
      </p:graphicFrame>
      <p:graphicFrame>
        <p:nvGraphicFramePr>
          <p:cNvPr id="8" name="Table 7">
            <a:extLst>
              <a:ext uri="{FF2B5EF4-FFF2-40B4-BE49-F238E27FC236}">
                <a16:creationId xmlns:a16="http://schemas.microsoft.com/office/drawing/2014/main" id="{657FC3E2-D242-48B9-A210-93A1DE68A4D5}"/>
              </a:ext>
            </a:extLst>
          </p:cNvPr>
          <p:cNvGraphicFramePr>
            <a:graphicFrameLocks noGrp="1"/>
          </p:cNvGraphicFramePr>
          <p:nvPr>
            <p:extLst>
              <p:ext uri="{D42A27DB-BD31-4B8C-83A1-F6EECF244321}">
                <p14:modId xmlns:p14="http://schemas.microsoft.com/office/powerpoint/2010/main" val="1047215980"/>
              </p:ext>
            </p:extLst>
          </p:nvPr>
        </p:nvGraphicFramePr>
        <p:xfrm>
          <a:off x="8882277" y="3741292"/>
          <a:ext cx="2733073" cy="891540"/>
        </p:xfrm>
        <a:graphic>
          <a:graphicData uri="http://schemas.openxmlformats.org/drawingml/2006/table">
            <a:tbl>
              <a:tblPr>
                <a:tableStyleId>{22838BEF-8BB2-4498-84A7-C5851F593DF1}</a:tableStyleId>
              </a:tblPr>
              <a:tblGrid>
                <a:gridCol w="1483668">
                  <a:extLst>
                    <a:ext uri="{9D8B030D-6E8A-4147-A177-3AD203B41FA5}">
                      <a16:colId xmlns:a16="http://schemas.microsoft.com/office/drawing/2014/main" val="337796780"/>
                    </a:ext>
                  </a:extLst>
                </a:gridCol>
                <a:gridCol w="1249405">
                  <a:extLst>
                    <a:ext uri="{9D8B030D-6E8A-4147-A177-3AD203B41FA5}">
                      <a16:colId xmlns:a16="http://schemas.microsoft.com/office/drawing/2014/main" val="1308692570"/>
                    </a:ext>
                  </a:extLst>
                </a:gridCol>
              </a:tblGrid>
              <a:tr h="190500">
                <a:tc>
                  <a:txBody>
                    <a:bodyPr/>
                    <a:lstStyle/>
                    <a:p>
                      <a:pPr algn="l" fontAlgn="b"/>
                      <a:r>
                        <a:rPr lang="en-US" sz="1400" b="1" u="none" strike="noStrike">
                          <a:effectLst/>
                        </a:rPr>
                        <a:t>Drugs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lang="en-US" sz="1400" b="1" i="0" u="none" strike="noStrike" dirty="0">
                          <a:solidFill>
                            <a:srgbClr val="000000"/>
                          </a:solidFill>
                          <a:effectLst/>
                          <a:latin typeface="Calibri" panose="020F0502020204030204" pitchFamily="34" charset="0"/>
                        </a:rPr>
                        <a:t>Mapped Code</a:t>
                      </a:r>
                    </a:p>
                  </a:txBody>
                  <a:tcPr marL="9525" marR="9525" marT="9525" marB="0" anchor="b"/>
                </a:tc>
                <a:extLst>
                  <a:ext uri="{0D108BD9-81ED-4DB2-BD59-A6C34878D82A}">
                    <a16:rowId xmlns:a16="http://schemas.microsoft.com/office/drawing/2014/main" val="2802829616"/>
                  </a:ext>
                </a:extLst>
              </a:tr>
              <a:tr h="190500">
                <a:tc>
                  <a:txBody>
                    <a:bodyPr/>
                    <a:lstStyle/>
                    <a:p>
                      <a:pPr algn="l" fontAlgn="b"/>
                      <a:r>
                        <a:rPr lang="en-US" sz="1400" u="none" strike="noStrike">
                          <a:effectLst/>
                        </a:rPr>
                        <a:t>never</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833747094"/>
                  </a:ext>
                </a:extLst>
              </a:tr>
              <a:tr h="190500">
                <a:tc>
                  <a:txBody>
                    <a:bodyPr/>
                    <a:lstStyle/>
                    <a:p>
                      <a:pPr algn="l" fontAlgn="b"/>
                      <a:r>
                        <a:rPr lang="en-US" sz="1400" u="none" strike="noStrike">
                          <a:effectLst/>
                        </a:rPr>
                        <a:t>sometimes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2120560390"/>
                  </a:ext>
                </a:extLst>
              </a:tr>
              <a:tr h="190500">
                <a:tc>
                  <a:txBody>
                    <a:bodyPr/>
                    <a:lstStyle/>
                    <a:p>
                      <a:pPr algn="l" fontAlgn="b"/>
                      <a:r>
                        <a:rPr lang="en-US" sz="1400" u="none" strike="noStrike">
                          <a:effectLst/>
                        </a:rPr>
                        <a:t>often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72427858"/>
                  </a:ext>
                </a:extLst>
              </a:tr>
            </a:tbl>
          </a:graphicData>
        </a:graphic>
      </p:graphicFrame>
      <p:graphicFrame>
        <p:nvGraphicFramePr>
          <p:cNvPr id="9" name="Table 8">
            <a:extLst>
              <a:ext uri="{FF2B5EF4-FFF2-40B4-BE49-F238E27FC236}">
                <a16:creationId xmlns:a16="http://schemas.microsoft.com/office/drawing/2014/main" id="{D09F2D69-8B55-450C-A1B1-E15E333E072B}"/>
              </a:ext>
            </a:extLst>
          </p:cNvPr>
          <p:cNvGraphicFramePr>
            <a:graphicFrameLocks noGrp="1"/>
          </p:cNvGraphicFramePr>
          <p:nvPr>
            <p:extLst>
              <p:ext uri="{D42A27DB-BD31-4B8C-83A1-F6EECF244321}">
                <p14:modId xmlns:p14="http://schemas.microsoft.com/office/powerpoint/2010/main" val="2305875614"/>
              </p:ext>
            </p:extLst>
          </p:nvPr>
        </p:nvGraphicFramePr>
        <p:xfrm>
          <a:off x="8882275" y="4953001"/>
          <a:ext cx="2733075" cy="1337310"/>
        </p:xfrm>
        <a:graphic>
          <a:graphicData uri="http://schemas.openxmlformats.org/drawingml/2006/table">
            <a:tbl>
              <a:tblPr>
                <a:tableStyleId>{22838BEF-8BB2-4498-84A7-C5851F593DF1}</a:tableStyleId>
              </a:tblPr>
              <a:tblGrid>
                <a:gridCol w="1648879">
                  <a:extLst>
                    <a:ext uri="{9D8B030D-6E8A-4147-A177-3AD203B41FA5}">
                      <a16:colId xmlns:a16="http://schemas.microsoft.com/office/drawing/2014/main" val="1787050981"/>
                    </a:ext>
                  </a:extLst>
                </a:gridCol>
                <a:gridCol w="1084196">
                  <a:extLst>
                    <a:ext uri="{9D8B030D-6E8A-4147-A177-3AD203B41FA5}">
                      <a16:colId xmlns:a16="http://schemas.microsoft.com/office/drawing/2014/main" val="1963190650"/>
                    </a:ext>
                  </a:extLst>
                </a:gridCol>
              </a:tblGrid>
              <a:tr h="190500">
                <a:tc>
                  <a:txBody>
                    <a:bodyPr/>
                    <a:lstStyle/>
                    <a:p>
                      <a:pPr algn="l" fontAlgn="b"/>
                      <a:r>
                        <a:rPr lang="en-US" sz="1400" b="1" u="none" strike="noStrike">
                          <a:effectLst/>
                        </a:rPr>
                        <a:t>Smokes</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b="1" i="0" u="none" strike="noStrike" dirty="0">
                          <a:solidFill>
                            <a:srgbClr val="000000"/>
                          </a:solidFill>
                          <a:effectLst/>
                          <a:latin typeface="Calibri" panose="020F0502020204030204" pitchFamily="34" charset="0"/>
                        </a:rPr>
                        <a:t>Mapped Code</a:t>
                      </a:r>
                    </a:p>
                  </a:txBody>
                  <a:tcPr marL="9525" marR="9525" marT="9525" marB="0" anchor="b"/>
                </a:tc>
                <a:extLst>
                  <a:ext uri="{0D108BD9-81ED-4DB2-BD59-A6C34878D82A}">
                    <a16:rowId xmlns:a16="http://schemas.microsoft.com/office/drawing/2014/main" val="195821396"/>
                  </a:ext>
                </a:extLst>
              </a:tr>
              <a:tr h="190500">
                <a:tc>
                  <a:txBody>
                    <a:bodyPr/>
                    <a:lstStyle/>
                    <a:p>
                      <a:pPr algn="l" fontAlgn="b"/>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524140299"/>
                  </a:ext>
                </a:extLst>
              </a:tr>
              <a:tr h="190500">
                <a:tc>
                  <a:txBody>
                    <a:bodyPr/>
                    <a:lstStyle/>
                    <a:p>
                      <a:pPr algn="l" fontAlgn="b"/>
                      <a:r>
                        <a:rPr lang="en-US" sz="1400" u="none" strike="noStrike" dirty="0">
                          <a:effectLst/>
                        </a:rPr>
                        <a:t>sometimes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3597747657"/>
                  </a:ext>
                </a:extLst>
              </a:tr>
              <a:tr h="190500">
                <a:tc>
                  <a:txBody>
                    <a:bodyPr/>
                    <a:lstStyle/>
                    <a:p>
                      <a:pPr algn="l" fontAlgn="b"/>
                      <a:r>
                        <a:rPr lang="en-US" sz="1400" u="none" strike="noStrike">
                          <a:effectLst/>
                        </a:rPr>
                        <a:t>when drinking</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3734938693"/>
                  </a:ext>
                </a:extLst>
              </a:tr>
              <a:tr h="190500">
                <a:tc>
                  <a:txBody>
                    <a:bodyPr/>
                    <a:lstStyle/>
                    <a:p>
                      <a:pPr algn="l" fontAlgn="b"/>
                      <a:r>
                        <a:rPr lang="en-US" sz="1400" u="none" strike="noStrike">
                          <a:effectLst/>
                        </a:rPr>
                        <a:t>yes</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2198819660"/>
                  </a:ext>
                </a:extLst>
              </a:tr>
              <a:tr h="190500">
                <a:tc>
                  <a:txBody>
                    <a:bodyPr/>
                    <a:lstStyle/>
                    <a:p>
                      <a:pPr algn="l" fontAlgn="b"/>
                      <a:r>
                        <a:rPr lang="en-US" sz="1400" u="none" strike="noStrike">
                          <a:effectLst/>
                        </a:rPr>
                        <a:t>trying to quit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3652975057"/>
                  </a:ext>
                </a:extLst>
              </a:tr>
            </a:tbl>
          </a:graphicData>
        </a:graphic>
      </p:graphicFrame>
    </p:spTree>
    <p:extLst>
      <p:ext uri="{BB962C8B-B14F-4D97-AF65-F5344CB8AC3E}">
        <p14:creationId xmlns:p14="http://schemas.microsoft.com/office/powerpoint/2010/main" val="300697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78BD-FB38-434B-B98F-4B5A63EFE3D6}"/>
              </a:ext>
            </a:extLst>
          </p:cNvPr>
          <p:cNvSpPr>
            <a:spLocks noGrp="1"/>
          </p:cNvSpPr>
          <p:nvPr>
            <p:ph type="title"/>
          </p:nvPr>
        </p:nvSpPr>
        <p:spPr/>
        <p:txBody>
          <a:bodyPr/>
          <a:lstStyle/>
          <a:p>
            <a:r>
              <a:rPr lang="en-US" dirty="0"/>
              <a:t>Data Exploration: Graph 1</a:t>
            </a:r>
          </a:p>
        </p:txBody>
      </p:sp>
      <p:sp>
        <p:nvSpPr>
          <p:cNvPr id="3" name="Content Placeholder 2">
            <a:extLst>
              <a:ext uri="{FF2B5EF4-FFF2-40B4-BE49-F238E27FC236}">
                <a16:creationId xmlns:a16="http://schemas.microsoft.com/office/drawing/2014/main" id="{6DB53122-0EAA-4776-8DC5-36B263694A59}"/>
              </a:ext>
            </a:extLst>
          </p:cNvPr>
          <p:cNvSpPr>
            <a:spLocks noGrp="1"/>
          </p:cNvSpPr>
          <p:nvPr>
            <p:ph idx="1"/>
          </p:nvPr>
        </p:nvSpPr>
        <p:spPr>
          <a:xfrm>
            <a:off x="838200" y="1825625"/>
            <a:ext cx="3206578" cy="4351338"/>
          </a:xfrm>
          <a:solidFill>
            <a:srgbClr val="E3EACF">
              <a:alpha val="74902"/>
            </a:srgbClr>
          </a:solidFill>
        </p:spPr>
        <p:txBody>
          <a:bodyPr>
            <a:normAutofit/>
          </a:bodyPr>
          <a:lstStyle/>
          <a:p>
            <a:r>
              <a:rPr lang="en-US" sz="2000" dirty="0"/>
              <a:t>Reasoning: Seeing the age dispersion of people on the site seemed to be a good starting point to formulate a question. A histogram seemed to be the best way to display this.</a:t>
            </a:r>
          </a:p>
        </p:txBody>
      </p:sp>
      <p:pic>
        <p:nvPicPr>
          <p:cNvPr id="7" name="Picture 6" descr="A screenshot of a cell phone&#10;&#10;Description automatically generated">
            <a:extLst>
              <a:ext uri="{FF2B5EF4-FFF2-40B4-BE49-F238E27FC236}">
                <a16:creationId xmlns:a16="http://schemas.microsoft.com/office/drawing/2014/main" id="{70B4B261-7759-4562-91F1-DBB0D650AF40}"/>
              </a:ext>
            </a:extLst>
          </p:cNvPr>
          <p:cNvPicPr>
            <a:picLocks noChangeAspect="1"/>
          </p:cNvPicPr>
          <p:nvPr/>
        </p:nvPicPr>
        <p:blipFill rotWithShape="1">
          <a:blip r:embed="rId2">
            <a:extLst>
              <a:ext uri="{28A0092B-C50C-407E-A947-70E740481C1C}">
                <a14:useLocalDpi xmlns:a14="http://schemas.microsoft.com/office/drawing/2010/main" val="0"/>
              </a:ext>
            </a:extLst>
          </a:blip>
          <a:srcRect t="8493" r="6676"/>
          <a:stretch/>
        </p:blipFill>
        <p:spPr>
          <a:xfrm>
            <a:off x="4796045" y="1547095"/>
            <a:ext cx="6702357" cy="4908398"/>
          </a:xfrm>
          <a:prstGeom prst="rect">
            <a:avLst/>
          </a:prstGeom>
          <a:ln w="28575">
            <a:solidFill>
              <a:schemeClr val="accent5">
                <a:lumMod val="75000"/>
              </a:schemeClr>
            </a:solidFill>
          </a:ln>
        </p:spPr>
      </p:pic>
    </p:spTree>
    <p:extLst>
      <p:ext uri="{BB962C8B-B14F-4D97-AF65-F5344CB8AC3E}">
        <p14:creationId xmlns:p14="http://schemas.microsoft.com/office/powerpoint/2010/main" val="176663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78BD-FB38-434B-B98F-4B5A63EFE3D6}"/>
              </a:ext>
            </a:extLst>
          </p:cNvPr>
          <p:cNvSpPr>
            <a:spLocks noGrp="1"/>
          </p:cNvSpPr>
          <p:nvPr>
            <p:ph type="title"/>
          </p:nvPr>
        </p:nvSpPr>
        <p:spPr/>
        <p:txBody>
          <a:bodyPr/>
          <a:lstStyle/>
          <a:p>
            <a:r>
              <a:rPr lang="en-US" dirty="0"/>
              <a:t>Data Exploration: Graph 2</a:t>
            </a:r>
          </a:p>
        </p:txBody>
      </p:sp>
      <p:sp>
        <p:nvSpPr>
          <p:cNvPr id="4" name="Content Placeholder 2">
            <a:extLst>
              <a:ext uri="{FF2B5EF4-FFF2-40B4-BE49-F238E27FC236}">
                <a16:creationId xmlns:a16="http://schemas.microsoft.com/office/drawing/2014/main" id="{398A30D2-D13A-4B2D-B832-0C774B4DA4A0}"/>
              </a:ext>
            </a:extLst>
          </p:cNvPr>
          <p:cNvSpPr>
            <a:spLocks noGrp="1"/>
          </p:cNvSpPr>
          <p:nvPr>
            <p:ph idx="1"/>
          </p:nvPr>
        </p:nvSpPr>
        <p:spPr>
          <a:xfrm>
            <a:off x="838200" y="1825625"/>
            <a:ext cx="3206578" cy="4351338"/>
          </a:xfrm>
          <a:solidFill>
            <a:srgbClr val="E3EACF">
              <a:alpha val="74902"/>
            </a:srgbClr>
          </a:solidFill>
        </p:spPr>
        <p:txBody>
          <a:bodyPr>
            <a:normAutofit/>
          </a:bodyPr>
          <a:lstStyle/>
          <a:p>
            <a:r>
              <a:rPr lang="en-US" sz="2000" dirty="0"/>
              <a:t>Reasoning: After adding the columns of data, it made sense to also look at the frequency of the different categories. Interestingly, the number of people who do not smoke and do not do drugs are nearly identical as is the frequency of the anything diet. </a:t>
            </a:r>
          </a:p>
        </p:txBody>
      </p:sp>
      <p:pic>
        <p:nvPicPr>
          <p:cNvPr id="5" name="Picture 4" descr="A screenshot of a cell phone&#10;&#10;Description automatically generated">
            <a:extLst>
              <a:ext uri="{FF2B5EF4-FFF2-40B4-BE49-F238E27FC236}">
                <a16:creationId xmlns:a16="http://schemas.microsoft.com/office/drawing/2014/main" id="{4FB7514A-3CDE-43A3-B487-E626D07FBCF2}"/>
              </a:ext>
            </a:extLst>
          </p:cNvPr>
          <p:cNvPicPr>
            <a:picLocks noChangeAspect="1"/>
          </p:cNvPicPr>
          <p:nvPr/>
        </p:nvPicPr>
        <p:blipFill rotWithShape="1">
          <a:blip r:embed="rId2">
            <a:extLst>
              <a:ext uri="{28A0092B-C50C-407E-A947-70E740481C1C}">
                <a14:useLocalDpi xmlns:a14="http://schemas.microsoft.com/office/drawing/2010/main" val="0"/>
              </a:ext>
            </a:extLst>
          </a:blip>
          <a:srcRect l="9125" t="8680" r="8874" b="1506"/>
          <a:stretch/>
        </p:blipFill>
        <p:spPr>
          <a:xfrm>
            <a:off x="4115773" y="1825625"/>
            <a:ext cx="7857023" cy="4791446"/>
          </a:xfrm>
          <a:prstGeom prst="rect">
            <a:avLst/>
          </a:prstGeom>
          <a:ln w="28575">
            <a:solidFill>
              <a:schemeClr val="accent5">
                <a:lumMod val="75000"/>
              </a:schemeClr>
            </a:solidFill>
          </a:ln>
        </p:spPr>
      </p:pic>
    </p:spTree>
    <p:extLst>
      <p:ext uri="{BB962C8B-B14F-4D97-AF65-F5344CB8AC3E}">
        <p14:creationId xmlns:p14="http://schemas.microsoft.com/office/powerpoint/2010/main" val="112294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78BD-FB38-434B-B98F-4B5A63EFE3D6}"/>
              </a:ext>
            </a:extLst>
          </p:cNvPr>
          <p:cNvSpPr>
            <a:spLocks noGrp="1"/>
          </p:cNvSpPr>
          <p:nvPr>
            <p:ph type="title"/>
          </p:nvPr>
        </p:nvSpPr>
        <p:spPr/>
        <p:txBody>
          <a:bodyPr/>
          <a:lstStyle/>
          <a:p>
            <a:r>
              <a:rPr lang="en-US" dirty="0"/>
              <a:t>Data Exploration:</a:t>
            </a:r>
            <a:br>
              <a:rPr lang="en-US" dirty="0"/>
            </a:br>
            <a:r>
              <a:rPr lang="en-US" dirty="0"/>
              <a:t> Graph 3</a:t>
            </a:r>
          </a:p>
        </p:txBody>
      </p:sp>
      <p:sp>
        <p:nvSpPr>
          <p:cNvPr id="6" name="Content Placeholder 2">
            <a:extLst>
              <a:ext uri="{FF2B5EF4-FFF2-40B4-BE49-F238E27FC236}">
                <a16:creationId xmlns:a16="http://schemas.microsoft.com/office/drawing/2014/main" id="{6F501EE8-D4BD-407B-899E-C314DD2FBB2C}"/>
              </a:ext>
            </a:extLst>
          </p:cNvPr>
          <p:cNvSpPr>
            <a:spLocks noGrp="1"/>
          </p:cNvSpPr>
          <p:nvPr>
            <p:ph idx="1"/>
          </p:nvPr>
        </p:nvSpPr>
        <p:spPr>
          <a:xfrm>
            <a:off x="838200" y="1825625"/>
            <a:ext cx="5579076" cy="4351338"/>
          </a:xfrm>
          <a:solidFill>
            <a:srgbClr val="E3EACF">
              <a:alpha val="74902"/>
            </a:srgbClr>
          </a:solidFill>
        </p:spPr>
        <p:txBody>
          <a:bodyPr>
            <a:normAutofit/>
          </a:bodyPr>
          <a:lstStyle/>
          <a:p>
            <a:r>
              <a:rPr lang="en-US" sz="2000" dirty="0"/>
              <a:t>Reasoning: From the second graph, the correlation between different diets, drugs, and smokes, came into question. Here three 2D histograms were plotted to see the correlations. Some diets have very strong correlations to not smoking, drinking, or doing drugs. This will lead to the formation of a question.</a:t>
            </a:r>
          </a:p>
        </p:txBody>
      </p:sp>
      <p:grpSp>
        <p:nvGrpSpPr>
          <p:cNvPr id="14" name="Group 13">
            <a:extLst>
              <a:ext uri="{FF2B5EF4-FFF2-40B4-BE49-F238E27FC236}">
                <a16:creationId xmlns:a16="http://schemas.microsoft.com/office/drawing/2014/main" id="{D0852088-DBA0-46B2-9CF8-DF96553B22BC}"/>
              </a:ext>
            </a:extLst>
          </p:cNvPr>
          <p:cNvGrpSpPr/>
          <p:nvPr/>
        </p:nvGrpSpPr>
        <p:grpSpPr>
          <a:xfrm>
            <a:off x="6765987" y="436505"/>
            <a:ext cx="5233626" cy="6217920"/>
            <a:chOff x="6765987" y="436505"/>
            <a:chExt cx="5233626" cy="6217920"/>
          </a:xfrm>
        </p:grpSpPr>
        <p:pic>
          <p:nvPicPr>
            <p:cNvPr id="9" name="Picture 8">
              <a:extLst>
                <a:ext uri="{FF2B5EF4-FFF2-40B4-BE49-F238E27FC236}">
                  <a16:creationId xmlns:a16="http://schemas.microsoft.com/office/drawing/2014/main" id="{383F91D2-EBA4-4F9D-8882-DE477E429CB0}"/>
                </a:ext>
              </a:extLst>
            </p:cNvPr>
            <p:cNvPicPr>
              <a:picLocks noChangeAspect="1"/>
            </p:cNvPicPr>
            <p:nvPr/>
          </p:nvPicPr>
          <p:blipFill rotWithShape="1">
            <a:blip r:embed="rId2">
              <a:extLst>
                <a:ext uri="{28A0092B-C50C-407E-A947-70E740481C1C}">
                  <a14:useLocalDpi xmlns:a14="http://schemas.microsoft.com/office/drawing/2010/main" val="0"/>
                </a:ext>
              </a:extLst>
            </a:blip>
            <a:srcRect l="8777" t="9518" r="15026" b="6795"/>
            <a:stretch/>
          </p:blipFill>
          <p:spPr>
            <a:xfrm>
              <a:off x="6765987" y="3454025"/>
              <a:ext cx="5233626" cy="3200400"/>
            </a:xfrm>
            <a:prstGeom prst="rect">
              <a:avLst/>
            </a:prstGeom>
            <a:ln w="28575">
              <a:solidFill>
                <a:schemeClr val="accent5">
                  <a:lumMod val="75000"/>
                </a:schemeClr>
              </a:solidFill>
            </a:ln>
          </p:spPr>
        </p:pic>
        <p:pic>
          <p:nvPicPr>
            <p:cNvPr id="13" name="Picture 12" descr="A picture containing screenshot&#10;&#10;Description automatically generated">
              <a:extLst>
                <a:ext uri="{FF2B5EF4-FFF2-40B4-BE49-F238E27FC236}">
                  <a16:creationId xmlns:a16="http://schemas.microsoft.com/office/drawing/2014/main" id="{8262C4DA-04A2-47FE-B289-DE55B8DA7E59}"/>
                </a:ext>
              </a:extLst>
            </p:cNvPr>
            <p:cNvPicPr>
              <a:picLocks noChangeAspect="1"/>
            </p:cNvPicPr>
            <p:nvPr/>
          </p:nvPicPr>
          <p:blipFill rotWithShape="1">
            <a:blip r:embed="rId3">
              <a:extLst>
                <a:ext uri="{28A0092B-C50C-407E-A947-70E740481C1C}">
                  <a14:useLocalDpi xmlns:a14="http://schemas.microsoft.com/office/drawing/2010/main" val="0"/>
                </a:ext>
              </a:extLst>
            </a:blip>
            <a:srcRect l="40050" t="8680" r="15346" b="4787"/>
            <a:stretch/>
          </p:blipFill>
          <p:spPr>
            <a:xfrm>
              <a:off x="6765987" y="436505"/>
              <a:ext cx="2793594" cy="3017520"/>
            </a:xfrm>
            <a:prstGeom prst="rect">
              <a:avLst/>
            </a:prstGeom>
            <a:ln w="28575">
              <a:solidFill>
                <a:schemeClr val="accent5">
                  <a:lumMod val="75000"/>
                </a:schemeClr>
              </a:solidFill>
            </a:ln>
          </p:spPr>
        </p:pic>
        <p:pic>
          <p:nvPicPr>
            <p:cNvPr id="11" name="Picture 10" descr="A picture containing screenshot&#10;&#10;Description automatically generated">
              <a:extLst>
                <a:ext uri="{FF2B5EF4-FFF2-40B4-BE49-F238E27FC236}">
                  <a16:creationId xmlns:a16="http://schemas.microsoft.com/office/drawing/2014/main" id="{52B07076-FA8D-4DA6-8321-53B5BCA24ACB}"/>
                </a:ext>
              </a:extLst>
            </p:cNvPr>
            <p:cNvPicPr>
              <a:picLocks noChangeAspect="1"/>
            </p:cNvPicPr>
            <p:nvPr/>
          </p:nvPicPr>
          <p:blipFill rotWithShape="1">
            <a:blip r:embed="rId4">
              <a:extLst>
                <a:ext uri="{28A0092B-C50C-407E-A947-70E740481C1C}">
                  <a14:useLocalDpi xmlns:a14="http://schemas.microsoft.com/office/drawing/2010/main" val="0"/>
                </a:ext>
              </a:extLst>
            </a:blip>
            <a:srcRect l="45768" t="8393" r="15904" b="5075"/>
            <a:stretch/>
          </p:blipFill>
          <p:spPr>
            <a:xfrm>
              <a:off x="9559581" y="436505"/>
              <a:ext cx="2440032" cy="3017520"/>
            </a:xfrm>
            <a:prstGeom prst="rect">
              <a:avLst/>
            </a:prstGeom>
            <a:ln w="28575">
              <a:solidFill>
                <a:schemeClr val="accent5">
                  <a:lumMod val="75000"/>
                </a:schemeClr>
              </a:solidFill>
            </a:ln>
          </p:spPr>
        </p:pic>
      </p:grpSp>
    </p:spTree>
    <p:extLst>
      <p:ext uri="{BB962C8B-B14F-4D97-AF65-F5344CB8AC3E}">
        <p14:creationId xmlns:p14="http://schemas.microsoft.com/office/powerpoint/2010/main" val="123876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2A32-96BB-48D6-9D8D-D0AA5D9F9B6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E8E69B05-ECA2-4A95-B6F8-256697C747E0}"/>
              </a:ext>
            </a:extLst>
          </p:cNvPr>
          <p:cNvSpPr>
            <a:spLocks noGrp="1"/>
          </p:cNvSpPr>
          <p:nvPr>
            <p:ph idx="1"/>
          </p:nvPr>
        </p:nvSpPr>
        <p:spPr/>
        <p:txBody>
          <a:bodyPr/>
          <a:lstStyle/>
          <a:p>
            <a:r>
              <a:rPr lang="en-US" dirty="0"/>
              <a:t>Can we predict what diet a person will have based on drug use, drinking frequency, and smoking frequency?</a:t>
            </a:r>
          </a:p>
        </p:txBody>
      </p:sp>
    </p:spTree>
    <p:extLst>
      <p:ext uri="{BB962C8B-B14F-4D97-AF65-F5344CB8AC3E}">
        <p14:creationId xmlns:p14="http://schemas.microsoft.com/office/powerpoint/2010/main" val="193884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D1C4-A446-422F-B3BC-A06B9921DD02}"/>
              </a:ext>
            </a:extLst>
          </p:cNvPr>
          <p:cNvSpPr>
            <a:spLocks noGrp="1"/>
          </p:cNvSpPr>
          <p:nvPr>
            <p:ph type="title"/>
          </p:nvPr>
        </p:nvSpPr>
        <p:spPr/>
        <p:txBody>
          <a:bodyPr/>
          <a:lstStyle/>
          <a:p>
            <a:r>
              <a:rPr lang="en-US" dirty="0"/>
              <a:t>Regression:</a:t>
            </a:r>
          </a:p>
        </p:txBody>
      </p:sp>
      <p:sp>
        <p:nvSpPr>
          <p:cNvPr id="3" name="Content Placeholder 2">
            <a:extLst>
              <a:ext uri="{FF2B5EF4-FFF2-40B4-BE49-F238E27FC236}">
                <a16:creationId xmlns:a16="http://schemas.microsoft.com/office/drawing/2014/main" id="{6F31A021-F815-4E45-9623-759CFB7231B6}"/>
              </a:ext>
            </a:extLst>
          </p:cNvPr>
          <p:cNvSpPr>
            <a:spLocks noGrp="1"/>
          </p:cNvSpPr>
          <p:nvPr>
            <p:ph idx="1"/>
          </p:nvPr>
        </p:nvSpPr>
        <p:spPr/>
        <p:txBody>
          <a:bodyPr/>
          <a:lstStyle/>
          <a:p>
            <a:r>
              <a:rPr lang="en-US" dirty="0"/>
              <a:t>Single Linear Regression</a:t>
            </a:r>
          </a:p>
          <a:p>
            <a:r>
              <a:rPr lang="en-US" dirty="0"/>
              <a:t>Multiple Linear Regressing</a:t>
            </a:r>
          </a:p>
          <a:p>
            <a:r>
              <a:rPr lang="en-US" dirty="0"/>
              <a:t>K-Nearest Neighbor Regression</a:t>
            </a:r>
          </a:p>
          <a:p>
            <a:r>
              <a:rPr lang="en-US" dirty="0"/>
              <a:t>Please note that for the regression models, we attempted to predict a diet code value (between 0 and 4 inclusive). This did not lend itself to using the recall, f1, accuracy, or precision as when explained in the lesson, these required a 0/1 type classification scheme. </a:t>
            </a:r>
          </a:p>
          <a:p>
            <a:endParaRPr lang="en-US" dirty="0"/>
          </a:p>
        </p:txBody>
      </p:sp>
    </p:spTree>
    <p:extLst>
      <p:ext uri="{BB962C8B-B14F-4D97-AF65-F5344CB8AC3E}">
        <p14:creationId xmlns:p14="http://schemas.microsoft.com/office/powerpoint/2010/main" val="3155839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66DC-6BAA-4AC7-B349-69DB933E7F4B}"/>
              </a:ext>
            </a:extLst>
          </p:cNvPr>
          <p:cNvSpPr>
            <a:spLocks noGrp="1"/>
          </p:cNvSpPr>
          <p:nvPr>
            <p:ph type="title"/>
          </p:nvPr>
        </p:nvSpPr>
        <p:spPr/>
        <p:txBody>
          <a:bodyPr/>
          <a:lstStyle/>
          <a:p>
            <a:r>
              <a:rPr lang="en-US" dirty="0"/>
              <a:t>Single Linear Regression</a:t>
            </a:r>
          </a:p>
        </p:txBody>
      </p:sp>
      <p:sp>
        <p:nvSpPr>
          <p:cNvPr id="4" name="Content Placeholder 2">
            <a:extLst>
              <a:ext uri="{FF2B5EF4-FFF2-40B4-BE49-F238E27FC236}">
                <a16:creationId xmlns:a16="http://schemas.microsoft.com/office/drawing/2014/main" id="{666B2B8C-0933-45F9-8A5C-8AF67DA7E0AE}"/>
              </a:ext>
            </a:extLst>
          </p:cNvPr>
          <p:cNvSpPr txBox="1">
            <a:spLocks/>
          </p:cNvSpPr>
          <p:nvPr/>
        </p:nvSpPr>
        <p:spPr>
          <a:xfrm>
            <a:off x="838199" y="1825625"/>
            <a:ext cx="4705866" cy="4351338"/>
          </a:xfrm>
          <a:prstGeom prst="rect">
            <a:avLst/>
          </a:prstGeom>
          <a:solidFill>
            <a:srgbClr val="E3EACF">
              <a:alpha val="74902"/>
            </a:srgbClr>
          </a:solidFill>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Method: Use a single linear regression model on drinks to predict diet and see if this provides accurate results.</a:t>
            </a:r>
          </a:p>
          <a:p>
            <a:r>
              <a:rPr lang="en-US" sz="2000" dirty="0"/>
              <a:t>Simplicity: This model was extremely simple to set up and run. It is also easy to understand how the model performs.</a:t>
            </a:r>
          </a:p>
          <a:p>
            <a:r>
              <a:rPr lang="en-US" sz="2000" dirty="0"/>
              <a:t>Time: ~0.0630ms</a:t>
            </a:r>
          </a:p>
          <a:p>
            <a:r>
              <a:rPr lang="en-US" sz="2000" dirty="0"/>
              <a:t>Score: ~0.0022</a:t>
            </a:r>
          </a:p>
          <a:p>
            <a:r>
              <a:rPr lang="en-US" sz="2000" dirty="0"/>
              <a:t>Conclusion: This runs quickly. However, the graph is not what we would expect to see. Hopefully we would see the predicted and recorded diet codes form a line upward to the right of the graph. The predicted values form a plateau instead. The score and the graph indicate that the correlation this method generates is very weak and ineffective at predicting diet off of drinks. In earlier versions of the model, drugs and smokes were also tried but the results were similar.</a:t>
            </a:r>
          </a:p>
        </p:txBody>
      </p:sp>
      <p:pic>
        <p:nvPicPr>
          <p:cNvPr id="6" name="Picture 5" descr="A screenshot of a social media post&#10;&#10;Description automatically generated">
            <a:extLst>
              <a:ext uri="{FF2B5EF4-FFF2-40B4-BE49-F238E27FC236}">
                <a16:creationId xmlns:a16="http://schemas.microsoft.com/office/drawing/2014/main" id="{F3607B31-9BA8-43C2-97DF-3D9F82FBFB49}"/>
              </a:ext>
            </a:extLst>
          </p:cNvPr>
          <p:cNvPicPr>
            <a:picLocks noChangeAspect="1"/>
          </p:cNvPicPr>
          <p:nvPr/>
        </p:nvPicPr>
        <p:blipFill rotWithShape="1">
          <a:blip r:embed="rId2">
            <a:extLst>
              <a:ext uri="{28A0092B-C50C-407E-A947-70E740481C1C}">
                <a14:useLocalDpi xmlns:a14="http://schemas.microsoft.com/office/drawing/2010/main" val="0"/>
              </a:ext>
            </a:extLst>
          </a:blip>
          <a:srcRect l="8770" t="7653" r="8045" b="5589"/>
          <a:stretch/>
        </p:blipFill>
        <p:spPr>
          <a:xfrm>
            <a:off x="5631291" y="2081054"/>
            <a:ext cx="6318231" cy="3840480"/>
          </a:xfrm>
          <a:prstGeom prst="rect">
            <a:avLst/>
          </a:prstGeom>
          <a:ln w="28575">
            <a:solidFill>
              <a:schemeClr val="accent5">
                <a:lumMod val="75000"/>
              </a:schemeClr>
            </a:solidFill>
          </a:ln>
        </p:spPr>
      </p:pic>
    </p:spTree>
    <p:extLst>
      <p:ext uri="{BB962C8B-B14F-4D97-AF65-F5344CB8AC3E}">
        <p14:creationId xmlns:p14="http://schemas.microsoft.com/office/powerpoint/2010/main" val="5793439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357</TotalTime>
  <Words>1636</Words>
  <Application>Microsoft Office PowerPoint</Application>
  <PresentationFormat>Widescreen</PresentationFormat>
  <Paragraphs>223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Machine Learning:  Capstone Project</vt:lpstr>
      <vt:lpstr>Data Exploration: By the Numbers</vt:lpstr>
      <vt:lpstr>Mapping Data to New Columns</vt:lpstr>
      <vt:lpstr>Data Exploration: Graph 1</vt:lpstr>
      <vt:lpstr>Data Exploration: Graph 2</vt:lpstr>
      <vt:lpstr>Data Exploration:  Graph 3</vt:lpstr>
      <vt:lpstr>Question:</vt:lpstr>
      <vt:lpstr>Regression:</vt:lpstr>
      <vt:lpstr>Single Linear Regression</vt:lpstr>
      <vt:lpstr>Multiple Linear Regression</vt:lpstr>
      <vt:lpstr>K-Nearest Neighbor Regression</vt:lpstr>
      <vt:lpstr>Classification Methods:</vt:lpstr>
      <vt:lpstr>Support Vector Classifier (SVC)</vt:lpstr>
      <vt:lpstr>Support Vector Classifier (SVC)</vt:lpstr>
      <vt:lpstr>K-Nearest Neighbors Classifier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Capstone Project</dc:title>
  <dc:creator>Brink, Rebecca M.</dc:creator>
  <cp:lastModifiedBy>Brink, Rebecca M.</cp:lastModifiedBy>
  <cp:revision>19</cp:revision>
  <dcterms:created xsi:type="dcterms:W3CDTF">2018-11-30T16:10:03Z</dcterms:created>
  <dcterms:modified xsi:type="dcterms:W3CDTF">2018-12-04T17:02:59Z</dcterms:modified>
</cp:coreProperties>
</file>