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2" r:id="rId20"/>
    <p:sldId id="273" r:id="rId21"/>
  </p:sldIdLst>
  <p:sldSz cx="13004800" cy="97536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660"/>
  </p:normalViewPr>
  <p:slideViewPr>
    <p:cSldViewPr>
      <p:cViewPr>
        <p:scale>
          <a:sx n="63" d="100"/>
          <a:sy n="63" d="100"/>
        </p:scale>
        <p:origin x="-1326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Sheet1!$I$7</c:f>
              <c:strCache>
                <c:ptCount val="1"/>
                <c:pt idx="0">
                  <c:v>MT9M001C12STM (current)</c:v>
                </c:pt>
              </c:strCache>
            </c:strRef>
          </c:tx>
          <c:invertIfNegative val="0"/>
          <c:cat>
            <c:strRef>
              <c:f>Sheet1!$H$8:$H$15</c:f>
              <c:strCache>
                <c:ptCount val="7"/>
                <c:pt idx="0">
                  <c:v>Resolution(MP)</c:v>
                </c:pt>
                <c:pt idx="1">
                  <c:v>Pixel Size(um)</c:v>
                </c:pt>
                <c:pt idx="2">
                  <c:v>Dynamic Range (dB)</c:v>
                </c:pt>
                <c:pt idx="3">
                  <c:v>Frame Rate (fps)</c:v>
                </c:pt>
                <c:pt idx="4">
                  <c:v>Data Rate (Mp/s)</c:v>
                </c:pt>
                <c:pt idx="5">
                  <c:v>Master Clk (MHz)</c:v>
                </c:pt>
                <c:pt idx="6">
                  <c:v>Supply Voltage (V)</c:v>
                </c:pt>
              </c:strCache>
            </c:strRef>
          </c:cat>
          <c:val>
            <c:numRef>
              <c:f>Sheet1!$I$8:$I$15</c:f>
              <c:numCache>
                <c:formatCode>General</c:formatCode>
                <c:ptCount val="8"/>
                <c:pt idx="0">
                  <c:v>1.3</c:v>
                </c:pt>
                <c:pt idx="1">
                  <c:v>5.2</c:v>
                </c:pt>
                <c:pt idx="2">
                  <c:v>68.2</c:v>
                </c:pt>
                <c:pt idx="3">
                  <c:v>30</c:v>
                </c:pt>
                <c:pt idx="4">
                  <c:v>48</c:v>
                </c:pt>
                <c:pt idx="5">
                  <c:v>48</c:v>
                </c:pt>
                <c:pt idx="6">
                  <c:v>3.3</c:v>
                </c:pt>
              </c:numCache>
            </c:numRef>
          </c:val>
        </c:ser>
        <c:ser>
          <c:idx val="1"/>
          <c:order val="1"/>
          <c:tx>
            <c:strRef>
              <c:f>Sheet1!$J$7</c:f>
              <c:strCache>
                <c:ptCount val="1"/>
                <c:pt idx="0">
                  <c:v>MT9M019D00STC (alternative)</c:v>
                </c:pt>
              </c:strCache>
            </c:strRef>
          </c:tx>
          <c:invertIfNegative val="0"/>
          <c:cat>
            <c:strRef>
              <c:f>Sheet1!$H$8:$H$15</c:f>
              <c:strCache>
                <c:ptCount val="7"/>
                <c:pt idx="0">
                  <c:v>Resolution(MP)</c:v>
                </c:pt>
                <c:pt idx="1">
                  <c:v>Pixel Size(um)</c:v>
                </c:pt>
                <c:pt idx="2">
                  <c:v>Dynamic Range (dB)</c:v>
                </c:pt>
                <c:pt idx="3">
                  <c:v>Frame Rate (fps)</c:v>
                </c:pt>
                <c:pt idx="4">
                  <c:v>Data Rate (Mp/s)</c:v>
                </c:pt>
                <c:pt idx="5">
                  <c:v>Master Clk (MHz)</c:v>
                </c:pt>
                <c:pt idx="6">
                  <c:v>Supply Voltage (V)</c:v>
                </c:pt>
              </c:strCache>
            </c:strRef>
          </c:cat>
          <c:val>
            <c:numRef>
              <c:f>Sheet1!$J$8:$J$15</c:f>
              <c:numCache>
                <c:formatCode>General</c:formatCode>
                <c:ptCount val="8"/>
                <c:pt idx="0">
                  <c:v>1.3</c:v>
                </c:pt>
                <c:pt idx="1">
                  <c:v>2.2000000000000002</c:v>
                </c:pt>
                <c:pt idx="2">
                  <c:v>67.27</c:v>
                </c:pt>
                <c:pt idx="3">
                  <c:v>60</c:v>
                </c:pt>
                <c:pt idx="4">
                  <c:v>64</c:v>
                </c:pt>
                <c:pt idx="5">
                  <c:v>64</c:v>
                </c:pt>
                <c:pt idx="6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389888"/>
        <c:axId val="131654016"/>
      </c:barChart>
      <c:catAx>
        <c:axId val="130389888"/>
        <c:scaling>
          <c:orientation val="minMax"/>
        </c:scaling>
        <c:delete val="0"/>
        <c:axPos val="b"/>
        <c:majorTickMark val="out"/>
        <c:minorTickMark val="none"/>
        <c:tickLblPos val="nextTo"/>
        <c:crossAx val="131654016"/>
        <c:crosses val="autoZero"/>
        <c:auto val="1"/>
        <c:lblAlgn val="ctr"/>
        <c:lblOffset val="100"/>
        <c:noMultiLvlLbl val="0"/>
      </c:catAx>
      <c:valAx>
        <c:axId val="1316540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03898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688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11/26/2012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86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11/26/2012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785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5219" y="108374"/>
            <a:ext cx="3156373" cy="82363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1583" y="108374"/>
            <a:ext cx="9256889" cy="82363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11/26/2012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99409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584" y="108373"/>
            <a:ext cx="12630009" cy="1300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00480" y="1408854"/>
            <a:ext cx="10403840" cy="693589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11/26/2012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20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584" y="108373"/>
            <a:ext cx="12630009" cy="1300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0480" y="1408854"/>
            <a:ext cx="5093547" cy="6935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1408854"/>
            <a:ext cx="5093547" cy="6935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11/26/2012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576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4200">
                <a:solidFill>
                  <a:schemeClr val="dk1"/>
                </a:solidFill>
              </a:defRPr>
            </a:lvl1pPr>
            <a:lvl2pPr marL="1282700" indent="-2984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4200">
                <a:solidFill>
                  <a:schemeClr val="dk1"/>
                </a:solidFill>
              </a:defRPr>
            </a:lvl2pPr>
            <a:lvl3pPr marL="1727200" indent="-2984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4200">
                <a:solidFill>
                  <a:schemeClr val="dk1"/>
                </a:solidFill>
              </a:defRPr>
            </a:lvl3pPr>
            <a:lvl4pPr marL="2171700" indent="-2984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4200">
                <a:solidFill>
                  <a:schemeClr val="dk1"/>
                </a:solidFill>
              </a:defRPr>
            </a:lvl4pPr>
            <a:lvl5pPr marL="2616200" indent="-2984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4200">
                <a:solidFill>
                  <a:schemeClr val="dk1"/>
                </a:solidFill>
              </a:defRPr>
            </a:lvl5pPr>
            <a:lvl6pPr marL="3060700" indent="-2984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4200">
                <a:solidFill>
                  <a:schemeClr val="dk1"/>
                </a:solidFill>
              </a:defRPr>
            </a:lvl6pPr>
            <a:lvl7pPr marL="3505200" indent="-2984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4200">
                <a:solidFill>
                  <a:schemeClr val="dk1"/>
                </a:solidFill>
              </a:defRPr>
            </a:lvl7pPr>
            <a:lvl8pPr marL="3949700" indent="-2984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4200">
                <a:solidFill>
                  <a:schemeClr val="dk1"/>
                </a:solidFill>
              </a:defRPr>
            </a:lvl8pPr>
            <a:lvl9pPr marL="4394200" indent="-2984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11/26/2012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2839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11/26/2012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2359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0480" y="1408854"/>
            <a:ext cx="5093547" cy="6935893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1408854"/>
            <a:ext cx="5093547" cy="6935893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11/26/2012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8041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11/26/2012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5177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11/26/2012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8652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11/26/2012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6832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11/26/2012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1218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11/26/2012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06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00480" y="1408854"/>
            <a:ext cx="10403840" cy="693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5360" y="8886613"/>
            <a:ext cx="3793067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>
              <a:defRPr sz="1100" b="1"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11/26/2012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307" y="8886613"/>
            <a:ext cx="4118187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 algn="ctr">
              <a:defRPr sz="2300" b="1">
                <a:latin typeface="+mn-lt"/>
                <a:ea typeface="+mn-ea"/>
                <a:cs typeface="+mn-cs"/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1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67893" y="9299787"/>
            <a:ext cx="4118187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 algn="r">
              <a:defRPr sz="2300" b="1">
                <a:solidFill>
                  <a:schemeClr val="folHlink"/>
                </a:solidFill>
                <a:latin typeface="Trebuchet MS" pitchFamily="1" charset="0"/>
              </a:defRPr>
            </a:lvl1pPr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400" b="0">
              <a:solidFill>
                <a:schemeClr val="tx1"/>
              </a:solidFill>
            </a:endParaRPr>
          </a:p>
        </p:txBody>
      </p:sp>
      <p:sp>
        <p:nvSpPr>
          <p:cNvPr id="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241584" y="108373"/>
            <a:ext cx="12630009" cy="130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925" y="108373"/>
            <a:ext cx="1379502" cy="8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000066"/>
          </a:solidFill>
          <a:latin typeface="+mj-lt"/>
          <a:ea typeface="ＭＳ Ｐゴシック" charset="0"/>
          <a:cs typeface="ＭＳ Ｐゴシック" pitchFamily="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000066"/>
          </a:solidFill>
          <a:latin typeface="Trebuchet MS" pitchFamily="34" charset="0"/>
          <a:ea typeface="ＭＳ Ｐゴシック" charset="0"/>
          <a:cs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000066"/>
          </a:solidFill>
          <a:latin typeface="Trebuchet MS" pitchFamily="34" charset="0"/>
          <a:ea typeface="ＭＳ Ｐゴシック" charset="0"/>
          <a:cs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000066"/>
          </a:solidFill>
          <a:latin typeface="Trebuchet MS" pitchFamily="34" charset="0"/>
          <a:ea typeface="ＭＳ Ｐゴシック" charset="0"/>
          <a:cs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000066"/>
          </a:solidFill>
          <a:latin typeface="Trebuchet MS" pitchFamily="34" charset="0"/>
          <a:ea typeface="ＭＳ Ｐゴシック" charset="0"/>
          <a:cs typeface="ＭＳ Ｐゴシック" pitchFamily="1" charset="-128"/>
        </a:defRPr>
      </a:lvl5pPr>
      <a:lvl6pPr marL="65023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000066"/>
          </a:solidFill>
          <a:latin typeface="Trebuchet MS" pitchFamily="34" charset="0"/>
        </a:defRPr>
      </a:lvl6pPr>
      <a:lvl7pPr marL="130046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000066"/>
          </a:solidFill>
          <a:latin typeface="Trebuchet MS" pitchFamily="34" charset="0"/>
        </a:defRPr>
      </a:lvl7pPr>
      <a:lvl8pPr marL="195069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000066"/>
          </a:solidFill>
          <a:latin typeface="Trebuchet MS" pitchFamily="34" charset="0"/>
        </a:defRPr>
      </a:lvl8pPr>
      <a:lvl9pPr marL="2600919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000066"/>
          </a:solidFill>
          <a:latin typeface="Trebuchet MS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0"/>
          <a:cs typeface="ＭＳ Ｐゴシック" pitchFamily="1" charset="-128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charset="0"/>
        </a:defRPr>
      </a:lvl5pPr>
      <a:lvl6pPr marL="3576264" indent="-325115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4226494" indent="-325115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4876724" indent="-325115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5526954" indent="-325115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youtube.com/watch?v=L7DGq8SddEQ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johnnylee.net/projects/wii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crosoft.com/en-us/kinectforwindows/" TargetMode="External"/><Relationship Id="rId5" Type="http://schemas.openxmlformats.org/officeDocument/2006/relationships/hyperlink" Target="http://openkinect.org/wiki/Main_Page" TargetMode="External"/><Relationship Id="rId4" Type="http://schemas.openxmlformats.org/officeDocument/2006/relationships/hyperlink" Target="http://news.cnet.com/8301-17938_105-10253586-1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ed.com/talks/johnny_lee_demos_wii_remote_hacks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lectronics.howstuffworks.com/microsoft-kinect2.ht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channel9.msdn.com/Series/KinectQuickstart/" TargetMode="External"/><Relationship Id="rId5" Type="http://schemas.openxmlformats.org/officeDocument/2006/relationships/hyperlink" Target="http://www.gamesindustry.biz/articles/microsoft-drops-internal-natal-chip_1" TargetMode="External"/><Relationship Id="rId4" Type="http://schemas.openxmlformats.org/officeDocument/2006/relationships/hyperlink" Target="http://www.wired.com/gadgetlab/2010/11/tonights-release-xbox-kinect-how-does-it-work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necthacks.n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1854200" y="3810000"/>
            <a:ext cx="9372600" cy="34924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0" name="Shape 50"/>
          <p:cNvSpPr/>
          <p:nvPr/>
        </p:nvSpPr>
        <p:spPr>
          <a:xfrm>
            <a:off x="1625600" y="914400"/>
            <a:ext cx="9753599" cy="20478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587544"/>
            <a:ext cx="10464800" cy="70785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3400" dirty="0">
                <a:solidFill>
                  <a:srgbClr val="000066"/>
                </a:solidFill>
              </a:rPr>
              <a:t>Camera Comparison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0592880"/>
              </p:ext>
            </p:extLst>
          </p:nvPr>
        </p:nvGraphicFramePr>
        <p:xfrm>
          <a:off x="330200" y="1600200"/>
          <a:ext cx="12496800" cy="723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6466840" y="8941713"/>
            <a:ext cx="65024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http://www.aptina.com/products/image_sensors/index.jsp?incoming=1&amp;form3=3&amp;navId=H0,C1,C3&amp;categoryId=3&amp;action=RESET</a:t>
            </a:r>
          </a:p>
        </p:txBody>
      </p:sp>
    </p:spTree>
    <p:extLst>
      <p:ext uri="{BB962C8B-B14F-4D97-AF65-F5344CB8AC3E}">
        <p14:creationId xmlns:p14="http://schemas.microsoft.com/office/powerpoint/2010/main" val="1589408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270000" y="345776"/>
            <a:ext cx="10464800" cy="70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3400" dirty="0">
                <a:solidFill>
                  <a:srgbClr val="000066"/>
                </a:solidFill>
                <a:sym typeface="Helvetica"/>
              </a:rPr>
              <a:t>Microphones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282700" y="2133600"/>
            <a:ext cx="11353800" cy="2241639"/>
          </a:xfrm>
          <a:prstGeom prst="rect">
            <a:avLst/>
          </a:prstGeom>
          <a:noFill/>
          <a:ln>
            <a:noFill/>
          </a:ln>
        </p:spPr>
        <p:txBody>
          <a:bodyPr vert="horz" wrap="square" lIns="50800" tIns="50800" rIns="50800" bIns="50800" anchor="ctr" anchorCtr="0">
            <a:spAutoFit/>
          </a:bodyPr>
          <a:lstStyle/>
          <a:p>
            <a:pPr marL="711200" indent="-571500">
              <a:lnSpc>
                <a:spcPct val="75000"/>
              </a:lnSpc>
              <a:buClrTx/>
              <a:buSzPct val="64814"/>
              <a:buFont typeface="Arial" pitchFamily="34" charset="0"/>
              <a:buChar char="•"/>
            </a:pPr>
            <a:r>
              <a:rPr lang="en-US" sz="4400" dirty="0">
                <a:latin typeface="Helvetica"/>
                <a:ea typeface="Helvetica"/>
                <a:cs typeface="Helvetica"/>
                <a:sym typeface="Helvetica"/>
              </a:rPr>
              <a:t>4 Microphones on the </a:t>
            </a:r>
            <a:r>
              <a:rPr lang="en-US" sz="4400" dirty="0" smtClean="0">
                <a:latin typeface="Helvetica"/>
                <a:ea typeface="Helvetica"/>
                <a:cs typeface="Helvetica"/>
                <a:sym typeface="Helvetica"/>
              </a:rPr>
              <a:t>device</a:t>
            </a:r>
          </a:p>
          <a:p>
            <a:pPr marL="711200" indent="-571500">
              <a:lnSpc>
                <a:spcPct val="75000"/>
              </a:lnSpc>
              <a:buClrTx/>
              <a:buSzPct val="64814"/>
              <a:buFont typeface="Arial" pitchFamily="34" charset="0"/>
              <a:buChar char="•"/>
            </a:pPr>
            <a:r>
              <a:rPr lang="en-US" sz="4400" dirty="0" smtClean="0">
                <a:latin typeface="Helvetica"/>
                <a:ea typeface="Helvetica"/>
                <a:cs typeface="Helvetica"/>
                <a:sym typeface="Helvetica"/>
              </a:rPr>
              <a:t>Supports </a:t>
            </a:r>
            <a:r>
              <a:rPr lang="en-US" sz="4400" dirty="0">
                <a:latin typeface="Helvetica"/>
                <a:ea typeface="Helvetica"/>
                <a:cs typeface="Helvetica"/>
                <a:sym typeface="Helvetica"/>
              </a:rPr>
              <a:t>single speaker voice </a:t>
            </a:r>
            <a:r>
              <a:rPr lang="en-US" sz="4400" dirty="0" smtClean="0">
                <a:latin typeface="Helvetica"/>
                <a:ea typeface="Helvetica"/>
                <a:cs typeface="Helvetica"/>
                <a:sym typeface="Helvetica"/>
              </a:rPr>
              <a:t>recognition</a:t>
            </a:r>
            <a:endParaRPr lang="en-US" sz="4400" dirty="0">
              <a:latin typeface="Helvetica"/>
              <a:ea typeface="Helvetica"/>
              <a:cs typeface="Helvetica"/>
              <a:sym typeface="Helvetica"/>
            </a:endParaRPr>
          </a:p>
          <a:p>
            <a:pPr marL="711200" indent="-571500">
              <a:lnSpc>
                <a:spcPct val="75000"/>
              </a:lnSpc>
              <a:buClrTx/>
              <a:buSzPct val="64814"/>
              <a:buFont typeface="Arial" pitchFamily="34" charset="0"/>
              <a:buChar char="•"/>
            </a:pPr>
            <a:r>
              <a:rPr lang="en-US" sz="4400" dirty="0">
                <a:latin typeface="Helvetica"/>
                <a:ea typeface="Helvetica"/>
                <a:cs typeface="Helvetica"/>
                <a:sym typeface="Helvetica"/>
              </a:rPr>
              <a:t>16-bit audio sampled at 16kHz</a:t>
            </a:r>
          </a:p>
        </p:txBody>
      </p:sp>
      <p:pic>
        <p:nvPicPr>
          <p:cNvPr id="4" name="Picture 6" descr="http://images.gizmag.com/hero/kinect-sens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4953000"/>
            <a:ext cx="50482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31000" y="7846366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 pitchFamily="34" charset="0"/>
                <a:cs typeface="Helvetica" pitchFamily="34" charset="0"/>
              </a:rPr>
              <a:t>Microphone Array</a:t>
            </a:r>
            <a:endParaRPr lang="en-US" sz="2400" dirty="0"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702800" y="6812277"/>
            <a:ext cx="0" cy="8077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0322560" y="6934199"/>
            <a:ext cx="0" cy="68580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9017000" y="6546693"/>
            <a:ext cx="0" cy="107330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959600" y="6015525"/>
            <a:ext cx="0" cy="160447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59600" y="7620000"/>
            <a:ext cx="336296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721600" y="7620000"/>
            <a:ext cx="0" cy="3048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270000" y="269577"/>
            <a:ext cx="10464800" cy="70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3400" dirty="0">
                <a:solidFill>
                  <a:srgbClr val="000066"/>
                </a:solidFill>
                <a:sym typeface="Helvetica"/>
              </a:rPr>
              <a:t>Processing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270000" y="3112348"/>
            <a:ext cx="10464800" cy="2785338"/>
          </a:xfrm>
          <a:prstGeom prst="rect">
            <a:avLst/>
          </a:prstGeom>
          <a:noFill/>
          <a:ln>
            <a:noFill/>
          </a:ln>
        </p:spPr>
        <p:txBody>
          <a:bodyPr vert="horz" lIns="50800" tIns="50800" rIns="50800" bIns="50800" anchor="ctr" anchorCtr="0">
            <a:spAutoFit/>
          </a:bodyPr>
          <a:lstStyle/>
          <a:p>
            <a:pPr marL="711200" indent="-571500">
              <a:lnSpc>
                <a:spcPct val="75000"/>
              </a:lnSpc>
              <a:buClrTx/>
              <a:buSzPct val="64814"/>
              <a:buFont typeface="Arial" pitchFamily="34" charset="0"/>
              <a:buChar char="•"/>
            </a:pPr>
            <a:r>
              <a:rPr lang="en-US" sz="3600" dirty="0">
                <a:latin typeface="Helvetica"/>
                <a:ea typeface="Helvetica"/>
                <a:cs typeface="Helvetica"/>
                <a:sym typeface="Helvetica"/>
              </a:rPr>
              <a:t>Natal housed a microprocessor to compute skeletal structure</a:t>
            </a:r>
          </a:p>
          <a:p>
            <a:pPr marL="711200" indent="-571500">
              <a:lnSpc>
                <a:spcPct val="75000"/>
              </a:lnSpc>
              <a:buClrTx/>
              <a:buSzPct val="64814"/>
              <a:buFont typeface="Arial" pitchFamily="34" charset="0"/>
              <a:buChar char="•"/>
            </a:pPr>
            <a:endParaRPr lang="en-US" sz="3600" dirty="0">
              <a:latin typeface="Helvetica"/>
              <a:ea typeface="Helvetica"/>
              <a:cs typeface="Helvetica"/>
              <a:sym typeface="Helvetica"/>
            </a:endParaRPr>
          </a:p>
          <a:p>
            <a:pPr marL="711200" indent="-571500">
              <a:lnSpc>
                <a:spcPct val="75000"/>
              </a:lnSpc>
              <a:buClrTx/>
              <a:buSzPct val="64814"/>
              <a:buFont typeface="Arial" pitchFamily="34" charset="0"/>
              <a:buChar char="•"/>
            </a:pPr>
            <a:r>
              <a:rPr lang="en-US" sz="3600" dirty="0">
                <a:latin typeface="Helvetica"/>
                <a:ea typeface="Helvetica"/>
                <a:cs typeface="Helvetica"/>
                <a:sym typeface="Helvetica"/>
              </a:rPr>
              <a:t>All processing now has moved to the central Xbox 360 CPU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-US" dirty="0"/>
              <a:t>Kinect SDK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idx="1"/>
          </p:nvPr>
        </p:nvSpPr>
        <p:spPr>
          <a:xfrm>
            <a:off x="635000" y="2286000"/>
            <a:ext cx="11704320" cy="4180632"/>
          </a:xfrm>
          <a:prstGeom prst="rect">
            <a:avLst/>
          </a:prstGeom>
          <a:noFill/>
          <a:ln>
            <a:noFill/>
          </a:ln>
        </p:spPr>
        <p:txBody>
          <a:bodyPr vert="horz" lIns="50800" tIns="50800" rIns="50800" bIns="50800" anchor="ctr" anchorCtr="0">
            <a:spAutoFit/>
          </a:bodyPr>
          <a:lstStyle/>
          <a:p>
            <a:pPr marL="711200" indent="-571500">
              <a:lnSpc>
                <a:spcPct val="75000"/>
              </a:lnSpc>
              <a:spcBef>
                <a:spcPts val="2400"/>
              </a:spcBef>
              <a:buSzPct val="64814"/>
            </a:pPr>
            <a:r>
              <a:rPr lang="en-US" sz="6000" dirty="0">
                <a:solidFill>
                  <a:schemeClr val="dk1"/>
                </a:solidFill>
                <a:latin typeface="Helvetica"/>
                <a:ea typeface="Helvetica"/>
                <a:cs typeface="Helvetica"/>
              </a:rPr>
              <a:t>Camera </a:t>
            </a:r>
            <a:r>
              <a:rPr lang="en-US" sz="6000" dirty="0" smtClean="0">
                <a:solidFill>
                  <a:schemeClr val="dk1"/>
                </a:solidFill>
                <a:latin typeface="Helvetica"/>
                <a:ea typeface="Helvetica"/>
                <a:cs typeface="Helvetica"/>
              </a:rPr>
              <a:t>Basics</a:t>
            </a:r>
            <a:br>
              <a:rPr lang="en-US" sz="6000" dirty="0" smtClean="0">
                <a:solidFill>
                  <a:schemeClr val="dk1"/>
                </a:solidFill>
                <a:latin typeface="Helvetica"/>
                <a:ea typeface="Helvetica"/>
                <a:cs typeface="Helvetica"/>
              </a:rPr>
            </a:br>
            <a:endParaRPr lang="en-US" sz="6000" dirty="0" smtClean="0">
              <a:solidFill>
                <a:schemeClr val="dk1"/>
              </a:solidFill>
              <a:latin typeface="Helvetica"/>
              <a:ea typeface="Helvetica"/>
              <a:cs typeface="Helvetica"/>
            </a:endParaRPr>
          </a:p>
          <a:p>
            <a:pPr marL="711200" indent="-571500">
              <a:lnSpc>
                <a:spcPct val="75000"/>
              </a:lnSpc>
              <a:spcBef>
                <a:spcPts val="2400"/>
              </a:spcBef>
              <a:buSzPct val="64814"/>
            </a:pPr>
            <a:r>
              <a:rPr lang="en-US" sz="6000" dirty="0" smtClean="0"/>
              <a:t>Depth Basics</a:t>
            </a:r>
            <a:br>
              <a:rPr lang="en-US" sz="6000" dirty="0" smtClean="0"/>
            </a:br>
            <a:endParaRPr lang="en-US" sz="6000" dirty="0" smtClean="0"/>
          </a:p>
          <a:p>
            <a:pPr marL="711200" indent="-571500">
              <a:lnSpc>
                <a:spcPct val="75000"/>
              </a:lnSpc>
              <a:spcBef>
                <a:spcPts val="2400"/>
              </a:spcBef>
              <a:buSzPct val="64814"/>
            </a:pPr>
            <a:r>
              <a:rPr lang="en-US" sz="6000" dirty="0" smtClean="0"/>
              <a:t>Skeletal </a:t>
            </a:r>
            <a:r>
              <a:rPr lang="en-US" sz="6000" dirty="0"/>
              <a:t>Basics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-US"/>
              <a:t>Camera Basics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idx="1"/>
          </p:nvPr>
        </p:nvSpPr>
        <p:spPr>
          <a:xfrm>
            <a:off x="635000" y="1676400"/>
            <a:ext cx="11704320" cy="6299160"/>
          </a:xfrm>
          <a:prstGeom prst="rect">
            <a:avLst/>
          </a:prstGeom>
          <a:noFill/>
          <a:ln>
            <a:noFill/>
          </a:ln>
        </p:spPr>
        <p:txBody>
          <a:bodyPr vert="horz" lIns="50800" tIns="50800" rIns="50800" bIns="50800" anchor="ctr" anchorCtr="0">
            <a:spAutoFit/>
          </a:bodyPr>
          <a:lstStyle/>
          <a:p>
            <a:r>
              <a:rPr lang="en-US" sz="4400" dirty="0"/>
              <a:t>Polling vs. </a:t>
            </a:r>
            <a:r>
              <a:rPr lang="en-US" sz="4400" dirty="0" err="1"/>
              <a:t>Eventing</a:t>
            </a:r>
            <a:endParaRPr lang="en-US" sz="4400" dirty="0"/>
          </a:p>
          <a:p>
            <a:pPr lvl="1"/>
            <a:r>
              <a:rPr lang="en-US" sz="4000" dirty="0"/>
              <a:t>polling </a:t>
            </a:r>
            <a:r>
              <a:rPr lang="en-US" sz="4000" dirty="0" err="1"/>
              <a:t>async</a:t>
            </a:r>
            <a:r>
              <a:rPr lang="en-US" sz="4000" dirty="0"/>
              <a:t>, </a:t>
            </a:r>
            <a:r>
              <a:rPr lang="en-US" sz="4000" dirty="0" err="1" smtClean="0"/>
              <a:t>eventing</a:t>
            </a:r>
            <a:r>
              <a:rPr lang="en-US" sz="4000" dirty="0" smtClean="0"/>
              <a:t> </a:t>
            </a:r>
            <a:r>
              <a:rPr lang="en-US" sz="4000" dirty="0"/>
              <a:t>sync</a:t>
            </a:r>
          </a:p>
          <a:p>
            <a:pPr lvl="1"/>
            <a:r>
              <a:rPr lang="en-US" sz="4000" dirty="0" err="1"/>
              <a:t>allFramesReady</a:t>
            </a:r>
            <a:r>
              <a:rPr lang="en-US" sz="4000" dirty="0"/>
              <a:t> </a:t>
            </a:r>
            <a:r>
              <a:rPr lang="en-US" sz="4000" dirty="0" smtClean="0"/>
              <a:t>event</a:t>
            </a:r>
            <a:br>
              <a:rPr lang="en-US" sz="4000" dirty="0" smtClean="0"/>
            </a:br>
            <a:endParaRPr lang="en-US" sz="4000" dirty="0"/>
          </a:p>
          <a:p>
            <a:r>
              <a:rPr lang="en-US" sz="4400" dirty="0"/>
              <a:t>Camera Generates byte array of </a:t>
            </a:r>
            <a:r>
              <a:rPr lang="en-US" sz="4400" dirty="0" smtClean="0"/>
              <a:t>pixels</a:t>
            </a:r>
            <a:br>
              <a:rPr lang="en-US" sz="4400" dirty="0" smtClean="0"/>
            </a:br>
            <a:endParaRPr lang="en-US" sz="4400" dirty="0"/>
          </a:p>
          <a:p>
            <a:r>
              <a:rPr lang="en-US" sz="4400" dirty="0"/>
              <a:t>Camera tilt</a:t>
            </a:r>
          </a:p>
          <a:p>
            <a:pPr lvl="1"/>
            <a:r>
              <a:rPr lang="en-US" sz="4000" dirty="0"/>
              <a:t>range -27 to 27 degrees</a:t>
            </a:r>
          </a:p>
          <a:p>
            <a:pPr lvl="1"/>
            <a:r>
              <a:rPr lang="en-US" sz="4000" dirty="0"/>
              <a:t>returns tilt based on mount angle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-US"/>
              <a:t>Depth Basics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idx="1"/>
          </p:nvPr>
        </p:nvSpPr>
        <p:spPr>
          <a:xfrm>
            <a:off x="650240" y="1995195"/>
            <a:ext cx="11704320" cy="3064942"/>
          </a:xfrm>
          <a:prstGeom prst="rect">
            <a:avLst/>
          </a:prstGeom>
          <a:noFill/>
          <a:ln>
            <a:noFill/>
          </a:ln>
        </p:spPr>
        <p:txBody>
          <a:bodyPr vert="horz" lIns="50800" tIns="50800" rIns="50800" bIns="50800" anchor="ctr" anchorCtr="0">
            <a:spAutoFit/>
          </a:bodyPr>
          <a:lstStyle/>
          <a:p>
            <a:r>
              <a:rPr lang="en-US" dirty="0"/>
              <a:t>Depth data for every pixel</a:t>
            </a:r>
          </a:p>
          <a:p>
            <a:pPr lvl="1"/>
            <a:r>
              <a:rPr lang="en-US" dirty="0"/>
              <a:t>distance (mm) </a:t>
            </a:r>
          </a:p>
          <a:p>
            <a:pPr lvl="1"/>
            <a:r>
              <a:rPr lang="en-US" dirty="0"/>
              <a:t>player (1-6)</a:t>
            </a:r>
          </a:p>
          <a:p>
            <a:r>
              <a:rPr lang="en-US" dirty="0"/>
              <a:t>Default &amp; Near modes</a:t>
            </a:r>
          </a:p>
          <a:p>
            <a:pPr lvl="1"/>
            <a:r>
              <a:rPr lang="en-US" dirty="0"/>
              <a:t>near only provides a hip joint</a:t>
            </a:r>
          </a:p>
        </p:txBody>
      </p:sp>
      <p:pic>
        <p:nvPicPr>
          <p:cNvPr id="2050" name="Picture 2" descr="http://www.brekel.com/wp-content/uploads/2010/12/kinect-3D-scanner-capture-dept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515112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-US"/>
              <a:t>Distancing</a:t>
            </a:r>
          </a:p>
        </p:txBody>
      </p:sp>
      <p:sp>
        <p:nvSpPr>
          <p:cNvPr id="140" name="Shape 140"/>
          <p:cNvSpPr/>
          <p:nvPr/>
        </p:nvSpPr>
        <p:spPr>
          <a:xfrm>
            <a:off x="890495" y="2362200"/>
            <a:ext cx="11223908" cy="5067181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-US"/>
              <a:t>Skeletal Tracking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idx="1"/>
          </p:nvPr>
        </p:nvSpPr>
        <p:spPr>
          <a:xfrm>
            <a:off x="650240" y="1996829"/>
            <a:ext cx="11704320" cy="4308167"/>
          </a:xfrm>
          <a:prstGeom prst="rect">
            <a:avLst/>
          </a:prstGeom>
          <a:noFill/>
          <a:ln>
            <a:noFill/>
          </a:ln>
        </p:spPr>
        <p:txBody>
          <a:bodyPr vert="horz" lIns="50800" tIns="50800" rIns="50800" bIns="50800" anchor="ctr" anchorCtr="0">
            <a:spAutoFit/>
          </a:bodyPr>
          <a:lstStyle/>
          <a:p>
            <a:pPr marL="711200" indent="-571500">
              <a:lnSpc>
                <a:spcPct val="75000"/>
              </a:lnSpc>
              <a:spcBef>
                <a:spcPts val="2400"/>
              </a:spcBef>
              <a:buSzPct val="64814"/>
              <a:buFont typeface="Arial" pitchFamily="34" charset="0"/>
              <a:buChar char="•"/>
            </a:pPr>
            <a:r>
              <a:rPr lang="en-US" sz="4000" dirty="0">
                <a:solidFill>
                  <a:schemeClr val="dk1"/>
                </a:solidFill>
                <a:latin typeface="Helvetica"/>
                <a:ea typeface="Helvetica"/>
                <a:cs typeface="Helvetica"/>
              </a:rPr>
              <a:t>Tracks 1-2 players</a:t>
            </a:r>
          </a:p>
          <a:p>
            <a:pPr marL="711200" indent="-571500">
              <a:lnSpc>
                <a:spcPct val="75000"/>
              </a:lnSpc>
              <a:spcBef>
                <a:spcPts val="2400"/>
              </a:spcBef>
              <a:buSzPct val="64814"/>
              <a:buFont typeface="Arial" pitchFamily="34" charset="0"/>
              <a:buChar char="•"/>
            </a:pPr>
            <a:r>
              <a:rPr lang="en-US" sz="4000" dirty="0">
                <a:solidFill>
                  <a:schemeClr val="dk1"/>
                </a:solidFill>
                <a:latin typeface="Helvetica"/>
                <a:ea typeface="Helvetica"/>
                <a:cs typeface="Helvetica"/>
              </a:rPr>
              <a:t>xyz coordinates (z = dist. from camera)</a:t>
            </a:r>
          </a:p>
          <a:p>
            <a:pPr marL="711200" indent="-571500">
              <a:lnSpc>
                <a:spcPct val="75000"/>
              </a:lnSpc>
              <a:spcBef>
                <a:spcPts val="2400"/>
              </a:spcBef>
              <a:buSzPct val="64814"/>
              <a:buFont typeface="Arial" pitchFamily="34" charset="0"/>
              <a:buChar char="•"/>
            </a:pPr>
            <a:r>
              <a:rPr lang="en-US" sz="4000" dirty="0">
                <a:solidFill>
                  <a:schemeClr val="dk1"/>
                </a:solidFill>
                <a:latin typeface="Helvetica"/>
                <a:ea typeface="Helvetica"/>
                <a:cs typeface="Helvetica"/>
              </a:rPr>
              <a:t>State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/>
              <a:t>tracked, not tracked, inferred</a:t>
            </a:r>
          </a:p>
          <a:p>
            <a:pPr marL="711200" indent="-571500">
              <a:lnSpc>
                <a:spcPct val="75000"/>
              </a:lnSpc>
              <a:spcBef>
                <a:spcPts val="2400"/>
              </a:spcBef>
              <a:buSzPct val="64814"/>
              <a:buFont typeface="Arial" pitchFamily="34" charset="0"/>
              <a:buChar char="•"/>
            </a:pPr>
            <a:r>
              <a:rPr lang="en-US" sz="4000" dirty="0">
                <a:solidFill>
                  <a:schemeClr val="dk1"/>
                </a:solidFill>
                <a:latin typeface="Helvetica"/>
                <a:ea typeface="Helvetica"/>
                <a:cs typeface="Helvetica"/>
              </a:rPr>
              <a:t>Smoothing</a:t>
            </a:r>
          </a:p>
          <a:p>
            <a:pPr marL="711200" indent="-571500">
              <a:lnSpc>
                <a:spcPct val="75000"/>
              </a:lnSpc>
              <a:spcBef>
                <a:spcPts val="2400"/>
              </a:spcBef>
              <a:buSzPct val="64814"/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dk1"/>
                </a:solidFill>
                <a:latin typeface="Helvetica"/>
                <a:ea typeface="Helvetica"/>
                <a:cs typeface="Helvetica"/>
              </a:rPr>
              <a:t>Scaling</a:t>
            </a:r>
            <a:endParaRPr lang="en-US" sz="4000" dirty="0">
              <a:solidFill>
                <a:schemeClr val="dk1"/>
              </a:solidFill>
              <a:latin typeface="Helvetica"/>
              <a:ea typeface="Helvetica"/>
              <a:cs typeface="Helvetica"/>
            </a:endParaRPr>
          </a:p>
        </p:txBody>
      </p:sp>
      <p:pic>
        <p:nvPicPr>
          <p:cNvPr id="5124" name="Picture 4" descr="http://www.mrtmrcn.com/en/image.axd?picture=IC534688_thumb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0" y="4724400"/>
            <a:ext cx="5029200" cy="500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Disney REVEL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Kinect + Reverse </a:t>
            </a:r>
            <a:r>
              <a:rPr lang="en-US" dirty="0" err="1" smtClean="0"/>
              <a:t>Electrovibration</a:t>
            </a:r>
            <a:r>
              <a:rPr lang="en-US" dirty="0" smtClean="0"/>
              <a:t> = Awesome</a:t>
            </a:r>
          </a:p>
          <a:p>
            <a:endParaRPr lang="en-US" dirty="0"/>
          </a:p>
          <a:p>
            <a:pPr marL="156055" indent="0">
              <a:buNone/>
            </a:pPr>
            <a:endParaRPr lang="en-US" dirty="0" smtClean="0"/>
          </a:p>
          <a:p>
            <a:pPr marL="156055" indent="0">
              <a:buNone/>
            </a:pPr>
            <a:endParaRPr lang="en-US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://www.youtube.com/watch?v=L7DGq8SddEQ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7620000"/>
            <a:ext cx="3924300" cy="1691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0070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650240" y="705824"/>
            <a:ext cx="11704320" cy="107718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ym typeface="Helvetica"/>
              </a:rPr>
              <a:t>Bibliography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idx="1"/>
          </p:nvPr>
        </p:nvSpPr>
        <p:spPr>
          <a:xfrm>
            <a:off x="1270000" y="2893299"/>
            <a:ext cx="11099799" cy="5465599"/>
          </a:xfrm>
          <a:prstGeom prst="rect">
            <a:avLst/>
          </a:prstGeom>
          <a:noFill/>
          <a:ln>
            <a:noFill/>
          </a:ln>
        </p:spPr>
        <p:txBody>
          <a:bodyPr vert="horz" lIns="50800" tIns="50800" rIns="50800" bIns="50800" anchor="ctr" anchorCtr="0">
            <a:spAutoFit/>
          </a:bodyPr>
          <a:lstStyle/>
          <a:p>
            <a:pPr marL="711200" indent="-571500">
              <a:lnSpc>
                <a:spcPct val="75000"/>
              </a:lnSpc>
              <a:spcBef>
                <a:spcPts val="2400"/>
              </a:spcBef>
              <a:buSzPct val="64814"/>
              <a:buFont typeface="Arial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Johnny Lee’s Wii </a:t>
            </a:r>
            <a:r>
              <a:rPr lang="en-US" sz="3600" dirty="0" smtClean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Projects:</a:t>
            </a:r>
          </a:p>
          <a:p>
            <a:pPr marL="1075329" lvl="1" indent="-571500">
              <a:lnSpc>
                <a:spcPct val="75000"/>
              </a:lnSpc>
              <a:spcBef>
                <a:spcPts val="2400"/>
              </a:spcBef>
              <a:buSzPct val="64814"/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Arial"/>
                <a:hlinkClick r:id="rId3"/>
              </a:rPr>
              <a:t>http</a:t>
            </a:r>
            <a:r>
              <a:rPr lang="en-US" sz="3100" dirty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Arial"/>
                <a:hlinkClick r:id="rId3"/>
              </a:rPr>
              <a:t>://johnnylee.net/projects/wii</a:t>
            </a:r>
            <a:r>
              <a:rPr lang="en-US" sz="3100" dirty="0" smtClean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Arial"/>
                <a:hlinkClick r:id="rId3"/>
              </a:rPr>
              <a:t>/</a:t>
            </a:r>
            <a:endParaRPr lang="en-US" sz="3100" dirty="0">
              <a:solidFill>
                <a:schemeClr val="dk1"/>
              </a:solidFill>
              <a:latin typeface="Helvetica"/>
              <a:ea typeface="Helvetica"/>
              <a:cs typeface="Helvetica"/>
              <a:sym typeface="Arial"/>
              <a:hlinkClick r:id="rId3"/>
            </a:endParaRPr>
          </a:p>
          <a:p>
            <a:pPr marL="711200" indent="-571500">
              <a:lnSpc>
                <a:spcPct val="75000"/>
              </a:lnSpc>
              <a:spcBef>
                <a:spcPts val="2400"/>
              </a:spcBef>
              <a:buSzPct val="64814"/>
              <a:buFont typeface="Arial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The Future 360: Project Natal takes shot at </a:t>
            </a:r>
            <a:r>
              <a:rPr lang="en-US" sz="3600" dirty="0" smtClean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Wii</a:t>
            </a:r>
          </a:p>
          <a:p>
            <a:pPr marL="1075329" lvl="1" indent="-571500">
              <a:lnSpc>
                <a:spcPct val="75000"/>
              </a:lnSpc>
              <a:spcBef>
                <a:spcPts val="2400"/>
              </a:spcBef>
              <a:buSzPct val="64814"/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Arial"/>
                <a:hlinkClick r:id="rId4"/>
              </a:rPr>
              <a:t>http</a:t>
            </a:r>
            <a:r>
              <a:rPr lang="en-US" sz="3100" dirty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Arial"/>
                <a:hlinkClick r:id="rId4"/>
              </a:rPr>
              <a:t>://</a:t>
            </a:r>
            <a:r>
              <a:rPr lang="en-US" sz="3100" dirty="0" smtClean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Arial"/>
                <a:hlinkClick r:id="rId4"/>
              </a:rPr>
              <a:t>news.cnet.com/8301-17938_105-10253586-1.html</a:t>
            </a:r>
            <a:r>
              <a:rPr lang="en-US" sz="3600" dirty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	</a:t>
            </a:r>
          </a:p>
          <a:p>
            <a:pPr marL="711200" indent="-571500">
              <a:lnSpc>
                <a:spcPct val="75000"/>
              </a:lnSpc>
              <a:spcBef>
                <a:spcPts val="2400"/>
              </a:spcBef>
              <a:buSzPct val="64814"/>
              <a:buFont typeface="Arial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Open-Kinect (Open-Source Kinect Driver)</a:t>
            </a:r>
          </a:p>
          <a:p>
            <a:pPr marL="1075329" lvl="1" indent="-571500">
              <a:lnSpc>
                <a:spcPct val="75000"/>
              </a:lnSpc>
              <a:spcBef>
                <a:spcPts val="2400"/>
              </a:spcBef>
              <a:buSzPct val="64814"/>
              <a:buFont typeface="Arial" pitchFamily="34" charset="0"/>
              <a:buChar char="•"/>
            </a:pPr>
            <a:r>
              <a:rPr lang="en-US" sz="3100" dirty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Arial"/>
                <a:hlinkClick r:id="rId5"/>
              </a:rPr>
              <a:t>http://</a:t>
            </a:r>
            <a:r>
              <a:rPr lang="en-US" sz="3100" dirty="0" smtClean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Arial"/>
                <a:hlinkClick r:id="rId5"/>
              </a:rPr>
              <a:t>openkinect.org/wiki/Main_Page</a:t>
            </a:r>
            <a:endParaRPr lang="en-US" sz="3600" dirty="0">
              <a:solidFill>
                <a:schemeClr val="dk1"/>
              </a:solidFill>
              <a:latin typeface="Helvetica"/>
              <a:ea typeface="Helvetica"/>
              <a:cs typeface="Helvetica"/>
              <a:sym typeface="Arial"/>
              <a:hlinkClick r:id="rId5"/>
            </a:endParaRPr>
          </a:p>
          <a:p>
            <a:pPr marL="711200" indent="-571500">
              <a:lnSpc>
                <a:spcPct val="75000"/>
              </a:lnSpc>
              <a:spcBef>
                <a:spcPts val="2400"/>
              </a:spcBef>
              <a:buSzPct val="64814"/>
              <a:buFont typeface="Arial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Kinect for Windows (Official SDK):</a:t>
            </a:r>
          </a:p>
          <a:p>
            <a:pPr marL="1075329" lvl="1" indent="-571500">
              <a:lnSpc>
                <a:spcPct val="75000"/>
              </a:lnSpc>
              <a:spcBef>
                <a:spcPts val="2400"/>
              </a:spcBef>
              <a:buSzPct val="64814"/>
              <a:buFont typeface="Arial" pitchFamily="34" charset="0"/>
              <a:buChar char="•"/>
            </a:pPr>
            <a:r>
              <a:rPr lang="en-US" sz="3100" dirty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Arial"/>
                <a:hlinkClick r:id="rId6"/>
              </a:rPr>
              <a:t>http://www.microsoft.com/en-us/kinectforwindows/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35000" y="762000"/>
            <a:ext cx="11704320" cy="107718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ym typeface="Helvetica"/>
              </a:rPr>
              <a:t>Kinect v0.1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idx="1"/>
          </p:nvPr>
        </p:nvSpPr>
        <p:spPr>
          <a:xfrm>
            <a:off x="711200" y="6224427"/>
            <a:ext cx="11912600" cy="196464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spAutoFit/>
          </a:bodyPr>
          <a:lstStyle/>
          <a:p>
            <a:pPr marL="711200" indent="-571500">
              <a:lnSpc>
                <a:spcPct val="75000"/>
              </a:lnSpc>
              <a:spcBef>
                <a:spcPts val="2400"/>
              </a:spcBef>
              <a:buSzPct val="64814"/>
            </a:pPr>
            <a:r>
              <a:rPr lang="en-US" sz="3600" b="0" i="0" u="none" strike="noStrike" cap="none" baseline="0" dirty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Wait, what? More than just technology </a:t>
            </a:r>
            <a:r>
              <a:rPr lang="en-US" sz="3600" b="0" i="0" u="none" strike="noStrike" cap="none" baseline="0" dirty="0" smtClean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catch-up.</a:t>
            </a:r>
          </a:p>
          <a:p>
            <a:pPr marL="711200" indent="-571500">
              <a:lnSpc>
                <a:spcPct val="75000"/>
              </a:lnSpc>
              <a:spcBef>
                <a:spcPts val="2400"/>
              </a:spcBef>
              <a:buSzPct val="64814"/>
            </a:pPr>
            <a:r>
              <a:rPr lang="en-US" sz="3600" b="0" i="0" u="none" strike="noStrike" cap="none" baseline="0" dirty="0" smtClean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Johnny </a:t>
            </a:r>
            <a:r>
              <a:rPr lang="en-US" sz="3600" b="0" i="0" u="none" strike="noStrike" cap="none" baseline="0" dirty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Lee (Carnegie Mellon) </a:t>
            </a:r>
            <a:r>
              <a:rPr lang="en-US" sz="3600" b="0" i="0" u="none" strike="noStrike" cap="none" baseline="0" dirty="0" smtClean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*</a:t>
            </a:r>
          </a:p>
          <a:p>
            <a:pPr marL="711200" indent="-571500">
              <a:lnSpc>
                <a:spcPct val="75000"/>
              </a:lnSpc>
              <a:spcBef>
                <a:spcPts val="2400"/>
              </a:spcBef>
              <a:buSzPct val="64814"/>
            </a:pPr>
            <a:r>
              <a:rPr lang="en-US" sz="3600" b="0" i="0" u="none" strike="noStrike" cap="none" baseline="0" dirty="0" smtClean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Motion-Tracking/Head-Tracking/Virtual Whiteboard</a:t>
            </a:r>
          </a:p>
        </p:txBody>
      </p:sp>
      <p:sp>
        <p:nvSpPr>
          <p:cNvPr id="57" name="Shape 57"/>
          <p:cNvSpPr/>
          <p:nvPr/>
        </p:nvSpPr>
        <p:spPr>
          <a:xfrm>
            <a:off x="3073400" y="1981200"/>
            <a:ext cx="6553199" cy="399256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8" name="Shape 58"/>
          <p:cNvSpPr txBox="1"/>
          <p:nvPr/>
        </p:nvSpPr>
        <p:spPr>
          <a:xfrm>
            <a:off x="16416337" y="6211887"/>
            <a:ext cx="184149" cy="738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197600" y="8501390"/>
            <a:ext cx="5598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u="sng" dirty="0">
                <a:solidFill>
                  <a:schemeClr val="hlink"/>
                </a:solidFill>
                <a:hlinkClick r:id="rId4"/>
              </a:rPr>
              <a:t>http://www.ted.com/talks/johnny_lee_demos_wii_remote_hacks.html</a:t>
            </a:r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270000" y="304800"/>
            <a:ext cx="10464800" cy="107718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>
              <a:spcBef>
                <a:spcPct val="0"/>
              </a:spcBef>
            </a:pPr>
            <a:r>
              <a:rPr lang="en-US" sz="5800" dirty="0">
                <a:solidFill>
                  <a:schemeClr val="tx2"/>
                </a:solidFill>
                <a:sym typeface="Helvetica"/>
              </a:rPr>
              <a:t>Bibliography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270000" y="1104224"/>
            <a:ext cx="10464800" cy="7658507"/>
          </a:xfrm>
          <a:prstGeom prst="rect">
            <a:avLst/>
          </a:prstGeom>
          <a:noFill/>
          <a:ln>
            <a:noFill/>
          </a:ln>
        </p:spPr>
        <p:txBody>
          <a:bodyPr vert="horz" lIns="50800" tIns="50800" rIns="50800" bIns="50800" anchor="ctr" anchorCtr="0">
            <a:spAutoFit/>
          </a:bodyPr>
          <a:lstStyle/>
          <a:p>
            <a:pPr marL="711200" indent="-571500">
              <a:lnSpc>
                <a:spcPct val="75000"/>
              </a:lnSpc>
              <a:buClrTx/>
              <a:buSzPct val="64814"/>
              <a:buFont typeface="Arial" pitchFamily="34" charset="0"/>
              <a:buChar char="•"/>
            </a:pPr>
            <a:r>
              <a:rPr lang="en-US" sz="3600" dirty="0">
                <a:latin typeface="Helvetica"/>
                <a:ea typeface="Helvetica"/>
                <a:cs typeface="Helvetica"/>
                <a:sym typeface="Helvetica"/>
              </a:rPr>
              <a:t>How Microsoft Kinect </a:t>
            </a:r>
            <a:r>
              <a:rPr lang="en-US" sz="3600" dirty="0" smtClean="0">
                <a:latin typeface="Helvetica"/>
                <a:ea typeface="Helvetica"/>
                <a:cs typeface="Helvetica"/>
                <a:sym typeface="Helvetica"/>
              </a:rPr>
              <a:t>Works:</a:t>
            </a:r>
          </a:p>
          <a:p>
            <a:pPr marL="1473716" lvl="1" indent="-571500">
              <a:lnSpc>
                <a:spcPct val="75000"/>
              </a:lnSpc>
              <a:buClrTx/>
              <a:buSzPct val="64814"/>
              <a:buFont typeface="Arial" pitchFamily="34" charset="0"/>
              <a:buChar char="•"/>
            </a:pPr>
            <a:r>
              <a:rPr lang="en-US" sz="3600" dirty="0" smtClean="0">
                <a:latin typeface="Helvetica"/>
                <a:ea typeface="Helvetica"/>
                <a:cs typeface="Helvetica"/>
                <a:sym typeface="Helvetica"/>
                <a:hlinkClick r:id="rId3"/>
              </a:rPr>
              <a:t>http</a:t>
            </a:r>
            <a:r>
              <a:rPr lang="en-US" sz="3600" dirty="0">
                <a:latin typeface="Helvetica"/>
                <a:ea typeface="Helvetica"/>
                <a:cs typeface="Helvetica"/>
                <a:sym typeface="Helvetica"/>
                <a:hlinkClick r:id="rId3"/>
              </a:rPr>
              <a:t>://electronics.howstuffworks.com/microsoft-kinect2.htm</a:t>
            </a:r>
          </a:p>
          <a:p>
            <a:pPr marL="711200" indent="-571500">
              <a:lnSpc>
                <a:spcPct val="75000"/>
              </a:lnSpc>
              <a:buClrTx/>
              <a:buSzPct val="64814"/>
              <a:buFont typeface="Arial" pitchFamily="34" charset="0"/>
              <a:buChar char="•"/>
            </a:pPr>
            <a:r>
              <a:rPr lang="en-US" sz="3600" dirty="0">
                <a:latin typeface="Helvetica"/>
                <a:ea typeface="Helvetica"/>
                <a:cs typeface="Helvetica"/>
                <a:sym typeface="Helvetica"/>
              </a:rPr>
              <a:t>How Motion Detection Works in Xbox Kinect</a:t>
            </a:r>
            <a:r>
              <a:rPr lang="en-US" sz="3600" dirty="0" smtClean="0">
                <a:latin typeface="Helvetica"/>
                <a:ea typeface="Helvetica"/>
                <a:cs typeface="Helvetica"/>
                <a:sym typeface="Helvetica"/>
              </a:rPr>
              <a:t>:</a:t>
            </a:r>
          </a:p>
          <a:p>
            <a:pPr marL="1473716" lvl="1" indent="-571500">
              <a:lnSpc>
                <a:spcPct val="75000"/>
              </a:lnSpc>
              <a:buClrTx/>
              <a:buSzPct val="64814"/>
              <a:buFont typeface="Arial" pitchFamily="34" charset="0"/>
              <a:buChar char="•"/>
            </a:pPr>
            <a:r>
              <a:rPr lang="en-US" sz="3600" dirty="0" smtClean="0">
                <a:latin typeface="Helvetica"/>
                <a:ea typeface="Helvetica"/>
                <a:cs typeface="Helvetica"/>
                <a:sym typeface="Arial"/>
                <a:hlinkClick r:id="rId4"/>
              </a:rPr>
              <a:t>http</a:t>
            </a:r>
            <a:r>
              <a:rPr lang="en-US" sz="3600" dirty="0">
                <a:latin typeface="Helvetica"/>
                <a:ea typeface="Helvetica"/>
                <a:cs typeface="Helvetica"/>
                <a:sym typeface="Arial"/>
                <a:hlinkClick r:id="rId4"/>
              </a:rPr>
              <a:t>://www.wired.com/gadgetlab/2010/11/tonights-release-xbox-kinect-how-does-it-work/</a:t>
            </a:r>
          </a:p>
          <a:p>
            <a:pPr marL="711200" indent="-571500">
              <a:lnSpc>
                <a:spcPct val="75000"/>
              </a:lnSpc>
              <a:buClrTx/>
              <a:buSzPct val="64814"/>
              <a:buFont typeface="Arial" pitchFamily="34" charset="0"/>
              <a:buChar char="•"/>
            </a:pPr>
            <a:r>
              <a:rPr lang="en-US" sz="3600" dirty="0">
                <a:latin typeface="Helvetica"/>
                <a:ea typeface="Helvetica"/>
                <a:cs typeface="Helvetica"/>
                <a:sym typeface="Helvetica"/>
              </a:rPr>
              <a:t>Microsoft drops internal Natal </a:t>
            </a:r>
            <a:r>
              <a:rPr lang="en-US" sz="3600" dirty="0" smtClean="0">
                <a:latin typeface="Helvetica"/>
                <a:ea typeface="Helvetica"/>
                <a:cs typeface="Helvetica"/>
                <a:sym typeface="Helvetica"/>
              </a:rPr>
              <a:t>chip:</a:t>
            </a:r>
          </a:p>
          <a:p>
            <a:pPr marL="1473716" lvl="1" indent="-571500">
              <a:lnSpc>
                <a:spcPct val="75000"/>
              </a:lnSpc>
              <a:buClrTx/>
              <a:buSzPct val="64814"/>
              <a:buFont typeface="Arial" pitchFamily="34" charset="0"/>
              <a:buChar char="•"/>
            </a:pPr>
            <a:r>
              <a:rPr lang="en-US" sz="3600" dirty="0" smtClean="0">
                <a:latin typeface="Helvetica"/>
                <a:ea typeface="Helvetica"/>
                <a:cs typeface="Helvetica"/>
                <a:sym typeface="Arial"/>
                <a:hlinkClick r:id="rId5"/>
              </a:rPr>
              <a:t>http</a:t>
            </a:r>
            <a:r>
              <a:rPr lang="en-US" sz="3600" dirty="0">
                <a:latin typeface="Helvetica"/>
                <a:ea typeface="Helvetica"/>
                <a:cs typeface="Helvetica"/>
                <a:sym typeface="Arial"/>
                <a:hlinkClick r:id="rId5"/>
              </a:rPr>
              <a:t>://www.gamesindustry.biz/articles/microsoft-drops-internal-natal-chip_1</a:t>
            </a:r>
          </a:p>
          <a:p>
            <a:pPr marL="711200" indent="-571500">
              <a:lnSpc>
                <a:spcPct val="75000"/>
              </a:lnSpc>
              <a:buClrTx/>
              <a:buSzPct val="64814"/>
              <a:buFont typeface="Arial" pitchFamily="34" charset="0"/>
              <a:buChar char="•"/>
            </a:pPr>
            <a:r>
              <a:rPr lang="en-US" sz="3600" dirty="0">
                <a:latin typeface="Helvetica"/>
                <a:ea typeface="Helvetica"/>
                <a:cs typeface="Helvetica"/>
              </a:rPr>
              <a:t>Kinect SDK </a:t>
            </a:r>
            <a:r>
              <a:rPr lang="en-US" sz="3600" dirty="0" smtClean="0">
                <a:latin typeface="Helvetica"/>
                <a:ea typeface="Helvetica"/>
                <a:cs typeface="Helvetica"/>
              </a:rPr>
              <a:t>Basics</a:t>
            </a:r>
          </a:p>
          <a:p>
            <a:pPr marL="1473716" lvl="1" indent="-571500">
              <a:lnSpc>
                <a:spcPct val="75000"/>
              </a:lnSpc>
              <a:buClrTx/>
              <a:buSzPct val="64814"/>
              <a:buFont typeface="Arial" pitchFamily="34" charset="0"/>
              <a:buChar char="•"/>
            </a:pPr>
            <a:r>
              <a:rPr lang="en-US" sz="3600" dirty="0" smtClean="0">
                <a:latin typeface="Helvetica"/>
                <a:ea typeface="Helvetica"/>
                <a:cs typeface="Helvetica"/>
                <a:hlinkClick r:id="rId6"/>
              </a:rPr>
              <a:t>http</a:t>
            </a:r>
            <a:r>
              <a:rPr lang="en-US" sz="3600" dirty="0">
                <a:latin typeface="Helvetica"/>
                <a:ea typeface="Helvetica"/>
                <a:cs typeface="Helvetica"/>
                <a:hlinkClick r:id="rId6"/>
              </a:rPr>
              <a:t>://channel9.msdn.com/Series/KinectQuickstart/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50240" y="315228"/>
            <a:ext cx="11704320" cy="107718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ym typeface="Helvetica"/>
              </a:rPr>
              <a:t>Kinect v0.5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711200" y="5117386"/>
            <a:ext cx="12490200" cy="3150927"/>
          </a:xfrm>
          <a:prstGeom prst="rect">
            <a:avLst/>
          </a:prstGeom>
          <a:noFill/>
          <a:ln>
            <a:noFill/>
          </a:ln>
        </p:spPr>
        <p:txBody>
          <a:bodyPr vert="horz" lIns="50800" tIns="50800" rIns="50800" bIns="50800" anchor="ctr" anchorCtr="0">
            <a:spAutoFit/>
          </a:bodyPr>
          <a:lstStyle>
            <a:lvl1pPr marL="711200" indent="-571500" eaLnBrk="1" latinLnBrk="0" hangingPunct="1">
              <a:lnSpc>
                <a:spcPct val="75000"/>
              </a:lnSpc>
              <a:spcBef>
                <a:spcPts val="2400"/>
              </a:spcBef>
              <a:buClr>
                <a:srgbClr val="6A47BD"/>
              </a:buClr>
              <a:buSzPct val="64814"/>
              <a:buFont typeface="Wingdings 3"/>
              <a:buChar char=""/>
              <a:defRPr kumimoji="0" sz="3600" kern="1200">
                <a:solidFill>
                  <a:schemeClr val="dk1"/>
                </a:solidFill>
                <a:latin typeface="Helvetica"/>
                <a:ea typeface="Helvetica"/>
                <a:cs typeface="Helvetica"/>
              </a:defRPr>
            </a:lvl1pPr>
            <a:lvl2pPr marL="884313" indent="-325115" eaLnBrk="1" latinLnBrk="0" hangingPunct="1">
              <a:spcBef>
                <a:spcPts val="461"/>
              </a:spcBef>
              <a:buClr>
                <a:schemeClr val="accent1"/>
              </a:buClr>
              <a:buFont typeface="Verdana"/>
              <a:buChar char="◦"/>
              <a:defRPr kumimoji="0"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2432" indent="-325115" eaLnBrk="1" latinLnBrk="0" hangingPunct="1">
              <a:spcBef>
                <a:spcPts val="498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25575" indent="-325115" eaLnBrk="1" latinLnBrk="0" hangingPunct="1">
              <a:spcBef>
                <a:spcPts val="498"/>
              </a:spcBef>
              <a:buClr>
                <a:schemeClr val="accent2"/>
              </a:buClr>
              <a:buFont typeface="Wingdings 2"/>
              <a:buChar char="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690" indent="-325115" eaLnBrk="1" latinLnBrk="0" hangingPunct="1">
              <a:spcBef>
                <a:spcPts val="498"/>
              </a:spcBef>
              <a:buClr>
                <a:schemeClr val="accent2"/>
              </a:buClr>
              <a:buFont typeface="Wingdings 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5804" indent="-325115" eaLnBrk="1" latinLnBrk="0" hangingPunct="1">
              <a:spcBef>
                <a:spcPts val="498"/>
              </a:spcBef>
              <a:buClr>
                <a:schemeClr val="accent3"/>
              </a:buClr>
              <a:buFont typeface="Wingdings 2"/>
              <a:buChar char="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919" indent="-325115" eaLnBrk="1" latinLnBrk="0" hangingPunct="1">
              <a:spcBef>
                <a:spcPts val="498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6034" indent="-325115" eaLnBrk="1" latinLnBrk="0" hangingPunct="1">
              <a:spcBef>
                <a:spcPts val="498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51149" indent="-325115" eaLnBrk="1" latinLnBrk="0" hangingPunct="1">
              <a:spcBef>
                <a:spcPts val="498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Tx/>
              <a:buFont typeface="Arial" pitchFamily="34" charset="0"/>
              <a:buChar char="•"/>
            </a:pPr>
            <a:r>
              <a:rPr lang="en-US" dirty="0">
                <a:sym typeface="Helvetica"/>
              </a:rPr>
              <a:t>Introduced at E3 2009 (Launched ~E3 2010)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>
                <a:sym typeface="Helvetica"/>
              </a:rPr>
              <a:t>Thought to be MSFT’s response to Wii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>
                <a:sym typeface="Helvetica"/>
              </a:rPr>
              <a:t>Separate unit that doesn’t require 360 upgrade*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>
                <a:sym typeface="Helvetica"/>
              </a:rPr>
              <a:t>Uses 1 core of multi-core Xenon processor inside 360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Helvetica"/>
              </a:rPr>
              <a:t>- 10-15% of overall 360 resources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6416337" y="6211887"/>
            <a:ext cx="184149" cy="738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454400" y="1524000"/>
            <a:ext cx="5867399" cy="313848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50240" y="315228"/>
            <a:ext cx="11704320" cy="107718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ym typeface="Helvetica"/>
              </a:rPr>
              <a:t>Kinect v1.0+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idx="1"/>
          </p:nvPr>
        </p:nvSpPr>
        <p:spPr>
          <a:xfrm>
            <a:off x="1016000" y="1691046"/>
            <a:ext cx="11526299" cy="6396623"/>
          </a:xfrm>
          <a:prstGeom prst="rect">
            <a:avLst/>
          </a:prstGeom>
          <a:noFill/>
          <a:ln>
            <a:noFill/>
          </a:ln>
        </p:spPr>
        <p:txBody>
          <a:bodyPr vert="horz" lIns="50800" tIns="50800" rIns="50800" bIns="50800" anchor="ctr" anchorCtr="0">
            <a:spAutoFit/>
          </a:bodyPr>
          <a:lstStyle/>
          <a:p>
            <a:pPr marL="711200" indent="-571500">
              <a:lnSpc>
                <a:spcPct val="75000"/>
              </a:lnSpc>
              <a:spcBef>
                <a:spcPts val="2400"/>
              </a:spcBef>
              <a:buSzPct val="64814"/>
              <a:buFont typeface="Arial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Cool technology, why limit to 360?</a:t>
            </a:r>
          </a:p>
          <a:p>
            <a:pPr marL="711200" indent="-571500">
              <a:lnSpc>
                <a:spcPct val="75000"/>
              </a:lnSpc>
              <a:spcBef>
                <a:spcPts val="2400"/>
              </a:spcBef>
              <a:buSzPct val="64814"/>
              <a:buFont typeface="Arial" pitchFamily="34" charset="0"/>
              <a:buChar char="•"/>
            </a:pPr>
            <a:r>
              <a:rPr lang="en-US" sz="3600" dirty="0" err="1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Adafruit</a:t>
            </a:r>
            <a:r>
              <a:rPr lang="en-US" sz="3600" dirty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 contest for open-source drivers *</a:t>
            </a:r>
          </a:p>
          <a:p>
            <a:pPr marL="711200" indent="-571500">
              <a:lnSpc>
                <a:spcPct val="75000"/>
              </a:lnSpc>
              <a:spcBef>
                <a:spcPts val="2400"/>
              </a:spcBef>
              <a:buSzPct val="64814"/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	 </a:t>
            </a:r>
            <a:r>
              <a:rPr lang="en-US" sz="3600" dirty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- Goal: RGB, Depth</a:t>
            </a:r>
          </a:p>
          <a:p>
            <a:pPr marL="711200" indent="-571500">
              <a:lnSpc>
                <a:spcPct val="75000"/>
              </a:lnSpc>
              <a:spcBef>
                <a:spcPts val="2400"/>
              </a:spcBef>
              <a:buSzPct val="64814"/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	 </a:t>
            </a:r>
            <a:r>
              <a:rPr lang="en-US" sz="3600" dirty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- See also: </a:t>
            </a:r>
            <a:r>
              <a:rPr lang="en-US" sz="3600" dirty="0" err="1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OpenKinect</a:t>
            </a:r>
            <a:r>
              <a:rPr lang="en-US" sz="3600" dirty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/</a:t>
            </a:r>
            <a:r>
              <a:rPr lang="en-US" sz="3600" dirty="0" err="1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libfreenect</a:t>
            </a:r>
            <a:endParaRPr lang="en-US" sz="3600" dirty="0">
              <a:solidFill>
                <a:schemeClr val="dk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711200" indent="-571500">
              <a:lnSpc>
                <a:spcPct val="75000"/>
              </a:lnSpc>
              <a:spcBef>
                <a:spcPts val="2400"/>
              </a:spcBef>
              <a:buSzPct val="64814"/>
              <a:buFont typeface="Arial" pitchFamily="34" charset="0"/>
              <a:buChar char="•"/>
            </a:pPr>
            <a:endParaRPr lang="en-US" sz="3600" dirty="0">
              <a:solidFill>
                <a:schemeClr val="dk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711200" indent="-571500">
              <a:lnSpc>
                <a:spcPct val="75000"/>
              </a:lnSpc>
              <a:spcBef>
                <a:spcPts val="2400"/>
              </a:spcBef>
              <a:buSzPct val="64814"/>
              <a:buFont typeface="Arial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MSFT’s response – mixed signals **</a:t>
            </a:r>
          </a:p>
          <a:p>
            <a:pPr marL="711200" indent="-571500">
              <a:lnSpc>
                <a:spcPct val="75000"/>
              </a:lnSpc>
              <a:spcBef>
                <a:spcPts val="2400"/>
              </a:spcBef>
              <a:buSzPct val="64814"/>
              <a:buFont typeface="Arial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Official SDK released Jan 2011 ***</a:t>
            </a:r>
          </a:p>
          <a:p>
            <a:pPr marL="711200" indent="-571500">
              <a:lnSpc>
                <a:spcPct val="75000"/>
              </a:lnSpc>
              <a:spcBef>
                <a:spcPts val="2400"/>
              </a:spcBef>
              <a:buSzPct val="64814"/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	- </a:t>
            </a:r>
            <a:r>
              <a:rPr lang="en-US" sz="3600" dirty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C#, C++, and Visual Basic supported</a:t>
            </a:r>
          </a:p>
          <a:p>
            <a:pPr marL="711200" indent="-571500">
              <a:lnSpc>
                <a:spcPct val="75000"/>
              </a:lnSpc>
              <a:spcBef>
                <a:spcPts val="2400"/>
              </a:spcBef>
              <a:buSzPct val="64814"/>
              <a:buFont typeface="Arial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	</a:t>
            </a:r>
            <a:r>
              <a:rPr lang="en-US" sz="3600" dirty="0" smtClean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- </a:t>
            </a:r>
            <a:r>
              <a:rPr lang="en-US" sz="3600" dirty="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Depth, RGB, Skeletal, Microphones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50240" y="315228"/>
            <a:ext cx="11704320" cy="107718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ym typeface="Helvetica"/>
              </a:rPr>
              <a:t>Kinect Today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635000" y="2631687"/>
            <a:ext cx="12369800" cy="4414029"/>
          </a:xfrm>
          <a:prstGeom prst="rect">
            <a:avLst/>
          </a:prstGeom>
          <a:noFill/>
          <a:ln>
            <a:noFill/>
          </a:ln>
        </p:spPr>
        <p:txBody>
          <a:bodyPr vert="horz" wrap="square" lIns="50800" tIns="50800" rIns="50800" bIns="50800" anchor="ctr" anchorCtr="0">
            <a:spAutoFit/>
          </a:bodyPr>
          <a:lstStyle>
            <a:lvl1pPr marL="711200" indent="-571500" eaLnBrk="1" latinLnBrk="0" hangingPunct="1">
              <a:lnSpc>
                <a:spcPct val="75000"/>
              </a:lnSpc>
              <a:spcBef>
                <a:spcPts val="2400"/>
              </a:spcBef>
              <a:buClr>
                <a:srgbClr val="6A47BD"/>
              </a:buClr>
              <a:buSzPct val="64814"/>
              <a:buFont typeface="Wingdings 3"/>
              <a:buChar char=""/>
              <a:defRPr kumimoji="0" sz="3600" kern="1200">
                <a:solidFill>
                  <a:schemeClr val="dk1"/>
                </a:solidFill>
                <a:latin typeface="Helvetica"/>
                <a:ea typeface="Helvetica"/>
                <a:cs typeface="Helvetica"/>
              </a:defRPr>
            </a:lvl1pPr>
            <a:lvl2pPr marL="884313" indent="-325115" eaLnBrk="1" latinLnBrk="0" hangingPunct="1">
              <a:spcBef>
                <a:spcPts val="461"/>
              </a:spcBef>
              <a:buClr>
                <a:schemeClr val="accent1"/>
              </a:buClr>
              <a:buFont typeface="Verdana"/>
              <a:buChar char="◦"/>
              <a:defRPr kumimoji="0"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2432" indent="-325115" eaLnBrk="1" latinLnBrk="0" hangingPunct="1">
              <a:spcBef>
                <a:spcPts val="498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25575" indent="-325115" eaLnBrk="1" latinLnBrk="0" hangingPunct="1">
              <a:spcBef>
                <a:spcPts val="498"/>
              </a:spcBef>
              <a:buClr>
                <a:schemeClr val="accent2"/>
              </a:buClr>
              <a:buFont typeface="Wingdings 2"/>
              <a:buChar char="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690" indent="-325115" eaLnBrk="1" latinLnBrk="0" hangingPunct="1">
              <a:spcBef>
                <a:spcPts val="498"/>
              </a:spcBef>
              <a:buClr>
                <a:schemeClr val="accent2"/>
              </a:buClr>
              <a:buFont typeface="Wingdings 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5804" indent="-325115" eaLnBrk="1" latinLnBrk="0" hangingPunct="1">
              <a:spcBef>
                <a:spcPts val="498"/>
              </a:spcBef>
              <a:buClr>
                <a:schemeClr val="accent3"/>
              </a:buClr>
              <a:buFont typeface="Wingdings 2"/>
              <a:buChar char="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919" indent="-325115" eaLnBrk="1" latinLnBrk="0" hangingPunct="1">
              <a:spcBef>
                <a:spcPts val="498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6034" indent="-325115" eaLnBrk="1" latinLnBrk="0" hangingPunct="1">
              <a:spcBef>
                <a:spcPts val="498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51149" indent="-325115" eaLnBrk="1" latinLnBrk="0" hangingPunct="1">
              <a:spcBef>
                <a:spcPts val="498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Tx/>
              <a:buFont typeface="Arial" pitchFamily="34" charset="0"/>
              <a:buChar char="•"/>
            </a:pPr>
            <a:r>
              <a:rPr lang="en-US" sz="4000" dirty="0">
                <a:sym typeface="Helvetica"/>
              </a:rPr>
              <a:t>SDK &amp; Open Source lead to lots of new </a:t>
            </a:r>
            <a:r>
              <a:rPr lang="en-US" sz="4000" dirty="0" err="1">
                <a:sym typeface="Helvetica"/>
              </a:rPr>
              <a:t>devs</a:t>
            </a:r>
            <a:r>
              <a:rPr lang="en-US" sz="4000" dirty="0">
                <a:sym typeface="Helvetica"/>
              </a:rPr>
              <a:t>, projects (</a:t>
            </a:r>
            <a:r>
              <a:rPr lang="en-US" sz="4000" dirty="0">
                <a:hlinkClick r:id="rId3"/>
              </a:rPr>
              <a:t>http://www.kinecthacks.net/</a:t>
            </a:r>
            <a:r>
              <a:rPr lang="en-US" sz="4000" dirty="0">
                <a:sym typeface="Helvetica"/>
              </a:rPr>
              <a:t>) *</a:t>
            </a:r>
          </a:p>
          <a:p>
            <a:pPr marL="559198" lvl="1" indent="0">
              <a:buClrTx/>
              <a:buNone/>
            </a:pPr>
            <a:r>
              <a:rPr lang="en-US" sz="3600" dirty="0" smtClean="0">
                <a:sym typeface="Helvetica"/>
              </a:rPr>
              <a:t>- “</a:t>
            </a:r>
            <a:r>
              <a:rPr lang="en-US" sz="3600" dirty="0">
                <a:sym typeface="Helvetica"/>
              </a:rPr>
              <a:t>Official” </a:t>
            </a:r>
            <a:r>
              <a:rPr lang="en-US" sz="3600" dirty="0" err="1">
                <a:sym typeface="Helvetica"/>
              </a:rPr>
              <a:t>devs</a:t>
            </a:r>
            <a:r>
              <a:rPr lang="en-US" sz="3600" dirty="0">
                <a:sym typeface="Helvetica"/>
              </a:rPr>
              <a:t> making Windows apps, games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4000" dirty="0">
                <a:sym typeface="Helvetica"/>
              </a:rPr>
              <a:t>V1.5 SDK – Has GUI debugger for user interaction, seated/near person-positioning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4000" dirty="0">
                <a:sym typeface="Helvetica"/>
              </a:rPr>
              <a:t>Johnny Lee – Google employee **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4000" dirty="0">
                <a:sym typeface="Helvetica"/>
              </a:rPr>
              <a:t>18 million units sold by Jan 2012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270000" y="498176"/>
            <a:ext cx="10464800" cy="70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3400" dirty="0">
                <a:solidFill>
                  <a:srgbClr val="000066"/>
                </a:solidFill>
                <a:sym typeface="Helvetica"/>
              </a:rPr>
              <a:t>Hardware</a:t>
            </a:r>
          </a:p>
        </p:txBody>
      </p:sp>
      <p:sp>
        <p:nvSpPr>
          <p:cNvPr id="84" name="Shape 84"/>
          <p:cNvSpPr/>
          <p:nvPr/>
        </p:nvSpPr>
        <p:spPr>
          <a:xfrm>
            <a:off x="1816100" y="2438400"/>
            <a:ext cx="9359900" cy="5321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4597400" y="1219200"/>
            <a:ext cx="8382000" cy="47498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270000" y="269576"/>
            <a:ext cx="10464800" cy="70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3400" dirty="0">
                <a:solidFill>
                  <a:srgbClr val="000066"/>
                </a:solidFill>
                <a:sym typeface="Helvetica"/>
              </a:rPr>
              <a:t>3D Depth Sensors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11200" y="6059821"/>
            <a:ext cx="11912600" cy="2371058"/>
          </a:xfrm>
          <a:prstGeom prst="rect">
            <a:avLst/>
          </a:prstGeom>
          <a:noFill/>
          <a:ln>
            <a:noFill/>
          </a:ln>
        </p:spPr>
        <p:txBody>
          <a:bodyPr vert="horz" lIns="50800" tIns="50800" rIns="50800" bIns="50800" anchor="ctr" anchorCtr="0">
            <a:spAutoFit/>
          </a:bodyPr>
          <a:lstStyle/>
          <a:p>
            <a:pPr marL="711200" indent="-571500">
              <a:lnSpc>
                <a:spcPct val="75000"/>
              </a:lnSpc>
              <a:buClrTx/>
              <a:buSzPct val="64814"/>
              <a:buFont typeface="Arial" pitchFamily="34" charset="0"/>
              <a:buChar char="•"/>
            </a:pPr>
            <a:r>
              <a:rPr lang="en-US" sz="3600" dirty="0">
                <a:latin typeface="Helvetica"/>
                <a:ea typeface="Helvetica"/>
                <a:cs typeface="Helvetica"/>
                <a:sym typeface="Helvetica"/>
              </a:rPr>
              <a:t>Consists of IR projector and a CMOS sensor</a:t>
            </a:r>
          </a:p>
          <a:p>
            <a:pPr marL="711200" indent="-571500">
              <a:lnSpc>
                <a:spcPct val="75000"/>
              </a:lnSpc>
              <a:buClrTx/>
              <a:buSzPct val="64814"/>
              <a:buFont typeface="Arial" pitchFamily="34" charset="0"/>
              <a:buChar char="•"/>
            </a:pPr>
            <a:r>
              <a:rPr lang="en-US" sz="3600" dirty="0">
                <a:latin typeface="Helvetica"/>
                <a:ea typeface="Helvetica"/>
                <a:cs typeface="Helvetica"/>
                <a:sym typeface="Helvetica"/>
              </a:rPr>
              <a:t>IR beam bounces off subject and is captured by the CMOS sensor.</a:t>
            </a:r>
          </a:p>
          <a:p>
            <a:pPr marL="711200" indent="-571500">
              <a:lnSpc>
                <a:spcPct val="75000"/>
              </a:lnSpc>
              <a:buClrTx/>
              <a:buSzPct val="64814"/>
              <a:buFont typeface="Arial" pitchFamily="34" charset="0"/>
              <a:buChar char="•"/>
            </a:pPr>
            <a:r>
              <a:rPr lang="en-US" sz="3600" dirty="0">
                <a:latin typeface="Helvetica"/>
                <a:ea typeface="Helvetica"/>
                <a:cs typeface="Helvetica"/>
                <a:sym typeface="Helvetica"/>
              </a:rPr>
              <a:t>Sensor uses time to measure distance of objects</a:t>
            </a:r>
          </a:p>
        </p:txBody>
      </p:sp>
      <p:pic>
        <p:nvPicPr>
          <p:cNvPr id="5" name="Picture 6" descr="http://images.gizmag.com/hero/kinect-senso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22" y="2971800"/>
            <a:ext cx="420122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1102" y="1905000"/>
            <a:ext cx="181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 pitchFamily="34" charset="0"/>
                <a:cs typeface="Helvetica" pitchFamily="34" charset="0"/>
              </a:rPr>
              <a:t>IR Projector</a:t>
            </a:r>
            <a:endParaRPr lang="en-US" sz="24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9391" y="2510135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 pitchFamily="34" charset="0"/>
                <a:cs typeface="Helvetica" pitchFamily="34" charset="0"/>
              </a:rPr>
              <a:t>CMOS Sensor</a:t>
            </a:r>
            <a:endParaRPr lang="en-US" sz="2400" dirty="0"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376157" y="2366665"/>
            <a:ext cx="173244" cy="122743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387600" y="2925465"/>
            <a:ext cx="838200" cy="88453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132254" y="3071825"/>
            <a:ext cx="6065346" cy="4124054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</p:sp>
      <p:sp>
        <p:nvSpPr>
          <p:cNvPr id="97" name="Shape 97"/>
          <p:cNvSpPr/>
          <p:nvPr/>
        </p:nvSpPr>
        <p:spPr>
          <a:xfrm>
            <a:off x="6502400" y="2747750"/>
            <a:ext cx="6096000" cy="4572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98" name="Shape 98"/>
          <p:cNvSpPr txBox="1"/>
          <p:nvPr/>
        </p:nvSpPr>
        <p:spPr>
          <a:xfrm>
            <a:off x="1708550" y="364925"/>
            <a:ext cx="9869700" cy="70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0066"/>
                </a:solidFill>
                <a:latin typeface="+mj-lt"/>
                <a:ea typeface="ＭＳ Ｐゴシック" charset="0"/>
                <a:cs typeface="ＭＳ Ｐゴシック" pitchFamily="1" charset="-128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0066"/>
                </a:solidFill>
                <a:latin typeface="Trebuchet MS" pitchFamily="34" charset="0"/>
                <a:ea typeface="ＭＳ Ｐゴシック" charset="0"/>
                <a:cs typeface="ＭＳ Ｐゴシック" pitchFamily="1" charset="-128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0066"/>
                </a:solidFill>
                <a:latin typeface="Trebuchet MS" pitchFamily="34" charset="0"/>
                <a:ea typeface="ＭＳ Ｐゴシック" charset="0"/>
                <a:cs typeface="ＭＳ Ｐゴシック" pitchFamily="1" charset="-128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0066"/>
                </a:solidFill>
                <a:latin typeface="Trebuchet MS" pitchFamily="34" charset="0"/>
                <a:ea typeface="ＭＳ Ｐゴシック" charset="0"/>
                <a:cs typeface="ＭＳ Ｐゴシック" pitchFamily="1" charset="-128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0066"/>
                </a:solidFill>
                <a:latin typeface="Trebuchet MS" pitchFamily="34" charset="0"/>
                <a:ea typeface="ＭＳ Ｐゴシック" charset="0"/>
                <a:cs typeface="ＭＳ Ｐゴシック" pitchFamily="1" charset="-128"/>
              </a:defRPr>
            </a:lvl5pPr>
            <a:lvl6pPr marL="65023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0066"/>
                </a:solidFill>
                <a:latin typeface="Trebuchet MS" pitchFamily="34" charset="0"/>
              </a:defRPr>
            </a:lvl6pPr>
            <a:lvl7pPr marL="130046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0066"/>
                </a:solidFill>
                <a:latin typeface="Trebuchet MS" pitchFamily="34" charset="0"/>
              </a:defRPr>
            </a:lvl7pPr>
            <a:lvl8pPr marL="195069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0066"/>
                </a:solidFill>
                <a:latin typeface="Trebuchet MS" pitchFamily="34" charset="0"/>
              </a:defRPr>
            </a:lvl8pPr>
            <a:lvl9pPr marL="2600919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0066"/>
                </a:solidFill>
                <a:latin typeface="Trebuchet MS" pitchFamily="34" charset="0"/>
              </a:defRPr>
            </a:lvl9pPr>
          </a:lstStyle>
          <a:p>
            <a:r>
              <a:rPr lang="en-US" dirty="0"/>
              <a:t>Distance Accuracy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270000" y="498176"/>
            <a:ext cx="10464800" cy="70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3400" dirty="0">
                <a:solidFill>
                  <a:srgbClr val="000066"/>
                </a:solidFill>
                <a:sym typeface="Helvetica"/>
              </a:rPr>
              <a:t>RGB Camera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270000" y="1873667"/>
            <a:ext cx="10464800" cy="3765133"/>
          </a:xfrm>
          <a:prstGeom prst="rect">
            <a:avLst/>
          </a:prstGeom>
          <a:noFill/>
          <a:ln>
            <a:noFill/>
          </a:ln>
        </p:spPr>
        <p:txBody>
          <a:bodyPr vert="horz" lIns="50800" tIns="50800" rIns="50800" bIns="50800" anchor="ctr" anchorCtr="0">
            <a:spAutoFit/>
          </a:bodyPr>
          <a:lstStyle/>
          <a:p>
            <a:pPr marL="711200" indent="-571500">
              <a:lnSpc>
                <a:spcPct val="75000"/>
              </a:lnSpc>
              <a:buClrTx/>
              <a:buSzPct val="64814"/>
              <a:buFont typeface="Arial" pitchFamily="34" charset="0"/>
              <a:buChar char="•"/>
            </a:pPr>
            <a:r>
              <a:rPr lang="en-US" sz="4400" dirty="0">
                <a:latin typeface="Helvetica"/>
                <a:ea typeface="Helvetica"/>
                <a:cs typeface="Helvetica"/>
                <a:sym typeface="Helvetica"/>
              </a:rPr>
              <a:t>Used for Facial Recognition and other features that require RGB readings</a:t>
            </a:r>
            <a:r>
              <a:rPr lang="en-US" sz="4400" dirty="0" smtClean="0">
                <a:latin typeface="Helvetica"/>
                <a:ea typeface="Helvetica"/>
                <a:cs typeface="Helvetica"/>
                <a:sym typeface="Helvetica"/>
              </a:rPr>
              <a:t>.</a:t>
            </a:r>
            <a:br>
              <a:rPr lang="en-US" sz="4400" dirty="0" smtClean="0">
                <a:latin typeface="Helvetica"/>
                <a:ea typeface="Helvetica"/>
                <a:cs typeface="Helvetica"/>
                <a:sym typeface="Helvetica"/>
              </a:rPr>
            </a:br>
            <a:endParaRPr lang="en-US" sz="4400" dirty="0">
              <a:latin typeface="Helvetica"/>
              <a:ea typeface="Helvetica"/>
              <a:cs typeface="Helvetica"/>
              <a:sym typeface="Helvetica"/>
            </a:endParaRPr>
          </a:p>
          <a:p>
            <a:pPr marL="711200" indent="-571500">
              <a:lnSpc>
                <a:spcPct val="75000"/>
              </a:lnSpc>
              <a:buClrTx/>
              <a:buSzPct val="64814"/>
              <a:buFont typeface="Arial" pitchFamily="34" charset="0"/>
              <a:buChar char="•"/>
            </a:pPr>
            <a:r>
              <a:rPr lang="en-US" sz="4400" dirty="0">
                <a:latin typeface="Helvetica"/>
                <a:ea typeface="Helvetica"/>
                <a:cs typeface="Helvetica"/>
                <a:sym typeface="Helvetica"/>
              </a:rPr>
              <a:t>640 x 480px at </a:t>
            </a:r>
            <a:r>
              <a:rPr lang="en-US" sz="4400" dirty="0" smtClean="0">
                <a:latin typeface="Helvetica"/>
                <a:ea typeface="Helvetica"/>
                <a:cs typeface="Helvetica"/>
                <a:sym typeface="Helvetica"/>
              </a:rPr>
              <a:t>30fps</a:t>
            </a:r>
            <a:br>
              <a:rPr lang="en-US" sz="4400" dirty="0" smtClean="0">
                <a:latin typeface="Helvetica"/>
                <a:ea typeface="Helvetica"/>
                <a:cs typeface="Helvetica"/>
                <a:sym typeface="Helvetica"/>
              </a:rPr>
            </a:br>
            <a:endParaRPr lang="en-US" sz="4400" dirty="0">
              <a:latin typeface="Helvetica"/>
              <a:ea typeface="Helvetica"/>
              <a:cs typeface="Helvetica"/>
              <a:sym typeface="Helvetica"/>
            </a:endParaRPr>
          </a:p>
          <a:p>
            <a:pPr marL="711200" indent="-571500">
              <a:lnSpc>
                <a:spcPct val="75000"/>
              </a:lnSpc>
              <a:buClrTx/>
              <a:buSzPct val="64814"/>
              <a:buFont typeface="Arial" pitchFamily="34" charset="0"/>
              <a:buChar char="•"/>
            </a:pPr>
            <a:r>
              <a:rPr lang="en-US" sz="4400" dirty="0">
                <a:latin typeface="Helvetica"/>
                <a:ea typeface="Helvetica"/>
                <a:cs typeface="Helvetica"/>
                <a:sym typeface="Helvetica"/>
              </a:rPr>
              <a:t>11-bit depth, meaning 2048 colors</a:t>
            </a:r>
          </a:p>
        </p:txBody>
      </p:sp>
      <p:pic>
        <p:nvPicPr>
          <p:cNvPr id="1030" name="Picture 6" descr="http://images.gizmag.com/hero/kinect-sens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6576060"/>
            <a:ext cx="50482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83600" y="6096000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 pitchFamily="34" charset="0"/>
                <a:cs typeface="Helvetica" pitchFamily="34" charset="0"/>
              </a:rPr>
              <a:t>RGB Camera</a:t>
            </a:r>
            <a:endParaRPr lang="en-US" sz="2400" dirty="0"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721600" y="6557665"/>
            <a:ext cx="1778464" cy="90993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</TotalTime>
  <Words>368</Words>
  <Application>Microsoft Office PowerPoint</Application>
  <PresentationFormat>Custom</PresentationFormat>
  <Paragraphs>100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Blank Presentation</vt:lpstr>
      <vt:lpstr>PowerPoint Presentation</vt:lpstr>
      <vt:lpstr>Kinect v0.1</vt:lpstr>
      <vt:lpstr>Kinect v0.5</vt:lpstr>
      <vt:lpstr>Kinect v1.0+</vt:lpstr>
      <vt:lpstr>Kinect Today</vt:lpstr>
      <vt:lpstr>Hardware</vt:lpstr>
      <vt:lpstr>3D Depth Sensors</vt:lpstr>
      <vt:lpstr>PowerPoint Presentation</vt:lpstr>
      <vt:lpstr>RGB Camera</vt:lpstr>
      <vt:lpstr>Camera Comparison</vt:lpstr>
      <vt:lpstr>Microphones</vt:lpstr>
      <vt:lpstr>Processing</vt:lpstr>
      <vt:lpstr>Kinect SDK</vt:lpstr>
      <vt:lpstr>Camera Basics</vt:lpstr>
      <vt:lpstr>Depth Basics</vt:lpstr>
      <vt:lpstr>Distancing</vt:lpstr>
      <vt:lpstr>Skeletal Tracking</vt:lpstr>
      <vt:lpstr>Disney REVEL</vt:lpstr>
      <vt:lpstr>Bibliography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Maertens</dc:creator>
  <cp:lastModifiedBy>Matthew Maertens</cp:lastModifiedBy>
  <cp:revision>8</cp:revision>
  <dcterms:modified xsi:type="dcterms:W3CDTF">2012-11-27T15:31:20Z</dcterms:modified>
</cp:coreProperties>
</file>