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1430000" cy="7621588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00506030000020004" pitchFamily="2" charset="0"/>
      <p:regular r:id="rId20"/>
      <p:bold r:id="rId21"/>
      <p:italic r:id="rId22"/>
      <p:boldItalic r:id="rId23"/>
    </p:embeddedFont>
    <p:embeddedFont>
      <p:font typeface="Proxima Nova Semibold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">
          <p15:clr>
            <a:srgbClr val="9AA0A6"/>
          </p15:clr>
        </p15:guide>
        <p15:guide id="2" orient="horz" pos="4277">
          <p15:clr>
            <a:srgbClr val="9AA0A6"/>
          </p15:clr>
        </p15:guide>
        <p15:guide id="3" orient="horz" pos="1192">
          <p15:clr>
            <a:srgbClr val="9AA0A6"/>
          </p15:clr>
        </p15:guide>
        <p15:guide id="4" pos="6922">
          <p15:clr>
            <a:srgbClr val="9AA0A6"/>
          </p15:clr>
        </p15:guide>
        <p15:guide id="5" orient="horz" pos="135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8" roundtripDataSignature="AMtx7mharxtsw0qpZA3m4V9dsUcn5Ywb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1" d="100"/>
          <a:sy n="111" d="100"/>
        </p:scale>
        <p:origin x="1432" y="208"/>
      </p:cViewPr>
      <p:guideLst>
        <p:guide pos="280"/>
        <p:guide orient="horz" pos="4277"/>
        <p:guide orient="horz" pos="1192"/>
        <p:guide pos="6922"/>
        <p:guide orient="horz" pos="13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01672348427711"/>
          <c:y val="0.15966998514381411"/>
          <c:w val="0.82664054565018452"/>
          <c:h val="0.74594636788355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vendas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0.53</c:v>
                </c:pt>
                <c:pt idx="1">
                  <c:v>0.12</c:v>
                </c:pt>
                <c:pt idx="2">
                  <c:v>0.09</c:v>
                </c:pt>
                <c:pt idx="3">
                  <c:v>0.06</c:v>
                </c:pt>
                <c:pt idx="4">
                  <c:v>0.05</c:v>
                </c:pt>
                <c:pt idx="5">
                  <c:v>0.01</c:v>
                </c:pt>
                <c:pt idx="6" formatCode="0.00%">
                  <c:v>8.0000000000000002E-3</c:v>
                </c:pt>
                <c:pt idx="7" formatCode="0.00%">
                  <c:v>1.2E-2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2-43DE-A25B-0551A9AD4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2816272"/>
        <c:axId val="1719533536"/>
      </c:barChart>
      <c:catAx>
        <c:axId val="172281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dirty="0">
                    <a:latin typeface="Proxima Nova"/>
                  </a:rPr>
                  <a:t>Posições da Primeira</a:t>
                </a:r>
                <a:r>
                  <a:rPr lang="pt-BR" sz="1200" baseline="0" dirty="0">
                    <a:latin typeface="Proxima Nova"/>
                  </a:rPr>
                  <a:t> </a:t>
                </a:r>
                <a:r>
                  <a:rPr lang="pt-BR" sz="1200" dirty="0">
                    <a:latin typeface="Proxima Nova"/>
                  </a:rPr>
                  <a:t>Página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719533536"/>
        <c:crosses val="autoZero"/>
        <c:auto val="1"/>
        <c:lblAlgn val="ctr"/>
        <c:lblOffset val="100"/>
        <c:noMultiLvlLbl val="0"/>
      </c:catAx>
      <c:valAx>
        <c:axId val="1719533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200" dirty="0">
                    <a:latin typeface="Proxima Nova"/>
                  </a:rPr>
                  <a:t>% das vendas</a:t>
                </a:r>
              </a:p>
            </c:rich>
          </c:tx>
          <c:layout>
            <c:manualLayout>
              <c:xMode val="edge"/>
              <c:yMode val="edge"/>
              <c:x val="1.2686417071429293E-2"/>
              <c:y val="0.35115584512073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72281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63d42e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4163d42e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7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63d42e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0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64163d42e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9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0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857250" y="1247330"/>
            <a:ext cx="9715500" cy="265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428750" y="4003098"/>
            <a:ext cx="8572500" cy="184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1pPr>
            <a:lvl2pPr lvl="1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/>
            </a:lvl2pPr>
            <a:lvl3pPr lvl="2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lvl="4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lvl="5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lvl="6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lvl="7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lvl="8" algn="ctr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6182419" y="2402954"/>
            <a:ext cx="6458944" cy="246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181794" y="9798"/>
            <a:ext cx="6458944" cy="72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79860" y="1900107"/>
            <a:ext cx="9858375" cy="317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68"/>
              <a:buFont typeface="Calibri"/>
              <a:buNone/>
              <a:defRPr sz="666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79860" y="5100468"/>
            <a:ext cx="9858375" cy="166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223"/>
              <a:buNone/>
              <a:defRPr sz="222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rgbClr val="888888"/>
              </a:buClr>
              <a:buSzPts val="1778"/>
              <a:buNone/>
              <a:defRPr sz="177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5786438" y="2028895"/>
            <a:ext cx="4857750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787301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787303" y="1868348"/>
            <a:ext cx="4835425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787303" y="2783997"/>
            <a:ext cx="4835425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5786438" y="1868348"/>
            <a:ext cx="4859239" cy="91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None/>
              <a:defRPr sz="2223" b="1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5786438" y="2783997"/>
            <a:ext cx="4859239" cy="409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4406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1pPr>
            <a:lvl2pPr marL="914400" lvl="1" indent="-426212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Char char="•"/>
              <a:defRPr sz="3112"/>
            </a:lvl2pPr>
            <a:lvl3pPr marL="1371600" lvl="2" indent="-397954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4pPr>
            <a:lvl5pPr marL="2286000" lvl="4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5pPr>
            <a:lvl6pPr marL="2743200" lvl="5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6pPr>
            <a:lvl7pPr marL="3200400" lvl="6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7pPr>
            <a:lvl8pPr marL="3657600" lvl="7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8pPr>
            <a:lvl9pPr marL="4114800" lvl="8" indent="-36976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Char char="•"/>
              <a:defRPr sz="2223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87301" y="508106"/>
            <a:ext cx="3686473" cy="177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Calibri"/>
              <a:buNone/>
              <a:defRPr sz="355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4859238" y="1097369"/>
            <a:ext cx="5786438" cy="54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sz="35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None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None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787301" y="2286477"/>
            <a:ext cx="3686473" cy="42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1pPr>
            <a:lvl2pPr marL="914400" lvl="1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556"/>
              <a:buNone/>
              <a:defRPr sz="1556"/>
            </a:lvl2pPr>
            <a:lvl3pPr marL="1371600" lvl="2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334"/>
              <a:buNone/>
              <a:defRPr sz="1334"/>
            </a:lvl3pPr>
            <a:lvl4pPr marL="1828800" lvl="3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4pPr>
            <a:lvl5pPr marL="2286000" lvl="4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5pPr>
            <a:lvl6pPr marL="2743200" lvl="5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6pPr>
            <a:lvl7pPr marL="3200400" lvl="6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7pPr>
            <a:lvl8pPr marL="3657600" lvl="7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8pPr>
            <a:lvl9pPr marL="4114800" lvl="8" indent="-2286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111"/>
              <a:buNone/>
              <a:defRPr sz="1111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297087" y="-482379"/>
            <a:ext cx="4835828" cy="985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785813" y="405781"/>
            <a:ext cx="9858375" cy="147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90"/>
              <a:buFont typeface="Calibri"/>
              <a:buNone/>
              <a:defRPr sz="48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785813" y="2028895"/>
            <a:ext cx="9858375" cy="483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26212" algn="l" rtl="0">
              <a:lnSpc>
                <a:spcPct val="90000"/>
              </a:lnSpc>
              <a:spcBef>
                <a:spcPts val="1111"/>
              </a:spcBef>
              <a:spcAft>
                <a:spcPts val="0"/>
              </a:spcAft>
              <a:buClr>
                <a:schemeClr val="dk1"/>
              </a:buClr>
              <a:buSzPts val="3112"/>
              <a:buFont typeface="Arial"/>
              <a:buChar char="•"/>
              <a:defRPr sz="31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76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223"/>
              <a:buFont typeface="Arial"/>
              <a:buChar char="•"/>
              <a:defRPr sz="22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5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785813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786188" y="7064085"/>
            <a:ext cx="3857625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072438" y="7064085"/>
            <a:ext cx="2571750" cy="4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4"/>
              <a:buFont typeface="Arial"/>
              <a:buNone/>
              <a:defRPr sz="133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ue.bo/inteligencia-educacion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materiais.queroeducacao.com.br/ie-hel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64163d42ee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802"/>
            <a:ext cx="11430000" cy="761996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64163d42ee_1_4"/>
          <p:cNvSpPr txBox="1"/>
          <p:nvPr/>
        </p:nvSpPr>
        <p:spPr>
          <a:xfrm>
            <a:off x="-112950" y="1898975"/>
            <a:ext cx="26196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600" i="0" u="none" strike="noStrike" cap="none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</a:t>
            </a:r>
            <a:r>
              <a:rPr lang="en-US" sz="1600">
                <a:solidFill>
                  <a:srgbClr val="FB9A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ELATÓRIO</a:t>
            </a:r>
            <a:endParaRPr sz="1600" i="0" u="none" strike="noStrike" cap="none">
              <a:solidFill>
                <a:srgbClr val="FB9A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g64163d42ee_1_4"/>
          <p:cNvSpPr txBox="1"/>
          <p:nvPr/>
        </p:nvSpPr>
        <p:spPr>
          <a:xfrm>
            <a:off x="585075" y="2259725"/>
            <a:ext cx="712871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lvl="0">
              <a:buSzPts val="6668"/>
            </a:pPr>
            <a:r>
              <a:rPr lang="en-US" sz="6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[INITIAL_TITLE]</a:t>
            </a:r>
            <a:endParaRPr sz="6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64163d42ee_1_4"/>
          <p:cNvSpPr txBox="1"/>
          <p:nvPr/>
        </p:nvSpPr>
        <p:spPr>
          <a:xfrm>
            <a:off x="585074" y="4409214"/>
            <a:ext cx="6577725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66"/>
            </a:pPr>
            <a:r>
              <a:rPr lang="en-US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[IES_NAME_AND_PERIOD]</a:t>
            </a:r>
            <a:endParaRPr sz="200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64163d42ee_1_4"/>
          <p:cNvSpPr txBox="1"/>
          <p:nvPr/>
        </p:nvSpPr>
        <p:spPr>
          <a:xfrm>
            <a:off x="517620" y="7064869"/>
            <a:ext cx="3380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66"/>
              <a:buFont typeface="Arial"/>
              <a:buNone/>
            </a:pPr>
            <a:r>
              <a:rPr lang="en-US" sz="1200">
                <a:solidFill>
                  <a:srgbClr val="7D7F80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Desenvolvido por </a:t>
            </a:r>
            <a:r>
              <a:rPr lang="en-US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Inteligência Educacional</a:t>
            </a:r>
            <a:endParaRPr sz="120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38972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taxa de sucesso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532" y="2221203"/>
            <a:ext cx="7993653" cy="381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/>
        </p:nvSpPr>
        <p:spPr>
          <a:xfrm>
            <a:off x="286697" y="6272346"/>
            <a:ext cx="6618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INICIATIVAS PARA A OTIMIZAÇÃO PARA A TAXA DE SUCESSO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17016" y="6660497"/>
            <a:ext cx="2308574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Alinhamento de valores entre balcão da IES e canal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717016" y="2870750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Descontos iguais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3536262" y="6627660"/>
            <a:ext cx="250419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Diferenciação entre o desconto do QB e o do balcão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733319" y="6632117"/>
            <a:ext cx="250419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Manter informações das ofertas atualizadas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717015" y="5489000"/>
            <a:ext cx="3305196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NRP* - Não reconhecimento de Parceria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717016" y="3810794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NRP*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668988" y="4540943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Informações divergentes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984640" y="3912138"/>
            <a:ext cx="1551622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Queda das vendas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4570293" y="3465090"/>
            <a:ext cx="1144707" cy="71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Queda no ranqueamento do Polo na busca</a:t>
            </a:r>
            <a:endParaRPr sz="1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764164" y="3416761"/>
            <a:ext cx="1144707" cy="71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Menor visibilidade do Polo no QB</a:t>
            </a:r>
            <a:endParaRPr sz="1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064206" y="4698873"/>
            <a:ext cx="1301587" cy="71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Menor conversão de alunos</a:t>
            </a:r>
            <a:endParaRPr sz="1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34948" y="3110495"/>
            <a:ext cx="1961001" cy="23785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9209282" y="3227627"/>
            <a:ext cx="1678036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 lead indeciso escolhe outra IES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9145897" y="4372584"/>
            <a:ext cx="1804805" cy="111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Saída do Polo da busca e/ou congelamento das ofertas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1242553" y="1663629"/>
            <a:ext cx="86412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 taxa de sucesso mostra que a oferta possui retorno financeiro para o aluno e que a IES apresenta um bom alinhamento com o QB</a:t>
            </a:r>
            <a:endParaRPr sz="16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atratividade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 txBox="1"/>
          <p:nvPr/>
        </p:nvSpPr>
        <p:spPr>
          <a:xfrm>
            <a:off x="733661" y="2107580"/>
            <a:ext cx="4818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INFLUÊNCIA DO RANKEAMENTO NAS VENDAS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11"/>
          <p:cNvSpPr txBox="1"/>
          <p:nvPr/>
        </p:nvSpPr>
        <p:spPr>
          <a:xfrm>
            <a:off x="731219" y="6628556"/>
            <a:ext cx="2308574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Adequar o portfólio às suas demandas regionais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444500" y="1662500"/>
            <a:ext cx="105447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Ofertas mais atrativas são melhores ran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eadas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e um m</a:t>
            </a: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elhor rankeamento </a:t>
            </a:r>
            <a:r>
              <a:rPr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aumenta a</a:t>
            </a: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probabilidade de venda.</a:t>
            </a:r>
            <a:endParaRPr sz="16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733661" y="6272543"/>
            <a:ext cx="5733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INICIATIVAS PARA A OTIMIZAÇÃO DA ATRATIVIDADE: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9" name="Google Shape;259;p11"/>
          <p:cNvGraphicFramePr/>
          <p:nvPr/>
        </p:nvGraphicFramePr>
        <p:xfrm>
          <a:off x="1082051" y="2364050"/>
          <a:ext cx="9103500" cy="365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0" name="Google Shape;260;p11"/>
          <p:cNvSpPr txBox="1"/>
          <p:nvPr/>
        </p:nvSpPr>
        <p:spPr>
          <a:xfrm>
            <a:off x="3102938" y="6628556"/>
            <a:ext cx="2612061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Aderir às campanhas e novos produtos da Quero Educação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5818607" y="6628556"/>
            <a:ext cx="3083257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Melhorar posicionamento das ofertas em cada momento da captação</a:t>
            </a:r>
            <a:endParaRPr sz="13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8901864" y="6628556"/>
            <a:ext cx="3083257" cy="5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Ofertas sempre no ar</a:t>
            </a:r>
            <a:endParaRPr sz="13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Otimização da atratividade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0" y="1648752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600"/>
              <a:buFont typeface="Proxima Nova"/>
              <a:buNone/>
            </a:pPr>
            <a:r>
              <a:rPr lang="en-US" sz="16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Confira estratégias para alcançar todo o potencial na sua próxima captação</a:t>
            </a:r>
            <a:endParaRPr sz="16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6143" y="2266462"/>
            <a:ext cx="1023893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52257" y="2266462"/>
            <a:ext cx="1023534" cy="99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53899" y="4391824"/>
            <a:ext cx="969958" cy="99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54992" y="2269544"/>
            <a:ext cx="1023534" cy="99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097966" y="2191066"/>
            <a:ext cx="1023534" cy="1068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06143" y="4367480"/>
            <a:ext cx="912865" cy="99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2257" y="4390562"/>
            <a:ext cx="992968" cy="9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54992" y="4388572"/>
            <a:ext cx="950216" cy="99694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472792" y="331624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Participar das campanhas (Matrícula Antecipada, Ainda dá tempo, Dupla Captação, etc)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3081818" y="3329737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Desconto médio das ofertas igual ao do semestre anterior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5613350" y="3317164"/>
            <a:ext cx="2564411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Mesmo portfólio do semestre anterior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8222377" y="3333719"/>
            <a:ext cx="2963784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Variação do valor oferecido ao longo dos semestres da IES não pode ser maior do que a do mercado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534183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Não ter condições comerciais melhores no balcão em comparação ao canal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3109510" y="5393514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Evitar entrada tardia no canal Quero Bolsa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12"/>
          <p:cNvSpPr txBox="1"/>
          <p:nvPr/>
        </p:nvSpPr>
        <p:spPr>
          <a:xfrm>
            <a:off x="5714287" y="5390519"/>
            <a:ext cx="2547635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Acompanhar as tendências do mercado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12"/>
          <p:cNvSpPr txBox="1"/>
          <p:nvPr/>
        </p:nvSpPr>
        <p:spPr>
          <a:xfrm>
            <a:off x="8262992" y="5371479"/>
            <a:ext cx="2786008" cy="9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Sempre manter ofertas no ar, evitar saídas do site e congelamento de parceria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9610" y="6388368"/>
            <a:ext cx="11428574" cy="64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8D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rgbClr val="007A8D"/>
                </a:solidFill>
                <a:latin typeface="Proxima Nova"/>
                <a:ea typeface="Proxima Nova"/>
                <a:cs typeface="Proxima Nova"/>
                <a:sym typeface="Proxima Nova"/>
              </a:rPr>
              <a:t>Prepare-se para a captação e não perca mais alunos!</a:t>
            </a:r>
            <a:endParaRPr sz="2800" b="1" i="0" u="none" strike="noStrike" cap="none">
              <a:solidFill>
                <a:srgbClr val="007A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rgbClr val="007A8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64163d42ee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"/>
            <a:ext cx="11430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64163d42ee_1_62"/>
          <p:cNvSpPr txBox="1"/>
          <p:nvPr/>
        </p:nvSpPr>
        <p:spPr>
          <a:xfrm>
            <a:off x="1153170" y="2155500"/>
            <a:ext cx="46428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725" tIns="67725" rIns="67725" bIns="677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Obrigado</a:t>
            </a:r>
            <a:r>
              <a:rPr lang="en-US" sz="6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:)</a:t>
            </a:r>
            <a:endParaRPr sz="6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g64163d42ee_1_62"/>
          <p:cNvSpPr txBox="1"/>
          <p:nvPr/>
        </p:nvSpPr>
        <p:spPr>
          <a:xfrm>
            <a:off x="1129382" y="3427005"/>
            <a:ext cx="3380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[USER_NAME]</a:t>
            </a:r>
            <a:endParaRPr sz="1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64163d42ee_1_62"/>
          <p:cNvSpPr txBox="1"/>
          <p:nvPr/>
        </p:nvSpPr>
        <p:spPr>
          <a:xfrm>
            <a:off x="1129382" y="3787764"/>
            <a:ext cx="5625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3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[USER_EMAIL]</a:t>
            </a:r>
            <a:endParaRPr sz="13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g64163d42ee_1_62"/>
          <p:cNvSpPr txBox="1"/>
          <p:nvPr/>
        </p:nvSpPr>
        <p:spPr>
          <a:xfrm>
            <a:off x="1129375" y="5224250"/>
            <a:ext cx="35949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Quer </a:t>
            </a:r>
            <a:r>
              <a:rPr lang="en-US" sz="18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novas</a:t>
            </a:r>
            <a:r>
              <a:rPr lang="en-US" sz="1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análises? Conheça o Quero Analytics!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g64163d42ee_1_62"/>
          <p:cNvSpPr txBox="1"/>
          <p:nvPr/>
        </p:nvSpPr>
        <p:spPr>
          <a:xfrm>
            <a:off x="1129382" y="5963628"/>
            <a:ext cx="5435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200" b="1" i="0" u="sng" strike="noStrike" cap="none">
                <a:solidFill>
                  <a:srgbClr val="18ACC4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https://que.bo/inteligencia-educacional</a:t>
            </a:r>
            <a:endParaRPr sz="1200" b="0" i="0" u="none" strike="noStrike" cap="none">
              <a:solidFill>
                <a:srgbClr val="18ACC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Estoque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273542" y="1677191"/>
            <a:ext cx="3510518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Portfólio vendável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0" y="6597087"/>
            <a:ext cx="11430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[LABEL_ESTOQUE]</a:t>
            </a:r>
            <a:endParaRPr sz="19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467213" y="2149050"/>
            <a:ext cx="17436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[GRAFICO_ESTOQUE]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Visitas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73550" y="1677200"/>
            <a:ext cx="8020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visitas com o ano passado </a:t>
            </a: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[PREVIOUS_YEAR_SEM]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0" y="6597099"/>
            <a:ext cx="11430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[LABEL_VISITAS]</a:t>
            </a:r>
            <a:endParaRPr sz="19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44488" y="2149050"/>
            <a:ext cx="1816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[GRAFICO_VISITAS]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ordens iniciadas</a:t>
            </a:r>
            <a:r>
              <a:rPr lang="en-US" sz="28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273550" y="1677200"/>
            <a:ext cx="109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ordens iniciadas com o ano passado </a:t>
            </a: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[PREVIOUS_YEAR_SEM]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0" y="6597100"/>
            <a:ext cx="11430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[LABEL_ORDENS]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44500" y="2149050"/>
            <a:ext cx="18198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[GRAFICO_ORDENS]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alunos captados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2337" y="1726225"/>
            <a:ext cx="286525" cy="2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0" y="6597087"/>
            <a:ext cx="11430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[LABEL_PAGOS]</a:t>
            </a:r>
            <a:endParaRPr sz="19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444500" y="2149050"/>
            <a:ext cx="2388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[GRAFICO_PAGOS]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73550" y="1677200"/>
            <a:ext cx="109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Comparativo de alunos captados com o ano passado</a:t>
            </a:r>
            <a:r>
              <a:rPr lang="en-US" sz="19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[PREVIOUS_YEAR_SEM]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83000" y="-9858637"/>
            <a:ext cx="11430000" cy="7621588"/>
          </a:xfrm>
          <a:prstGeom prst="rect">
            <a:avLst/>
          </a:prstGeom>
          <a:blipFill rotWithShape="1">
            <a:blip r:embed="rId3">
              <a:alphaModFix amt="37000"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/>
        </p:nvSpPr>
        <p:spPr>
          <a:xfrm>
            <a:off x="2989344" y="639780"/>
            <a:ext cx="856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Funil de Vendas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17925" y="7331467"/>
            <a:ext cx="3712075" cy="3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0727" y="1748857"/>
            <a:ext cx="10548545" cy="317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597809" y="1640494"/>
            <a:ext cx="4231532" cy="80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INTERESSADOS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597809" y="2548768"/>
            <a:ext cx="4231532" cy="6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VISITAS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[N_VISITAS]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3625024" y="3407572"/>
            <a:ext cx="4231532" cy="77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ORDENS GERADAS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[N_ORDENS]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625024" y="4204200"/>
            <a:ext cx="4231532" cy="71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PAGOS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[N_PAGOS]</a:t>
            </a:r>
            <a:endParaRPr sz="13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436650" y="1891750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LEADS INDECISOS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[T_INDECISOS]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081984" y="5532474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CONVERSÃO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084131" y="5526799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ATRATIVIDADE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795239" y="5526799"/>
            <a:ext cx="19494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SUCESSO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616" y="6613324"/>
            <a:ext cx="1065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BOAS PRÁTICAS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48616" y="6015325"/>
            <a:ext cx="10653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1414023" y="5902230"/>
            <a:ext cx="28455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a conversão geral de todas as etapas do processo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414023" y="6600170"/>
            <a:ext cx="3030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TC &gt; 1,60% Confirma a boa utilização do canal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325057" y="5897199"/>
            <a:ext cx="294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que as ofertas têm apelo aos alunos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325057" y="6613324"/>
            <a:ext cx="294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TA &gt; 16% Bom mix de cursos, campi, modalidades e descontos atrativos.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7270944" y="5903776"/>
            <a:ext cx="3945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Essa taxa mostra que a oferta possui retorno financeiro para o aluno e o alinhamento do balcão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7270944" y="6609665"/>
            <a:ext cx="3435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TS &gt; 10% Balcão alinhado e desconto real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7717925" y="5035046"/>
            <a:ext cx="3547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0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[T_REEMBOLSO] -Reembolsos e trocas</a:t>
            </a:r>
            <a:endParaRPr sz="1300" b="0" i="0" u="none" strike="noStrike" cap="none">
              <a:solidFill>
                <a:srgbClr val="1F2D3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436650" y="3953538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CONVERSÃO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[T_CONVERSAO]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038100" y="1873300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LEADS FIÉIS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[T_FIEIS]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9038100" y="2943291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ATRATIVIDADE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[T_ATRATIVIDADE]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9038108" y="3918196"/>
            <a:ext cx="1952400" cy="8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3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SUCESSO</a:t>
            </a:r>
            <a:endParaRPr sz="13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3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[T_SUCESSO]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Desconto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 txBox="1"/>
          <p:nvPr/>
        </p:nvSpPr>
        <p:spPr>
          <a:xfrm>
            <a:off x="273541" y="1677191"/>
            <a:ext cx="5837891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 i="0" u="none" strike="noStrike" cap="none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Vendas por porcentagem de desconto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-1325" y="6667085"/>
            <a:ext cx="11430000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dirty="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[LABEL_VENDAS_POR_DESCONTO]</a:t>
            </a:r>
            <a:endParaRPr sz="1900" b="0" i="0" u="none" strike="noStrike" cap="none" dirty="0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44500" y="2149050"/>
            <a:ext cx="33324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[GRAFICO_VENDAS_POR_DESCONTO]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Fluxo de Concorrência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273541" y="1677191"/>
            <a:ext cx="1075713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 b="1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[SUBTITULO_FLUXO_CONCORRENCIA]</a:t>
            </a:r>
            <a:endParaRPr sz="1900" b="1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444500" y="2529175"/>
            <a:ext cx="2960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[GRAFICO_FLUXO_CONCORRENCIA]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96" y="320792"/>
            <a:ext cx="2104619" cy="73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78011" y="295816"/>
            <a:ext cx="25397" cy="77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2989344" y="639780"/>
            <a:ext cx="8563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Projeção de Captação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6500" y="7318303"/>
            <a:ext cx="3712075" cy="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444500" y="6455975"/>
            <a:ext cx="10512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lang="en-US" sz="19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[SUBTITULO_PROJECAO]</a:t>
            </a:r>
            <a:endParaRPr sz="1900" b="0" i="0" u="none" strike="noStrike" cap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2989344" y="268894"/>
            <a:ext cx="8563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-US" sz="19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[IES_NAME]</a:t>
            </a:r>
            <a:endParaRPr sz="19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444500" y="1891750"/>
            <a:ext cx="65328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[GRAFICO_PROJECAO]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696</Words>
  <Application>Microsoft Macintosh PowerPoint</Application>
  <PresentationFormat>Custom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Proxima Nova Semibold</vt:lpstr>
      <vt:lpstr>Calibri</vt:lpstr>
      <vt:lpstr>Arial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Willian Uehara</dc:creator>
  <cp:lastModifiedBy>Microsoft Office User</cp:lastModifiedBy>
  <cp:revision>4</cp:revision>
  <dcterms:created xsi:type="dcterms:W3CDTF">2019-09-04T13:53:30Z</dcterms:created>
  <dcterms:modified xsi:type="dcterms:W3CDTF">2020-03-16T18:15:46Z</dcterms:modified>
</cp:coreProperties>
</file>