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311" r:id="rId2"/>
    <p:sldId id="257" r:id="rId3"/>
    <p:sldId id="271" r:id="rId4"/>
    <p:sldId id="280" r:id="rId5"/>
    <p:sldId id="304" r:id="rId6"/>
    <p:sldId id="272" r:id="rId7"/>
    <p:sldId id="306" r:id="rId8"/>
    <p:sldId id="307" r:id="rId9"/>
    <p:sldId id="281" r:id="rId10"/>
    <p:sldId id="305" r:id="rId11"/>
    <p:sldId id="286" r:id="rId12"/>
    <p:sldId id="283" r:id="rId13"/>
    <p:sldId id="297" r:id="rId14"/>
    <p:sldId id="285" r:id="rId15"/>
    <p:sldId id="308" r:id="rId16"/>
    <p:sldId id="291" r:id="rId17"/>
    <p:sldId id="276" r:id="rId18"/>
    <p:sldId id="298" r:id="rId19"/>
    <p:sldId id="302" r:id="rId20"/>
    <p:sldId id="267" r:id="rId21"/>
    <p:sldId id="309" r:id="rId22"/>
    <p:sldId id="303" r:id="rId23"/>
    <p:sldId id="300" r:id="rId24"/>
    <p:sldId id="293" r:id="rId25"/>
    <p:sldId id="312" r:id="rId26"/>
  </p:sldIdLst>
  <p:sldSz cx="11430000" cy="7621588"/>
  <p:notesSz cx="6858000" cy="9144000"/>
  <p:embeddedFontLst>
    <p:embeddedFont>
      <p:font typeface="Proxima Nova Semibold" panose="020B0604020202020204" charset="0"/>
      <p:regular r:id="rId28"/>
      <p:bold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0">
          <p15:clr>
            <a:srgbClr val="9AA0A6"/>
          </p15:clr>
        </p15:guide>
        <p15:guide id="2" orient="horz" pos="4277">
          <p15:clr>
            <a:srgbClr val="9AA0A6"/>
          </p15:clr>
        </p15:guide>
        <p15:guide id="3" orient="horz" pos="1192">
          <p15:clr>
            <a:srgbClr val="9AA0A6"/>
          </p15:clr>
        </p15:guide>
        <p15:guide id="4" pos="6922">
          <p15:clr>
            <a:srgbClr val="9AA0A6"/>
          </p15:clr>
        </p15:guide>
        <p15:guide id="5" orient="horz" pos="1354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9" roundtripDataSignature="AMtx7mharxtsw0qpZA3m4V9dsUcn5Ywb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C50"/>
    <a:srgbClr val="357CA3"/>
    <a:srgbClr val="255C7B"/>
    <a:srgbClr val="5BC0BE"/>
    <a:srgbClr val="163C3C"/>
    <a:srgbClr val="357C99"/>
    <a:srgbClr val="003D52"/>
    <a:srgbClr val="990000"/>
    <a:srgbClr val="005E7F"/>
    <a:srgbClr val="4FA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872" y="96"/>
      </p:cViewPr>
      <p:guideLst>
        <p:guide pos="280"/>
        <p:guide orient="horz" pos="4277"/>
        <p:guide orient="horz" pos="1192"/>
        <p:guide pos="6922"/>
        <p:guide orient="horz" pos="13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Seyti" userId="4eda9f0cb5894368" providerId="LiveId" clId="{575D8DD5-E101-442A-AD5A-C50733BBDAED}"/>
    <pc:docChg chg="undo custSel modSld">
      <pc:chgData name="Paulo Seyti" userId="4eda9f0cb5894368" providerId="LiveId" clId="{575D8DD5-E101-442A-AD5A-C50733BBDAED}" dt="2019-10-15T14:58:19.209" v="991" actId="207"/>
      <pc:docMkLst>
        <pc:docMk/>
      </pc:docMkLst>
      <pc:sldChg chg="modSp">
        <pc:chgData name="Paulo Seyti" userId="4eda9f0cb5894368" providerId="LiveId" clId="{575D8DD5-E101-442A-AD5A-C50733BBDAED}" dt="2019-10-15T14:57:31.435" v="986" actId="207"/>
        <pc:sldMkLst>
          <pc:docMk/>
          <pc:sldMk cId="0" sldId="267"/>
        </pc:sldMkLst>
        <pc:spChg chg="mod">
          <ac:chgData name="Paulo Seyti" userId="4eda9f0cb5894368" providerId="LiveId" clId="{575D8DD5-E101-442A-AD5A-C50733BBDAED}" dt="2019-10-15T14:57:31.435" v="986" actId="207"/>
          <ac:spMkLst>
            <pc:docMk/>
            <pc:sldMk cId="0" sldId="267"/>
            <ac:spMk id="282" creationId="{00000000-0000-0000-0000-000000000000}"/>
          </ac:spMkLst>
        </pc:spChg>
        <pc:spChg chg="mod">
          <ac:chgData name="Paulo Seyti" userId="4eda9f0cb5894368" providerId="LiveId" clId="{575D8DD5-E101-442A-AD5A-C50733BBDAED}" dt="2019-10-15T14:57:31.435" v="986" actId="207"/>
          <ac:spMkLst>
            <pc:docMk/>
            <pc:sldMk cId="0" sldId="267"/>
            <ac:spMk id="283" creationId="{00000000-0000-0000-0000-000000000000}"/>
          </ac:spMkLst>
        </pc:spChg>
        <pc:spChg chg="mod">
          <ac:chgData name="Paulo Seyti" userId="4eda9f0cb5894368" providerId="LiveId" clId="{575D8DD5-E101-442A-AD5A-C50733BBDAED}" dt="2019-10-15T14:57:31.435" v="986" actId="207"/>
          <ac:spMkLst>
            <pc:docMk/>
            <pc:sldMk cId="0" sldId="267"/>
            <ac:spMk id="284" creationId="{00000000-0000-0000-0000-000000000000}"/>
          </ac:spMkLst>
        </pc:spChg>
      </pc:sldChg>
      <pc:sldChg chg="modSp">
        <pc:chgData name="Paulo Seyti" userId="4eda9f0cb5894368" providerId="LiveId" clId="{575D8DD5-E101-442A-AD5A-C50733BBDAED}" dt="2019-10-15T14:55:22.669" v="978" actId="207"/>
        <pc:sldMkLst>
          <pc:docMk/>
          <pc:sldMk cId="1294675045" sldId="281"/>
        </pc:sldMkLst>
        <pc:spChg chg="mod">
          <ac:chgData name="Paulo Seyti" userId="4eda9f0cb5894368" providerId="LiveId" clId="{575D8DD5-E101-442A-AD5A-C50733BBDAED}" dt="2019-10-15T13:33:37.198" v="150" actId="1076"/>
          <ac:spMkLst>
            <pc:docMk/>
            <pc:sldMk cId="1294675045" sldId="281"/>
            <ac:spMk id="11" creationId="{00000000-0000-0000-0000-000000000000}"/>
          </ac:spMkLst>
        </pc:spChg>
        <pc:spChg chg="mod">
          <ac:chgData name="Paulo Seyti" userId="4eda9f0cb5894368" providerId="LiveId" clId="{575D8DD5-E101-442A-AD5A-C50733BBDAED}" dt="2019-10-15T14:55:22.669" v="978" actId="207"/>
          <ac:spMkLst>
            <pc:docMk/>
            <pc:sldMk cId="1294675045" sldId="281"/>
            <ac:spMk id="12" creationId="{00000000-0000-0000-0000-000000000000}"/>
          </ac:spMkLst>
        </pc:spChg>
      </pc:sldChg>
      <pc:sldChg chg="addSp delSp modSp">
        <pc:chgData name="Paulo Seyti" userId="4eda9f0cb5894368" providerId="LiveId" clId="{575D8DD5-E101-442A-AD5A-C50733BBDAED}" dt="2019-10-15T13:43:07.787" v="436" actId="1076"/>
        <pc:sldMkLst>
          <pc:docMk/>
          <pc:sldMk cId="1805304366" sldId="283"/>
        </pc:sldMkLst>
        <pc:spChg chg="add mod">
          <ac:chgData name="Paulo Seyti" userId="4eda9f0cb5894368" providerId="LiveId" clId="{575D8DD5-E101-442A-AD5A-C50733BBDAED}" dt="2019-10-15T13:38:47.251" v="259" actId="207"/>
          <ac:spMkLst>
            <pc:docMk/>
            <pc:sldMk cId="1805304366" sldId="283"/>
            <ac:spMk id="4" creationId="{E80F31CC-C824-4D0D-9729-2F2F0B671BBC}"/>
          </ac:spMkLst>
        </pc:spChg>
        <pc:spChg chg="add mod">
          <ac:chgData name="Paulo Seyti" userId="4eda9f0cb5894368" providerId="LiveId" clId="{575D8DD5-E101-442A-AD5A-C50733BBDAED}" dt="2019-10-15T13:40:31.720" v="359" actId="207"/>
          <ac:spMkLst>
            <pc:docMk/>
            <pc:sldMk cId="1805304366" sldId="283"/>
            <ac:spMk id="7" creationId="{4E3C87B2-5010-4C18-9D78-AC76EB56B324}"/>
          </ac:spMkLst>
        </pc:spChg>
        <pc:spChg chg="mod">
          <ac:chgData name="Paulo Seyti" userId="4eda9f0cb5894368" providerId="LiveId" clId="{575D8DD5-E101-442A-AD5A-C50733BBDAED}" dt="2019-10-15T13:37:34.645" v="234" actId="1076"/>
          <ac:spMkLst>
            <pc:docMk/>
            <pc:sldMk cId="1805304366" sldId="283"/>
            <ac:spMk id="12" creationId="{87F7915E-8566-4CF6-B0F0-C2FF8EBB2D9C}"/>
          </ac:spMkLst>
        </pc:spChg>
        <pc:spChg chg="mod">
          <ac:chgData name="Paulo Seyti" userId="4eda9f0cb5894368" providerId="LiveId" clId="{575D8DD5-E101-442A-AD5A-C50733BBDAED}" dt="2019-10-15T13:37:44.977" v="237" actId="20577"/>
          <ac:spMkLst>
            <pc:docMk/>
            <pc:sldMk cId="1805304366" sldId="283"/>
            <ac:spMk id="13" creationId="{EB6E438C-6045-48AB-A15F-3F3E569B14C3}"/>
          </ac:spMkLst>
        </pc:spChg>
        <pc:spChg chg="add mod">
          <ac:chgData name="Paulo Seyti" userId="4eda9f0cb5894368" providerId="LiveId" clId="{575D8DD5-E101-442A-AD5A-C50733BBDAED}" dt="2019-10-15T13:39:35.354" v="268" actId="207"/>
          <ac:spMkLst>
            <pc:docMk/>
            <pc:sldMk cId="1805304366" sldId="283"/>
            <ac:spMk id="14" creationId="{184F6DCA-F93C-421A-96E7-38B83F30B1ED}"/>
          </ac:spMkLst>
        </pc:spChg>
        <pc:spChg chg="add mod">
          <ac:chgData name="Paulo Seyti" userId="4eda9f0cb5894368" providerId="LiveId" clId="{575D8DD5-E101-442A-AD5A-C50733BBDAED}" dt="2019-10-15T13:43:07.787" v="436" actId="1076"/>
          <ac:spMkLst>
            <pc:docMk/>
            <pc:sldMk cId="1805304366" sldId="283"/>
            <ac:spMk id="18" creationId="{C23E92A3-8450-4B71-AE6B-2A0171F57359}"/>
          </ac:spMkLst>
        </pc:spChg>
        <pc:cxnChg chg="add del mod">
          <ac:chgData name="Paulo Seyti" userId="4eda9f0cb5894368" providerId="LiveId" clId="{575D8DD5-E101-442A-AD5A-C50733BBDAED}" dt="2019-10-15T13:39:58.742" v="271" actId="478"/>
          <ac:cxnSpMkLst>
            <pc:docMk/>
            <pc:sldMk cId="1805304366" sldId="283"/>
            <ac:cxnSpMk id="6" creationId="{315D3BE1-4C7E-4B3E-9DF9-66D265B97BF2}"/>
          </ac:cxnSpMkLst>
        </pc:cxnChg>
      </pc:sldChg>
      <pc:sldChg chg="addSp modSp">
        <pc:chgData name="Paulo Seyti" userId="4eda9f0cb5894368" providerId="LiveId" clId="{575D8DD5-E101-442A-AD5A-C50733BBDAED}" dt="2019-10-15T14:56:12.380" v="979" actId="1076"/>
        <pc:sldMkLst>
          <pc:docMk/>
          <pc:sldMk cId="1746340298" sldId="285"/>
        </pc:sldMkLst>
        <pc:spChg chg="add mod">
          <ac:chgData name="Paulo Seyti" userId="4eda9f0cb5894368" providerId="LiveId" clId="{575D8DD5-E101-442A-AD5A-C50733BBDAED}" dt="2019-10-15T14:56:12.380" v="979" actId="1076"/>
          <ac:spMkLst>
            <pc:docMk/>
            <pc:sldMk cId="1746340298" sldId="285"/>
            <ac:spMk id="15" creationId="{61250AF6-0B47-4476-BBC0-2CDE4EFB62A1}"/>
          </ac:spMkLst>
        </pc:spChg>
      </pc:sldChg>
      <pc:sldChg chg="modSp">
        <pc:chgData name="Paulo Seyti" userId="4eda9f0cb5894368" providerId="LiveId" clId="{575D8DD5-E101-442A-AD5A-C50733BBDAED}" dt="2019-10-15T14:56:27.945" v="981" actId="207"/>
        <pc:sldMkLst>
          <pc:docMk/>
          <pc:sldMk cId="4087622785" sldId="291"/>
        </pc:sldMkLst>
        <pc:spChg chg="mod">
          <ac:chgData name="Paulo Seyti" userId="4eda9f0cb5894368" providerId="LiveId" clId="{575D8DD5-E101-442A-AD5A-C50733BBDAED}" dt="2019-10-15T14:56:25.396" v="980" actId="207"/>
          <ac:spMkLst>
            <pc:docMk/>
            <pc:sldMk cId="4087622785" sldId="291"/>
            <ac:spMk id="12" creationId="{00000000-0000-0000-0000-000000000000}"/>
          </ac:spMkLst>
        </pc:spChg>
        <pc:spChg chg="mod">
          <ac:chgData name="Paulo Seyti" userId="4eda9f0cb5894368" providerId="LiveId" clId="{575D8DD5-E101-442A-AD5A-C50733BBDAED}" dt="2019-10-15T14:56:27.945" v="981" actId="207"/>
          <ac:spMkLst>
            <pc:docMk/>
            <pc:sldMk cId="4087622785" sldId="291"/>
            <ac:spMk id="13" creationId="{00000000-0000-0000-0000-000000000000}"/>
          </ac:spMkLst>
        </pc:spChg>
      </pc:sldChg>
      <pc:sldChg chg="modSp">
        <pc:chgData name="Paulo Seyti" userId="4eda9f0cb5894368" providerId="LiveId" clId="{575D8DD5-E101-442A-AD5A-C50733BBDAED}" dt="2019-10-15T14:56:47.018" v="982" actId="207"/>
        <pc:sldMkLst>
          <pc:docMk/>
          <pc:sldMk cId="2267827841" sldId="298"/>
        </pc:sldMkLst>
        <pc:spChg chg="mod">
          <ac:chgData name="Paulo Seyti" userId="4eda9f0cb5894368" providerId="LiveId" clId="{575D8DD5-E101-442A-AD5A-C50733BBDAED}" dt="2019-10-15T14:56:47.018" v="982" actId="207"/>
          <ac:spMkLst>
            <pc:docMk/>
            <pc:sldMk cId="2267827841" sldId="298"/>
            <ac:spMk id="27" creationId="{D59ADDB9-CCF0-4264-90A5-B3A8C69C72F7}"/>
          </ac:spMkLst>
        </pc:spChg>
      </pc:sldChg>
      <pc:sldChg chg="modSp">
        <pc:chgData name="Paulo Seyti" userId="4eda9f0cb5894368" providerId="LiveId" clId="{575D8DD5-E101-442A-AD5A-C50733BBDAED}" dt="2019-10-15T14:57:24.781" v="985" actId="207"/>
        <pc:sldMkLst>
          <pc:docMk/>
          <pc:sldMk cId="137999173" sldId="302"/>
        </pc:sldMkLst>
        <pc:spChg chg="mod">
          <ac:chgData name="Paulo Seyti" userId="4eda9f0cb5894368" providerId="LiveId" clId="{575D8DD5-E101-442A-AD5A-C50733BBDAED}" dt="2019-10-15T14:57:24.781" v="985" actId="207"/>
          <ac:spMkLst>
            <pc:docMk/>
            <pc:sldMk cId="137999173" sldId="302"/>
            <ac:spMk id="11" creationId="{00000000-0000-0000-0000-000000000000}"/>
          </ac:spMkLst>
        </pc:spChg>
        <pc:graphicFrameChg chg="modGraphic">
          <ac:chgData name="Paulo Seyti" userId="4eda9f0cb5894368" providerId="LiveId" clId="{575D8DD5-E101-442A-AD5A-C50733BBDAED}" dt="2019-10-15T14:57:13.391" v="984" actId="207"/>
          <ac:graphicFrameMkLst>
            <pc:docMk/>
            <pc:sldMk cId="137999173" sldId="302"/>
            <ac:graphicFrameMk id="10" creationId="{60F88B35-695B-4EE2-9CEE-50610C8A69F0}"/>
          </ac:graphicFrameMkLst>
        </pc:graphicFrameChg>
      </pc:sldChg>
      <pc:sldChg chg="modSp">
        <pc:chgData name="Paulo Seyti" userId="4eda9f0cb5894368" providerId="LiveId" clId="{575D8DD5-E101-442A-AD5A-C50733BBDAED}" dt="2019-10-15T14:58:19.209" v="991" actId="207"/>
        <pc:sldMkLst>
          <pc:docMk/>
          <pc:sldMk cId="868504675" sldId="303"/>
        </pc:sldMkLst>
        <pc:spChg chg="mod">
          <ac:chgData name="Paulo Seyti" userId="4eda9f0cb5894368" providerId="LiveId" clId="{575D8DD5-E101-442A-AD5A-C50733BBDAED}" dt="2019-10-15T14:58:15.827" v="990" actId="207"/>
          <ac:spMkLst>
            <pc:docMk/>
            <pc:sldMk cId="868504675" sldId="303"/>
            <ac:spMk id="307" creationId="{00000000-0000-0000-0000-000000000000}"/>
          </ac:spMkLst>
        </pc:spChg>
        <pc:spChg chg="mod">
          <ac:chgData name="Paulo Seyti" userId="4eda9f0cb5894368" providerId="LiveId" clId="{575D8DD5-E101-442A-AD5A-C50733BBDAED}" dt="2019-10-15T14:04:21.705" v="940" actId="122"/>
          <ac:spMkLst>
            <pc:docMk/>
            <pc:sldMk cId="868504675" sldId="303"/>
            <ac:spMk id="308" creationId="{00000000-0000-0000-0000-000000000000}"/>
          </ac:spMkLst>
        </pc:spChg>
        <pc:spChg chg="mod">
          <ac:chgData name="Paulo Seyti" userId="4eda9f0cb5894368" providerId="LiveId" clId="{575D8DD5-E101-442A-AD5A-C50733BBDAED}" dt="2019-10-15T14:58:19.209" v="991" actId="207"/>
          <ac:spMkLst>
            <pc:docMk/>
            <pc:sldMk cId="868504675" sldId="303"/>
            <ac:spMk id="316" creationId="{00000000-0000-0000-0000-000000000000}"/>
          </ac:spMkLst>
        </pc:spChg>
        <pc:grpChg chg="mod">
          <ac:chgData name="Paulo Seyti" userId="4eda9f0cb5894368" providerId="LiveId" clId="{575D8DD5-E101-442A-AD5A-C50733BBDAED}" dt="2019-10-15T14:58:10.408" v="989" actId="207"/>
          <ac:grpSpMkLst>
            <pc:docMk/>
            <pc:sldMk cId="868504675" sldId="303"/>
            <ac:grpSpMk id="3" creationId="{497BC844-FE5A-4424-8E58-3261B857E6A3}"/>
          </ac:grpSpMkLst>
        </pc:grpChg>
      </pc:sldChg>
      <pc:sldChg chg="modSp">
        <pc:chgData name="Paulo Seyti" userId="4eda9f0cb5894368" providerId="LiveId" clId="{575D8DD5-E101-442A-AD5A-C50733BBDAED}" dt="2019-10-15T14:52:29.911" v="960" actId="108"/>
        <pc:sldMkLst>
          <pc:docMk/>
          <pc:sldMk cId="2673212881" sldId="304"/>
        </pc:sldMkLst>
        <pc:spChg chg="mod">
          <ac:chgData name="Paulo Seyti" userId="4eda9f0cb5894368" providerId="LiveId" clId="{575D8DD5-E101-442A-AD5A-C50733BBDAED}" dt="2019-10-15T14:51:36.665" v="947" actId="207"/>
          <ac:spMkLst>
            <pc:docMk/>
            <pc:sldMk cId="2673212881" sldId="304"/>
            <ac:spMk id="2" creationId="{00000000-0000-0000-0000-000000000000}"/>
          </ac:spMkLst>
        </pc:spChg>
        <pc:spChg chg="mod">
          <ac:chgData name="Paulo Seyti" userId="4eda9f0cb5894368" providerId="LiveId" clId="{575D8DD5-E101-442A-AD5A-C50733BBDAED}" dt="2019-10-15T14:52:29.911" v="960" actId="108"/>
          <ac:spMkLst>
            <pc:docMk/>
            <pc:sldMk cId="2673212881" sldId="304"/>
            <ac:spMk id="6" creationId="{00000000-0000-0000-0000-000000000000}"/>
          </ac:spMkLst>
        </pc:spChg>
        <pc:spChg chg="mod">
          <ac:chgData name="Paulo Seyti" userId="4eda9f0cb5894368" providerId="LiveId" clId="{575D8DD5-E101-442A-AD5A-C50733BBDAED}" dt="2019-10-15T14:51:30.611" v="946" actId="207"/>
          <ac:spMkLst>
            <pc:docMk/>
            <pc:sldMk cId="2673212881" sldId="304"/>
            <ac:spMk id="114" creationId="{00000000-0000-0000-0000-000000000000}"/>
          </ac:spMkLst>
        </pc:spChg>
        <pc:graphicFrameChg chg="mod modGraphic">
          <ac:chgData name="Paulo Seyti" userId="4eda9f0cb5894368" providerId="LiveId" clId="{575D8DD5-E101-442A-AD5A-C50733BBDAED}" dt="2019-10-15T14:51:54.330" v="949" actId="207"/>
          <ac:graphicFrameMkLst>
            <pc:docMk/>
            <pc:sldMk cId="2673212881" sldId="304"/>
            <ac:graphicFrameMk id="15" creationId="{2182118C-22AB-4000-B59D-98210AF4615A}"/>
          </ac:graphicFrameMkLst>
        </pc:graphicFrameChg>
      </pc:sldChg>
      <pc:sldChg chg="modSp">
        <pc:chgData name="Paulo Seyti" userId="4eda9f0cb5894368" providerId="LiveId" clId="{575D8DD5-E101-442A-AD5A-C50733BBDAED}" dt="2019-10-15T14:54:50.656" v="974" actId="255"/>
        <pc:sldMkLst>
          <pc:docMk/>
          <pc:sldMk cId="3736155847" sldId="306"/>
        </pc:sldMkLst>
        <pc:spChg chg="mod">
          <ac:chgData name="Paulo Seyti" userId="4eda9f0cb5894368" providerId="LiveId" clId="{575D8DD5-E101-442A-AD5A-C50733BBDAED}" dt="2019-10-15T14:54:50.656" v="974" actId="255"/>
          <ac:spMkLst>
            <pc:docMk/>
            <pc:sldMk cId="3736155847" sldId="306"/>
            <ac:spMk id="11" creationId="{00000000-0000-0000-0000-000000000000}"/>
          </ac:spMkLst>
        </pc:spChg>
        <pc:spChg chg="mod">
          <ac:chgData name="Paulo Seyti" userId="4eda9f0cb5894368" providerId="LiveId" clId="{575D8DD5-E101-442A-AD5A-C50733BBDAED}" dt="2019-10-15T14:54:38.107" v="972" actId="14100"/>
          <ac:spMkLst>
            <pc:docMk/>
            <pc:sldMk cId="3736155847" sldId="306"/>
            <ac:spMk id="12" creationId="{00000000-0000-0000-0000-000000000000}"/>
          </ac:spMkLst>
        </pc:spChg>
        <pc:picChg chg="mod">
          <ac:chgData name="Paulo Seyti" userId="4eda9f0cb5894368" providerId="LiveId" clId="{575D8DD5-E101-442A-AD5A-C50733BBDAED}" dt="2019-10-15T14:54:18.895" v="970" actId="1076"/>
          <ac:picMkLst>
            <pc:docMk/>
            <pc:sldMk cId="3736155847" sldId="306"/>
            <ac:picMk id="215" creationId="{00000000-0000-0000-0000-000000000000}"/>
          </ac:picMkLst>
        </pc:picChg>
      </pc:sldChg>
      <pc:sldChg chg="modSp">
        <pc:chgData name="Paulo Seyti" userId="4eda9f0cb5894368" providerId="LiveId" clId="{575D8DD5-E101-442A-AD5A-C50733BBDAED}" dt="2019-10-15T14:58:03.345" v="988" actId="207"/>
        <pc:sldMkLst>
          <pc:docMk/>
          <pc:sldMk cId="1503251706" sldId="309"/>
        </pc:sldMkLst>
        <pc:spChg chg="mod">
          <ac:chgData name="Paulo Seyti" userId="4eda9f0cb5894368" providerId="LiveId" clId="{575D8DD5-E101-442A-AD5A-C50733BBDAED}" dt="2019-10-15T14:57:59.407" v="987" actId="207"/>
          <ac:spMkLst>
            <pc:docMk/>
            <pc:sldMk cId="1503251706" sldId="309"/>
            <ac:spMk id="306" creationId="{00000000-0000-0000-0000-000000000000}"/>
          </ac:spMkLst>
        </pc:spChg>
        <pc:spChg chg="mod">
          <ac:chgData name="Paulo Seyti" userId="4eda9f0cb5894368" providerId="LiveId" clId="{575D8DD5-E101-442A-AD5A-C50733BBDAED}" dt="2019-10-15T14:57:59.407" v="987" actId="207"/>
          <ac:spMkLst>
            <pc:docMk/>
            <pc:sldMk cId="1503251706" sldId="309"/>
            <ac:spMk id="307" creationId="{00000000-0000-0000-0000-000000000000}"/>
          </ac:spMkLst>
        </pc:spChg>
        <pc:spChg chg="mod">
          <ac:chgData name="Paulo Seyti" userId="4eda9f0cb5894368" providerId="LiveId" clId="{575D8DD5-E101-442A-AD5A-C50733BBDAED}" dt="2019-10-15T14:57:59.407" v="987" actId="207"/>
          <ac:spMkLst>
            <pc:docMk/>
            <pc:sldMk cId="1503251706" sldId="309"/>
            <ac:spMk id="308" creationId="{00000000-0000-0000-0000-000000000000}"/>
          </ac:spMkLst>
        </pc:spChg>
        <pc:spChg chg="mod">
          <ac:chgData name="Paulo Seyti" userId="4eda9f0cb5894368" providerId="LiveId" clId="{575D8DD5-E101-442A-AD5A-C50733BBDAED}" dt="2019-10-15T14:58:03.345" v="988" actId="207"/>
          <ac:spMkLst>
            <pc:docMk/>
            <pc:sldMk cId="1503251706" sldId="309"/>
            <ac:spMk id="311" creationId="{00000000-0000-0000-0000-000000000000}"/>
          </ac:spMkLst>
        </pc:spChg>
        <pc:spChg chg="mod">
          <ac:chgData name="Paulo Seyti" userId="4eda9f0cb5894368" providerId="LiveId" clId="{575D8DD5-E101-442A-AD5A-C50733BBDAED}" dt="2019-10-15T14:58:03.345" v="988" actId="207"/>
          <ac:spMkLst>
            <pc:docMk/>
            <pc:sldMk cId="1503251706" sldId="309"/>
            <ac:spMk id="316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cio\Downloads\export%20-%202019-10-10T202539.604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'export - 2019-10-10T202539.604'!$I$1</c:f>
              <c:strCache>
                <c:ptCount val="1"/>
                <c:pt idx="0">
                  <c:v>VISITAS OFERTAS</c:v>
                </c:pt>
              </c:strCache>
            </c:strRef>
          </c:tx>
          <c:spPr>
            <a:solidFill>
              <a:srgbClr val="1CB0C7"/>
            </a:soli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'export - 2019-10-10T202539.604'!$H$2:$H$5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'export - 2019-10-10T202539.604'!$I$2:$I$5</c:f>
              <c:numCache>
                <c:formatCode>#,##0</c:formatCode>
                <c:ptCount val="4"/>
                <c:pt idx="0">
                  <c:v>3551598</c:v>
                </c:pt>
                <c:pt idx="1">
                  <c:v>10286436</c:v>
                </c:pt>
                <c:pt idx="2">
                  <c:v>14163504</c:v>
                </c:pt>
                <c:pt idx="3">
                  <c:v>17231127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8F-475B-A18F-6E0312AE3B5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692891056"/>
        <c:axId val="1369383168"/>
      </c:barChart>
      <c:lineChart>
        <c:grouping val="standard"/>
        <c:varyColors val="0"/>
        <c:ser>
          <c:idx val="1"/>
          <c:order val="1"/>
          <c:tx>
            <c:strRef>
              <c:f>'export - 2019-10-10T202539.604'!$J$1</c:f>
              <c:strCache>
                <c:ptCount val="1"/>
                <c:pt idx="0">
                  <c:v>CRESCIMENTO</c:v>
                </c:pt>
              </c:strCache>
            </c:strRef>
          </c:tx>
          <c:spPr>
            <a:ln w="38100" cap="rnd">
              <a:solidFill>
                <a:srgbClr val="FFC600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5.7464742713105067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78F-475B-A18F-6E0312AE3B5E}"/>
                </c:ext>
              </c:extLst>
            </c:dLbl>
            <c:dLbl>
              <c:idx val="2"/>
              <c:layout>
                <c:manualLayout>
                  <c:x val="-1.2097840571180015E-2"/>
                  <c:y val="-3.86262586324555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78F-475B-A18F-6E0312AE3B5E}"/>
                </c:ext>
              </c:extLst>
            </c:dLbl>
            <c:dLbl>
              <c:idx val="3"/>
              <c:layout>
                <c:manualLayout>
                  <c:x val="-2.8732371356552534E-2"/>
                  <c:y val="-4.34545409615124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78F-475B-A18F-6E0312AE3B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'export - 2019-10-10T202539.604'!$H$2:$H$5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'export - 2019-10-10T202539.604'!$J$2:$J$5</c:f>
              <c:numCache>
                <c:formatCode>0%</c:formatCode>
                <c:ptCount val="4"/>
                <c:pt idx="1">
                  <c:v>1.8962838699650129</c:v>
                </c:pt>
                <c:pt idx="2">
                  <c:v>0.37691072009780657</c:v>
                </c:pt>
                <c:pt idx="3">
                  <c:v>0.21658644640478797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8F-475B-A18F-6E0312AE3B5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61992832"/>
        <c:axId val="1697496160"/>
      </c:lineChart>
      <c:catAx>
        <c:axId val="169289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383168"/>
        <c:crosses val="autoZero"/>
        <c:auto val="1"/>
        <c:lblAlgn val="ctr"/>
        <c:lblOffset val="100"/>
        <c:noMultiLvlLbl val="0"/>
      </c:catAx>
      <c:valAx>
        <c:axId val="1369383168"/>
        <c:scaling>
          <c:orientation val="minMax"/>
          <c:max val="20000000"/>
          <c:min val="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891056"/>
        <c:crosses val="autoZero"/>
        <c:crossBetween val="between"/>
        <c:majorUnit val="5000000"/>
      </c:valAx>
      <c:valAx>
        <c:axId val="169749616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1992832"/>
        <c:crosses val="max"/>
        <c:crossBetween val="between"/>
        <c:majorUnit val="0.5"/>
      </c:valAx>
      <c:catAx>
        <c:axId val="17619928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97496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163d42ee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685800"/>
            <a:ext cx="5140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64163d42ee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9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678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3936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5864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9271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0241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8341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134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0427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5700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0430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177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4902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0567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163d42ee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685800"/>
            <a:ext cx="5140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64163d42ee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9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36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383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515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139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3867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438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7576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795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857250" y="1247330"/>
            <a:ext cx="9715500" cy="265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8"/>
              <a:buFont typeface="Calibri"/>
              <a:buNone/>
              <a:defRPr sz="666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428750" y="4003098"/>
            <a:ext cx="8572500" cy="18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1pPr>
            <a:lvl2pPr lvl="1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None/>
              <a:defRPr sz="2223"/>
            </a:lvl2pPr>
            <a:lvl3pPr lvl="2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lvl="4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lvl="5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lvl="6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lvl="7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lvl="8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57160" y="1247400"/>
            <a:ext cx="9715320" cy="265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71320" y="1783440"/>
            <a:ext cx="10286640" cy="4420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557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779860" y="1900107"/>
            <a:ext cx="9858375" cy="317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8"/>
              <a:buFont typeface="Calibri"/>
              <a:buNone/>
              <a:defRPr sz="666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779860" y="5100468"/>
            <a:ext cx="9858375" cy="166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2223"/>
              <a:buNone/>
              <a:defRPr sz="222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785813" y="2028895"/>
            <a:ext cx="4857750" cy="483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5786438" y="2028895"/>
            <a:ext cx="4857750" cy="483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787301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787303" y="1868348"/>
            <a:ext cx="4835425" cy="91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None/>
              <a:defRPr sz="2223" b="1"/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787303" y="2783997"/>
            <a:ext cx="4835425" cy="409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5786438" y="1868348"/>
            <a:ext cx="4859239" cy="91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None/>
              <a:defRPr sz="2223" b="1"/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5786438" y="2783997"/>
            <a:ext cx="4859239" cy="409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787301" y="508106"/>
            <a:ext cx="3686473" cy="177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Calibri"/>
              <a:buNone/>
              <a:defRPr sz="355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4859238" y="1097369"/>
            <a:ext cx="5786438" cy="541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4406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1pPr>
            <a:lvl2pPr marL="914400" lvl="1" indent="-426212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3112"/>
              <a:buChar char="•"/>
              <a:defRPr sz="3112"/>
            </a:lvl2pPr>
            <a:lvl3pPr marL="1371600" lvl="2" indent="-397954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marL="1828800" lvl="3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4pPr>
            <a:lvl5pPr marL="2286000" lvl="4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5pPr>
            <a:lvl6pPr marL="2743200" lvl="5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6pPr>
            <a:lvl7pPr marL="3200400" lvl="6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7pPr>
            <a:lvl8pPr marL="3657600" lvl="7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8pPr>
            <a:lvl9pPr marL="4114800" lvl="8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787301" y="2286477"/>
            <a:ext cx="3686473" cy="42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556"/>
              <a:buNone/>
              <a:defRPr sz="1556"/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334"/>
              <a:buNone/>
              <a:defRPr sz="1334"/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787301" y="508106"/>
            <a:ext cx="3686473" cy="177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Calibri"/>
              <a:buNone/>
              <a:defRPr sz="355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4859238" y="1097369"/>
            <a:ext cx="5786438" cy="541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3112"/>
              <a:buFont typeface="Arial"/>
              <a:buNone/>
              <a:defRPr sz="31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787301" y="2286477"/>
            <a:ext cx="3686473" cy="42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556"/>
              <a:buNone/>
              <a:defRPr sz="1556"/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334"/>
              <a:buNone/>
              <a:defRPr sz="1334"/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297087" y="-482379"/>
            <a:ext cx="4835828" cy="985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6182419" y="2402954"/>
            <a:ext cx="6458944" cy="246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181794" y="9798"/>
            <a:ext cx="6458944" cy="725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90"/>
              <a:buFont typeface="Calibri"/>
              <a:buNone/>
              <a:defRPr sz="48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785813" y="2028895"/>
            <a:ext cx="9858375" cy="483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26212" algn="l" rtl="0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3112"/>
              <a:buFont typeface="Arial"/>
              <a:buChar char="•"/>
              <a:defRPr sz="31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7954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976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Char char="•"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que.bo/inteligencia-educacion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64163d42ee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802"/>
            <a:ext cx="11430000" cy="761996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64163d42ee_1_4"/>
          <p:cNvSpPr txBox="1"/>
          <p:nvPr/>
        </p:nvSpPr>
        <p:spPr>
          <a:xfrm>
            <a:off x="-112950" y="1898975"/>
            <a:ext cx="26196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6"/>
              <a:buFont typeface="Arial"/>
              <a:buNone/>
            </a:pPr>
            <a:r>
              <a:rPr lang="en-US" sz="1600" i="0" u="none" strike="noStrike" cap="none">
                <a:solidFill>
                  <a:srgbClr val="FB9A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</a:t>
            </a:r>
            <a:r>
              <a:rPr lang="en-US" sz="1600">
                <a:solidFill>
                  <a:srgbClr val="FB9A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ELATÓRIO</a:t>
            </a:r>
            <a:endParaRPr sz="1600" i="0" u="none" strike="noStrike" cap="none">
              <a:solidFill>
                <a:srgbClr val="FB9A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0" name="Google Shape;90;g64163d42ee_1_4"/>
          <p:cNvSpPr txBox="1"/>
          <p:nvPr/>
        </p:nvSpPr>
        <p:spPr>
          <a:xfrm>
            <a:off x="585075" y="2259725"/>
            <a:ext cx="6821400" cy="13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68"/>
              <a:buFont typeface="Arial"/>
              <a:buNone/>
            </a:pPr>
            <a:r>
              <a:rPr lang="en-US" sz="6000" b="1" i="0" u="none" strike="noStrike" cap="none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[INITIAL_TITLE]</a:t>
            </a:r>
            <a:endParaRPr sz="60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g64163d42ee_1_4"/>
          <p:cNvSpPr txBox="1"/>
          <p:nvPr/>
        </p:nvSpPr>
        <p:spPr>
          <a:xfrm>
            <a:off x="585075" y="4409214"/>
            <a:ext cx="3862234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666"/>
            </a:pPr>
            <a:r>
              <a:rPr lang="en-U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[IES_NAME_AND_PERIOD]</a:t>
            </a:r>
            <a:endParaRPr sz="200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g64163d42ee_1_4"/>
          <p:cNvSpPr txBox="1"/>
          <p:nvPr/>
        </p:nvSpPr>
        <p:spPr>
          <a:xfrm>
            <a:off x="517620" y="7064869"/>
            <a:ext cx="33801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6"/>
              <a:buFont typeface="Arial"/>
              <a:buNone/>
            </a:pPr>
            <a:r>
              <a:rPr lang="en-US" sz="1200">
                <a:solidFill>
                  <a:srgbClr val="7D7F80"/>
                </a:solidFill>
                <a:latin typeface="Proxima Nova"/>
                <a:ea typeface="Proxima Nova"/>
                <a:cs typeface="Proxima Nova"/>
                <a:sym typeface="Proxima Nova"/>
              </a:rPr>
              <a:t>Desenvolvido por </a:t>
            </a:r>
            <a:r>
              <a:rPr lang="en-U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Inteligência Educacional</a:t>
            </a:r>
            <a:endParaRPr sz="120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3026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86697" y="3483177"/>
            <a:ext cx="108150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latin typeface="Proxima Nova" panose="020B0604020202020204" charset="0"/>
              </a:rPr>
              <a:t>Estoque</a:t>
            </a:r>
            <a:endParaRPr lang="en-US" sz="5000" b="1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0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Evolutivo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Estoque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Presencial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86696" y="1767207"/>
            <a:ext cx="3995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[GRAFICO_EVOLUTIVO_ESTOQUE_SKUS_1]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6696" y="1415515"/>
            <a:ext cx="5312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NÚMERO DE SKUS´S POR DIA | COMPARATIVO ANO A 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3007" y="4180887"/>
            <a:ext cx="617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MÉDIA DE PREÇO OFERECIDO POR DIA | COMPARATIVO ANO A ANO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9273" y="4484412"/>
            <a:ext cx="414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[GRAFICO_EVOLUTIVO_ESTOQUE_PRECO_1]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2880" y="6858000"/>
            <a:ext cx="90220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Proxima Nova" panose="020B0604020202020204" charset="0"/>
              </a:rPr>
              <a:t>É importante que o nível de estoque se mantenha constante e completo</a:t>
            </a:r>
            <a:r>
              <a:rPr lang="en-US" sz="1000" dirty="0">
                <a:latin typeface="Proxima Nova" panose="020B0604020202020204" charset="0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Proxima Nova" panose="020B0604020202020204" charset="0"/>
              </a:rPr>
              <a:t>Em</a:t>
            </a:r>
            <a:r>
              <a:rPr lang="en-US" sz="1000" dirty="0">
                <a:latin typeface="Proxima Nova" panose="020B0604020202020204" charset="0"/>
              </a:rPr>
              <a:t> </a:t>
            </a:r>
            <a:r>
              <a:rPr lang="en-US" sz="1000" dirty="0" err="1">
                <a:latin typeface="Proxima Nova" panose="020B0604020202020204" charset="0"/>
              </a:rPr>
              <a:t>relação</a:t>
            </a:r>
            <a:r>
              <a:rPr lang="en-US" sz="1000" dirty="0">
                <a:latin typeface="Proxima Nova" panose="020B0604020202020204" charset="0"/>
              </a:rPr>
              <a:t> </a:t>
            </a:r>
            <a:r>
              <a:rPr lang="en-US" sz="1000" dirty="0" err="1">
                <a:latin typeface="Proxima Nova" panose="020B0604020202020204" charset="0"/>
              </a:rPr>
              <a:t>ao</a:t>
            </a:r>
            <a:r>
              <a:rPr lang="en-US" sz="1000" dirty="0">
                <a:latin typeface="Proxima Nova" panose="020B0604020202020204" charset="0"/>
              </a:rPr>
              <a:t> </a:t>
            </a:r>
            <a:r>
              <a:rPr lang="en-US" sz="1000" dirty="0" err="1">
                <a:latin typeface="Proxima Nova" panose="020B0604020202020204" charset="0"/>
              </a:rPr>
              <a:t>preço</a:t>
            </a:r>
            <a:r>
              <a:rPr lang="en-US" sz="1000" dirty="0">
                <a:latin typeface="Proxima Nova" panose="020B0604020202020204" charset="0"/>
              </a:rPr>
              <a:t>,</a:t>
            </a:r>
            <a:r>
              <a:rPr lang="pt-BR" sz="1000" dirty="0">
                <a:latin typeface="Proxima Nova" panose="020B0604020202020204" charset="0"/>
              </a:rPr>
              <a:t> observar a movimentação na praça e como a IES se posicionou</a:t>
            </a:r>
            <a:r>
              <a:rPr lang="en-US" sz="1000" dirty="0">
                <a:latin typeface="Proxima Nova" panose="020B060402020202020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Proxima Nova" panose="020B0604020202020204" charset="0"/>
              </a:rPr>
              <a:t>Praça</a:t>
            </a:r>
            <a:r>
              <a:rPr lang="en-US" sz="1000" dirty="0">
                <a:latin typeface="Proxima Nova" panose="020B0604020202020204" charset="0"/>
              </a:rPr>
              <a:t> </a:t>
            </a:r>
            <a:r>
              <a:rPr lang="en-US" sz="1000" dirty="0" err="1">
                <a:latin typeface="Proxima Nova" panose="020B0604020202020204" charset="0"/>
              </a:rPr>
              <a:t>corresponde</a:t>
            </a:r>
            <a:r>
              <a:rPr lang="en-US" sz="1000" dirty="0">
                <a:latin typeface="Proxima Nova" panose="020B0604020202020204" charset="0"/>
              </a:rPr>
              <a:t> </a:t>
            </a:r>
            <a:r>
              <a:rPr lang="en-US" sz="1000" dirty="0" err="1">
                <a:latin typeface="Proxima Nova" panose="020B0604020202020204" charset="0"/>
              </a:rPr>
              <a:t>às</a:t>
            </a:r>
            <a:r>
              <a:rPr lang="en-US" sz="1000" dirty="0">
                <a:latin typeface="Proxima Nova" panose="020B0604020202020204" charset="0"/>
              </a:rPr>
              <a:t> </a:t>
            </a:r>
            <a:r>
              <a:rPr lang="en-US" sz="1000" dirty="0" err="1">
                <a:latin typeface="Proxima Nova" panose="020B0604020202020204" charset="0"/>
              </a:rPr>
              <a:t>cidades</a:t>
            </a:r>
            <a:r>
              <a:rPr lang="en-US" sz="1000" dirty="0">
                <a:latin typeface="Proxima Nova" panose="020B0604020202020204" charset="0"/>
              </a:rPr>
              <a:t> </a:t>
            </a:r>
            <a:r>
              <a:rPr lang="en-US" sz="1000" dirty="0" err="1">
                <a:latin typeface="Proxima Nova" panose="020B0604020202020204" charset="0"/>
              </a:rPr>
              <a:t>onde</a:t>
            </a:r>
            <a:r>
              <a:rPr lang="en-US" sz="1000" dirty="0">
                <a:latin typeface="Proxima Nova" panose="020B0604020202020204" charset="0"/>
              </a:rPr>
              <a:t> a IES </a:t>
            </a:r>
            <a:r>
              <a:rPr lang="en-US" sz="1000" dirty="0" err="1">
                <a:latin typeface="Proxima Nova" panose="020B0604020202020204" charset="0"/>
              </a:rPr>
              <a:t>possui</a:t>
            </a:r>
            <a:r>
              <a:rPr lang="en-US" sz="1000" dirty="0">
                <a:latin typeface="Proxima Nova" panose="020B0604020202020204" charset="0"/>
              </a:rPr>
              <a:t> </a:t>
            </a:r>
            <a:r>
              <a:rPr lang="en-US" sz="1000" dirty="0" err="1">
                <a:latin typeface="Proxima Nova" panose="020B0604020202020204" charset="0"/>
              </a:rPr>
              <a:t>ofertas</a:t>
            </a:r>
            <a:r>
              <a:rPr lang="en-US" sz="1000" dirty="0">
                <a:latin typeface="Proxima Nova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697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400" b="1" dirty="0">
                <a:solidFill>
                  <a:schemeClr val="lt1"/>
                </a:solidFill>
                <a:latin typeface="Proxima Nova"/>
                <a:ea typeface="Calibri"/>
                <a:cs typeface="Calibri"/>
                <a:sym typeface="Proxima Nova"/>
              </a:rPr>
              <a:t>[TITULO_ESTOQUE_1]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F7915E-8566-4CF6-B0F0-C2FF8EBB2D9C}"/>
              </a:ext>
            </a:extLst>
          </p:cNvPr>
          <p:cNvSpPr/>
          <p:nvPr/>
        </p:nvSpPr>
        <p:spPr>
          <a:xfrm>
            <a:off x="5621214" y="5199185"/>
            <a:ext cx="50292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Proxima Nova" panose="020B0604020202020204" charset="0"/>
              </a:rPr>
              <a:t>Preço</a:t>
            </a:r>
            <a:r>
              <a:rPr lang="en-US" sz="1200" b="1" dirty="0">
                <a:latin typeface="Proxima Nova" panose="020B0604020202020204" charset="0"/>
              </a:rPr>
              <a:t> </a:t>
            </a:r>
            <a:r>
              <a:rPr lang="en-US" sz="1200" b="1" dirty="0" err="1">
                <a:latin typeface="Proxima Nova" panose="020B0604020202020204" charset="0"/>
              </a:rPr>
              <a:t>acima</a:t>
            </a:r>
            <a:r>
              <a:rPr lang="en-US" sz="1200" b="1" dirty="0">
                <a:latin typeface="Proxima Nova" panose="020B0604020202020204" charset="0"/>
              </a:rPr>
              <a:t> do </a:t>
            </a:r>
            <a:r>
              <a:rPr lang="en-US" sz="1200" b="1" dirty="0" err="1">
                <a:latin typeface="Proxima Nova" panose="020B0604020202020204" charset="0"/>
              </a:rPr>
              <a:t>vendido</a:t>
            </a:r>
            <a:r>
              <a:rPr lang="en-US" sz="1200" b="1" dirty="0">
                <a:latin typeface="Proxima Nova" panose="020B0604020202020204" charset="0"/>
              </a:rPr>
              <a:t> </a:t>
            </a:r>
            <a:r>
              <a:rPr lang="en-US" sz="1200" b="1" dirty="0" err="1">
                <a:latin typeface="Proxima Nova" panose="020B0604020202020204" charset="0"/>
              </a:rPr>
              <a:t>na</a:t>
            </a:r>
            <a:r>
              <a:rPr lang="en-US" sz="1200" b="1" dirty="0">
                <a:latin typeface="Proxima Nova" panose="020B0604020202020204" charset="0"/>
              </a:rPr>
              <a:t> </a:t>
            </a:r>
            <a:r>
              <a:rPr lang="en-US" sz="1200" b="1" dirty="0" err="1">
                <a:latin typeface="Proxima Nova" panose="020B0604020202020204" charset="0"/>
              </a:rPr>
              <a:t>praça</a:t>
            </a:r>
            <a:r>
              <a:rPr lang="en-US" sz="1200" b="1" dirty="0">
                <a:latin typeface="Proxima Nova" panose="020B0604020202020204" charset="0"/>
              </a:rPr>
              <a:t>: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os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preços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praticados</a:t>
            </a:r>
            <a:r>
              <a:rPr lang="en-US" sz="1200" dirty="0">
                <a:latin typeface="Proxima Nova" panose="020B0604020202020204" charset="0"/>
              </a:rPr>
              <a:t> pela IES </a:t>
            </a:r>
            <a:r>
              <a:rPr lang="en-US" sz="1200" dirty="0" err="1">
                <a:latin typeface="Proxima Nova" panose="020B0604020202020204" charset="0"/>
              </a:rPr>
              <a:t>na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praça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foram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mais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caros</a:t>
            </a:r>
            <a:r>
              <a:rPr lang="en-US" sz="1200" dirty="0">
                <a:latin typeface="Proxima Nova" panose="020B0604020202020204" charset="0"/>
              </a:rPr>
              <a:t> do que a </a:t>
            </a:r>
            <a:r>
              <a:rPr lang="en-US" sz="1200" dirty="0" err="1">
                <a:latin typeface="Proxima Nova" panose="020B0604020202020204" charset="0"/>
              </a:rPr>
              <a:t>média</a:t>
            </a:r>
            <a:r>
              <a:rPr lang="en-US" sz="1200" dirty="0">
                <a:latin typeface="Proxima Nova" panose="020B0604020202020204" charset="0"/>
              </a:rPr>
              <a:t> das </a:t>
            </a:r>
            <a:r>
              <a:rPr lang="en-US" sz="1200" dirty="0" err="1">
                <a:latin typeface="Proxima Nova" panose="020B0604020202020204" charset="0"/>
              </a:rPr>
              <a:t>ofertas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vendidas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na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praça</a:t>
            </a:r>
            <a:r>
              <a:rPr lang="en-US" sz="1200" dirty="0">
                <a:latin typeface="Proxima Nova" panose="020B0604020202020204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Proxima Nova" panose="020B0604020202020204" charset="0"/>
              </a:rPr>
              <a:t>Não</a:t>
            </a:r>
            <a:r>
              <a:rPr lang="en-US" sz="1200" b="1" dirty="0">
                <a:latin typeface="Proxima Nova" panose="020B0604020202020204" charset="0"/>
              </a:rPr>
              <a:t> </a:t>
            </a:r>
            <a:r>
              <a:rPr lang="en-US" sz="1200" b="1" dirty="0" err="1">
                <a:latin typeface="Proxima Nova" panose="020B0604020202020204" charset="0"/>
              </a:rPr>
              <a:t>vendido</a:t>
            </a:r>
            <a:r>
              <a:rPr lang="en-US" sz="1200" b="1" dirty="0">
                <a:latin typeface="Proxima Nova" panose="020B0604020202020204" charset="0"/>
              </a:rPr>
              <a:t> </a:t>
            </a:r>
            <a:r>
              <a:rPr lang="en-US" sz="1200" b="1" dirty="0" err="1">
                <a:latin typeface="Proxima Nova" panose="020B0604020202020204" charset="0"/>
              </a:rPr>
              <a:t>na</a:t>
            </a:r>
            <a:r>
              <a:rPr lang="en-US" sz="1200" b="1" dirty="0">
                <a:latin typeface="Proxima Nova" panose="020B0604020202020204" charset="0"/>
              </a:rPr>
              <a:t> </a:t>
            </a:r>
            <a:r>
              <a:rPr lang="en-US" sz="1200" b="1" dirty="0" err="1">
                <a:latin typeface="Proxima Nova" panose="020B0604020202020204" charset="0"/>
              </a:rPr>
              <a:t>praça</a:t>
            </a:r>
            <a:r>
              <a:rPr lang="en-US" sz="1200" b="1" dirty="0">
                <a:latin typeface="Proxima Nova" panose="020B0604020202020204" charset="0"/>
              </a:rPr>
              <a:t>: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Cursos</a:t>
            </a:r>
            <a:r>
              <a:rPr lang="en-US" sz="1200" dirty="0">
                <a:latin typeface="Proxima Nova" panose="020B0604020202020204" charset="0"/>
              </a:rPr>
              <a:t> que </a:t>
            </a:r>
            <a:r>
              <a:rPr lang="en-US" sz="1200" dirty="0" err="1">
                <a:latin typeface="Proxima Nova" panose="020B0604020202020204" charset="0"/>
              </a:rPr>
              <a:t>não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tiveram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venda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na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praça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considerando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todas</a:t>
            </a:r>
            <a:r>
              <a:rPr lang="en-US" sz="1200" dirty="0">
                <a:latin typeface="Proxima Nova" panose="020B0604020202020204" charset="0"/>
              </a:rPr>
              <a:t> as IES’s;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Proxima Nova" panose="020B0604020202020204" charset="0"/>
              </a:rPr>
              <a:t>Outros </a:t>
            </a:r>
            <a:r>
              <a:rPr lang="en-US" sz="1200" b="1" dirty="0" err="1">
                <a:latin typeface="Proxima Nova" panose="020B0604020202020204" charset="0"/>
              </a:rPr>
              <a:t>motivos</a:t>
            </a:r>
            <a:r>
              <a:rPr lang="en-US" sz="1200" b="1" dirty="0">
                <a:latin typeface="Proxima Nova" panose="020B0604020202020204" charset="0"/>
              </a:rPr>
              <a:t>:</a:t>
            </a:r>
            <a:r>
              <a:rPr lang="en-US" sz="1200" dirty="0">
                <a:latin typeface="Proxima Nova" panose="020B0604020202020204" charset="0"/>
              </a:rPr>
              <a:t>  </a:t>
            </a:r>
            <a:r>
              <a:rPr lang="en-US" sz="1200" dirty="0" err="1">
                <a:latin typeface="Proxima Nova" panose="020B0604020202020204" charset="0"/>
              </a:rPr>
              <a:t>Preferência</a:t>
            </a:r>
            <a:r>
              <a:rPr lang="en-US" sz="1200" dirty="0">
                <a:latin typeface="Proxima Nova" panose="020B0604020202020204" charset="0"/>
              </a:rPr>
              <a:t> de </a:t>
            </a:r>
            <a:r>
              <a:rPr lang="en-US" sz="1200" dirty="0" err="1">
                <a:latin typeface="Proxima Nova" panose="020B0604020202020204" charset="0"/>
              </a:rPr>
              <a:t>marca</a:t>
            </a:r>
            <a:r>
              <a:rPr lang="en-US" sz="1200" dirty="0">
                <a:latin typeface="Proxima Nova" panose="020B0604020202020204" charset="0"/>
              </a:rPr>
              <a:t>, </a:t>
            </a:r>
            <a:r>
              <a:rPr lang="en-US" sz="1200" dirty="0" err="1">
                <a:latin typeface="Proxima Nova" panose="020B0604020202020204" charset="0"/>
              </a:rPr>
              <a:t>benefícios</a:t>
            </a:r>
            <a:r>
              <a:rPr lang="en-US" sz="1200" dirty="0">
                <a:latin typeface="Proxima Nova" panose="020B0604020202020204" charset="0"/>
              </a:rPr>
              <a:t> e </a:t>
            </a:r>
            <a:r>
              <a:rPr lang="en-US" sz="1200" dirty="0" err="1">
                <a:latin typeface="Proxima Nova" panose="020B0604020202020204" charset="0"/>
              </a:rPr>
              <a:t>condições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financeiras</a:t>
            </a:r>
            <a:r>
              <a:rPr lang="en-US" sz="1200" dirty="0">
                <a:latin typeface="Proxima Nova" panose="020B0604020202020204" charset="0"/>
              </a:rPr>
              <a:t>,  </a:t>
            </a:r>
            <a:r>
              <a:rPr lang="en-US" sz="1200" dirty="0" err="1">
                <a:latin typeface="Proxima Nova" panose="020B0604020202020204" charset="0"/>
              </a:rPr>
              <a:t>localização</a:t>
            </a:r>
            <a:r>
              <a:rPr lang="en-US" sz="1200" dirty="0">
                <a:latin typeface="Proxima Nova" panose="020B0604020202020204" charset="0"/>
              </a:rPr>
              <a:t>, </a:t>
            </a:r>
            <a:r>
              <a:rPr lang="en-US" sz="1200" dirty="0" err="1">
                <a:latin typeface="Proxima Nova" panose="020B0604020202020204" charset="0"/>
              </a:rPr>
              <a:t>posicionamento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nas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buscas</a:t>
            </a:r>
            <a:r>
              <a:rPr lang="en-US" sz="1200" dirty="0">
                <a:latin typeface="Proxima Nova" panose="020B0604020202020204" charset="0"/>
              </a:rPr>
              <a:t> entre outros.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696" y="1558638"/>
            <a:ext cx="517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>
                <a:latin typeface="Proxima Nova" panose="020B0604020202020204" charset="0"/>
              </a:rPr>
              <a:t>Análise</a:t>
            </a:r>
            <a:r>
              <a:rPr lang="en-US" sz="1800" dirty="0" smtClean="0">
                <a:latin typeface="Proxima Nova" panose="020B0604020202020204" charset="0"/>
              </a:rPr>
              <a:t> do </a:t>
            </a:r>
            <a:r>
              <a:rPr lang="en-US" sz="1800" dirty="0" err="1" smtClean="0">
                <a:latin typeface="Proxima Nova" panose="020B0604020202020204" charset="0"/>
              </a:rPr>
              <a:t>estoque</a:t>
            </a:r>
            <a:r>
              <a:rPr lang="en-US" sz="1800" dirty="0" smtClean="0">
                <a:latin typeface="Proxima Nova" panose="020B0604020202020204" charset="0"/>
              </a:rPr>
              <a:t> </a:t>
            </a:r>
            <a:r>
              <a:rPr lang="en-US" sz="1800" dirty="0" err="1" smtClean="0">
                <a:latin typeface="Proxima Nova" panose="020B0604020202020204" charset="0"/>
              </a:rPr>
              <a:t>vendável</a:t>
            </a:r>
            <a:endParaRPr lang="en-US" sz="1800" dirty="0">
              <a:latin typeface="Proxima Nova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5000" y="1558638"/>
            <a:ext cx="523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>
                <a:latin typeface="Proxima Nova" panose="020B0604020202020204" charset="0"/>
              </a:rPr>
              <a:t>Precificação</a:t>
            </a:r>
            <a:r>
              <a:rPr lang="en-US" sz="1800" dirty="0" smtClean="0">
                <a:latin typeface="Proxima Nova" panose="020B0604020202020204" charset="0"/>
              </a:rPr>
              <a:t> do </a:t>
            </a:r>
            <a:r>
              <a:rPr lang="en-US" sz="1800" dirty="0" err="1" smtClean="0">
                <a:latin typeface="Proxima Nova" panose="020B0604020202020204" charset="0"/>
              </a:rPr>
              <a:t>estoque</a:t>
            </a:r>
            <a:r>
              <a:rPr lang="en-US" sz="1800" dirty="0" smtClean="0">
                <a:latin typeface="Proxima Nova" panose="020B0604020202020204" charset="0"/>
              </a:rPr>
              <a:t> </a:t>
            </a:r>
            <a:r>
              <a:rPr lang="en-US" sz="1800" dirty="0" err="1" smtClean="0">
                <a:latin typeface="Proxima Nova" panose="020B0604020202020204" charset="0"/>
              </a:rPr>
              <a:t>não</a:t>
            </a:r>
            <a:r>
              <a:rPr lang="en-US" sz="1800" dirty="0" smtClean="0">
                <a:latin typeface="Proxima Nova" panose="020B0604020202020204" charset="0"/>
              </a:rPr>
              <a:t> </a:t>
            </a:r>
            <a:r>
              <a:rPr lang="en-US" sz="1800" dirty="0" err="1" smtClean="0">
                <a:latin typeface="Proxima Nova" panose="020B0604020202020204" charset="0"/>
              </a:rPr>
              <a:t>vendável</a:t>
            </a:r>
            <a:endParaRPr lang="en-US" sz="1800" dirty="0">
              <a:latin typeface="Proxima Nova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0750" y="2012114"/>
            <a:ext cx="343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[GRAFICO_ESTOQUE_1]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31975" y="2012114"/>
            <a:ext cx="359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[GRAFICO_ESTOQUE_ENCALHADO_1]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F7915E-8566-4CF6-B0F0-C2FF8EBB2D9C}"/>
              </a:ext>
            </a:extLst>
          </p:cNvPr>
          <p:cNvSpPr/>
          <p:nvPr/>
        </p:nvSpPr>
        <p:spPr>
          <a:xfrm>
            <a:off x="286696" y="5503984"/>
            <a:ext cx="5029201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Proxima Nova" panose="020B0604020202020204" charset="0"/>
              </a:rPr>
              <a:t>Abaixo</a:t>
            </a:r>
            <a:r>
              <a:rPr lang="en-US" sz="1200" b="1" dirty="0">
                <a:latin typeface="Proxima Nova" panose="020B0604020202020204" charset="0"/>
              </a:rPr>
              <a:t> da </a:t>
            </a:r>
            <a:r>
              <a:rPr lang="en-US" sz="1200" b="1" dirty="0" err="1">
                <a:latin typeface="Proxima Nova" panose="020B0604020202020204" charset="0"/>
              </a:rPr>
              <a:t>média</a:t>
            </a:r>
            <a:r>
              <a:rPr lang="en-US" sz="1200" b="1" dirty="0">
                <a:latin typeface="Proxima Nova" panose="020B0604020202020204" charset="0"/>
              </a:rPr>
              <a:t>: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Cursos</a:t>
            </a:r>
            <a:r>
              <a:rPr lang="en-US" sz="1200" dirty="0">
                <a:latin typeface="Proxima Nova" panose="020B0604020202020204" charset="0"/>
              </a:rPr>
              <a:t> que </a:t>
            </a:r>
            <a:r>
              <a:rPr lang="en-US" sz="1200" dirty="0" err="1">
                <a:latin typeface="Proxima Nova" panose="020B0604020202020204" charset="0"/>
              </a:rPr>
              <a:t>tiveram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venda</a:t>
            </a:r>
            <a:r>
              <a:rPr lang="en-US" sz="1200" dirty="0">
                <a:latin typeface="Proxima Nova" panose="020B0604020202020204" charset="0"/>
              </a:rPr>
              <a:t>, mas com performance </a:t>
            </a:r>
            <a:r>
              <a:rPr lang="en-US" sz="1200" dirty="0" err="1">
                <a:latin typeface="Proxima Nova" panose="020B0604020202020204" charset="0"/>
              </a:rPr>
              <a:t>abaixo</a:t>
            </a:r>
            <a:r>
              <a:rPr lang="en-US" sz="1200" dirty="0">
                <a:latin typeface="Proxima Nova" panose="020B0604020202020204" charset="0"/>
              </a:rPr>
              <a:t> da </a:t>
            </a:r>
            <a:r>
              <a:rPr lang="en-US" sz="1200" dirty="0" err="1">
                <a:latin typeface="Proxima Nova" panose="020B0604020202020204" charset="0"/>
              </a:rPr>
              <a:t>média</a:t>
            </a:r>
            <a:r>
              <a:rPr lang="en-US" sz="1200" dirty="0">
                <a:latin typeface="Proxima Nova" panose="020B0604020202020204" charset="0"/>
              </a:rPr>
              <a:t> de </a:t>
            </a:r>
            <a:r>
              <a:rPr lang="en-US" sz="1200" dirty="0" err="1">
                <a:latin typeface="Proxima Nova" panose="020B0604020202020204" charset="0"/>
              </a:rPr>
              <a:t>captação</a:t>
            </a:r>
            <a:r>
              <a:rPr lang="en-US" sz="1200" dirty="0">
                <a:latin typeface="Proxima Nova" panose="020B0604020202020204" charset="0"/>
              </a:rPr>
              <a:t> do site. </a:t>
            </a:r>
            <a:r>
              <a:rPr lang="en-US" sz="1200" b="1" dirty="0">
                <a:solidFill>
                  <a:schemeClr val="tx1"/>
                </a:solidFill>
                <a:latin typeface="Proxima Nova" panose="020B0604020202020204" charset="0"/>
              </a:rPr>
              <a:t>¹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Proxima Nova" panose="020B0604020202020204" charset="0"/>
              </a:rPr>
              <a:t>Acima</a:t>
            </a:r>
            <a:r>
              <a:rPr lang="en-US" sz="1200" b="1" dirty="0">
                <a:latin typeface="Proxima Nova" panose="020B0604020202020204" charset="0"/>
              </a:rPr>
              <a:t> da </a:t>
            </a:r>
            <a:r>
              <a:rPr lang="en-US" sz="1200" b="1" dirty="0" err="1">
                <a:latin typeface="Proxima Nova" panose="020B0604020202020204" charset="0"/>
              </a:rPr>
              <a:t>média</a:t>
            </a:r>
            <a:r>
              <a:rPr lang="en-US" sz="1200" b="1" dirty="0">
                <a:latin typeface="Proxima Nova" panose="020B0604020202020204" charset="0"/>
              </a:rPr>
              <a:t>: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Cursos</a:t>
            </a:r>
            <a:r>
              <a:rPr lang="en-US" sz="1200" dirty="0">
                <a:latin typeface="Proxima Nova" panose="020B0604020202020204" charset="0"/>
              </a:rPr>
              <a:t> que </a:t>
            </a:r>
            <a:r>
              <a:rPr lang="en-US" sz="1200" dirty="0" err="1">
                <a:latin typeface="Proxima Nova" panose="020B0604020202020204" charset="0"/>
              </a:rPr>
              <a:t>tiveram</a:t>
            </a:r>
            <a:r>
              <a:rPr lang="en-US" sz="1200" dirty="0">
                <a:latin typeface="Proxima Nova" panose="020B0604020202020204" charset="0"/>
              </a:rPr>
              <a:t> performance </a:t>
            </a:r>
            <a:r>
              <a:rPr lang="en-US" sz="1200" dirty="0" err="1">
                <a:latin typeface="Proxima Nova" panose="020B0604020202020204" charset="0"/>
              </a:rPr>
              <a:t>acima</a:t>
            </a:r>
            <a:r>
              <a:rPr lang="en-US" sz="1200" dirty="0">
                <a:latin typeface="Proxima Nova" panose="020B0604020202020204" charset="0"/>
              </a:rPr>
              <a:t> da </a:t>
            </a:r>
            <a:r>
              <a:rPr lang="en-US" sz="1200" dirty="0" err="1">
                <a:latin typeface="Proxima Nova" panose="020B0604020202020204" charset="0"/>
              </a:rPr>
              <a:t>média</a:t>
            </a:r>
            <a:r>
              <a:rPr lang="en-US" sz="1200" dirty="0">
                <a:latin typeface="Proxima Nova" panose="020B0604020202020204" charset="0"/>
              </a:rPr>
              <a:t> de </a:t>
            </a:r>
            <a:r>
              <a:rPr lang="en-US" sz="1200" dirty="0" err="1">
                <a:latin typeface="Proxima Nova" panose="020B0604020202020204" charset="0"/>
              </a:rPr>
              <a:t>captação</a:t>
            </a:r>
            <a:r>
              <a:rPr lang="en-US" sz="1200" dirty="0">
                <a:latin typeface="Proxima Nova" panose="020B0604020202020204" charset="0"/>
              </a:rPr>
              <a:t> do site. </a:t>
            </a:r>
            <a:r>
              <a:rPr lang="en-US" sz="1200" b="1" dirty="0">
                <a:solidFill>
                  <a:schemeClr val="tx1"/>
                </a:solidFill>
                <a:latin typeface="Proxima Nova" panose="020B0604020202020204" charset="0"/>
              </a:rPr>
              <a:t>¹</a:t>
            </a:r>
            <a:endParaRPr lang="en-US" sz="1200" dirty="0">
              <a:latin typeface="Proxima Nova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Proxima Nova" panose="020B0604020202020204" charset="0"/>
              </a:rPr>
              <a:t>Não</a:t>
            </a:r>
            <a:r>
              <a:rPr lang="en-US" sz="1200" b="1" dirty="0">
                <a:latin typeface="Proxima Nova" panose="020B0604020202020204" charset="0"/>
              </a:rPr>
              <a:t> </a:t>
            </a:r>
            <a:r>
              <a:rPr lang="en-US" sz="1200" b="1" dirty="0" err="1">
                <a:latin typeface="Proxima Nova" panose="020B0604020202020204" charset="0"/>
              </a:rPr>
              <a:t>vendido</a:t>
            </a:r>
            <a:r>
              <a:rPr lang="en-US" sz="1200" b="1" dirty="0">
                <a:latin typeface="Proxima Nova" panose="020B0604020202020204" charset="0"/>
              </a:rPr>
              <a:t> :</a:t>
            </a:r>
            <a:r>
              <a:rPr lang="en-US" sz="1200" dirty="0">
                <a:latin typeface="Proxima Nova" panose="020B0604020202020204" charset="0"/>
              </a:rPr>
              <a:t>  </a:t>
            </a:r>
            <a:r>
              <a:rPr lang="en-US" sz="1200" dirty="0" err="1">
                <a:latin typeface="Proxima Nova" panose="020B0604020202020204" charset="0"/>
              </a:rPr>
              <a:t>Cursos</a:t>
            </a:r>
            <a:r>
              <a:rPr lang="en-US" sz="1200" dirty="0">
                <a:latin typeface="Proxima Nova" panose="020B0604020202020204" charset="0"/>
              </a:rPr>
              <a:t> que </a:t>
            </a:r>
            <a:r>
              <a:rPr lang="en-US" sz="1200" dirty="0" err="1">
                <a:latin typeface="Proxima Nova" panose="020B0604020202020204" charset="0"/>
              </a:rPr>
              <a:t>não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tiveram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venda</a:t>
            </a:r>
            <a:r>
              <a:rPr lang="en-US" sz="1200" dirty="0">
                <a:latin typeface="Proxima Nova" panose="020B0604020202020204" charset="0"/>
              </a:rPr>
              <a:t> no </a:t>
            </a:r>
            <a:r>
              <a:rPr lang="en-US" sz="1200" dirty="0" err="1">
                <a:latin typeface="Proxima Nova" panose="020B0604020202020204" charset="0"/>
              </a:rPr>
              <a:t>período</a:t>
            </a:r>
            <a:endParaRPr lang="en-US" sz="1200" dirty="0">
              <a:latin typeface="Proxima Nova" panose="020B060402020202020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6E438C-6045-48AB-A15F-3F3E569B14C3}"/>
              </a:ext>
            </a:extLst>
          </p:cNvPr>
          <p:cNvSpPr/>
          <p:nvPr/>
        </p:nvSpPr>
        <p:spPr>
          <a:xfrm>
            <a:off x="509433" y="7230510"/>
            <a:ext cx="38984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roxima Nova" panose="020B0604020202020204" charset="0"/>
              </a:rPr>
              <a:t>Média</a:t>
            </a:r>
            <a:r>
              <a:rPr lang="en-US" sz="1000" dirty="0">
                <a:latin typeface="Proxima Nova" panose="020B0604020202020204" charset="0"/>
              </a:rPr>
              <a:t> de </a:t>
            </a:r>
            <a:r>
              <a:rPr lang="en-US" sz="1000" dirty="0" err="1">
                <a:latin typeface="Proxima Nova" panose="020B0604020202020204" charset="0"/>
              </a:rPr>
              <a:t>captação</a:t>
            </a:r>
            <a:r>
              <a:rPr lang="en-US" sz="1000" dirty="0">
                <a:latin typeface="Proxima Nova" panose="020B0604020202020204" charset="0"/>
              </a:rPr>
              <a:t> do site: 4 </a:t>
            </a:r>
            <a:r>
              <a:rPr lang="en-US" sz="1000" dirty="0" err="1">
                <a:latin typeface="Proxima Nova" panose="020B0604020202020204" charset="0"/>
              </a:rPr>
              <a:t>alunos</a:t>
            </a:r>
            <a:r>
              <a:rPr lang="en-US" sz="1000" dirty="0">
                <a:latin typeface="Proxima Nova" panose="020B0604020202020204" charset="0"/>
              </a:rPr>
              <a:t> </a:t>
            </a:r>
            <a:r>
              <a:rPr lang="en-US" sz="1000" dirty="0" err="1">
                <a:latin typeface="Proxima Nova" panose="020B0604020202020204" charset="0"/>
              </a:rPr>
              <a:t>por</a:t>
            </a:r>
            <a:r>
              <a:rPr lang="en-US" sz="1000" dirty="0">
                <a:latin typeface="Proxima Nova" panose="020B0604020202020204" charset="0"/>
              </a:rPr>
              <a:t> </a:t>
            </a:r>
            <a:r>
              <a:rPr lang="en-US" sz="1000" dirty="0" err="1">
                <a:latin typeface="Proxima Nova" panose="020B0604020202020204" charset="0"/>
              </a:rPr>
              <a:t>curso</a:t>
            </a:r>
            <a:endParaRPr lang="en-US" sz="10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30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Evolutivo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Estoque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EaD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e Semi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86696" y="1767207"/>
            <a:ext cx="3995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[GRAFICO_EVOLUTIVO_ESTOQUE_SKUS_2]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6696" y="1415515"/>
            <a:ext cx="5312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NÚMERO DE SKUS´S POR DIA | COMPARATIVO ANO A 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3007" y="4180887"/>
            <a:ext cx="617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MÉDIA DE PREÇO OFERECIDO POR DIA | COMPARATIVO ANO A ANO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9273" y="4484412"/>
            <a:ext cx="414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[GRAFICO_EVOLUTIVO_ESTOQUE_PRECO_2]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6E438C-6045-48AB-A15F-3F3E569B14C3}"/>
              </a:ext>
            </a:extLst>
          </p:cNvPr>
          <p:cNvSpPr/>
          <p:nvPr/>
        </p:nvSpPr>
        <p:spPr>
          <a:xfrm>
            <a:off x="182880" y="6858000"/>
            <a:ext cx="90220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Proxima Nova" panose="020B0604020202020204" charset="0"/>
              </a:rPr>
              <a:t>É importante que o nível de estoque se mantenha constante e completo</a:t>
            </a:r>
            <a:r>
              <a:rPr lang="en-US" sz="1000" dirty="0">
                <a:latin typeface="Proxima Nova" panose="020B0604020202020204" charset="0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Proxima Nova" panose="020B0604020202020204" charset="0"/>
              </a:rPr>
              <a:t>Em</a:t>
            </a:r>
            <a:r>
              <a:rPr lang="en-US" sz="1000" dirty="0">
                <a:latin typeface="Proxima Nova" panose="020B0604020202020204" charset="0"/>
              </a:rPr>
              <a:t> </a:t>
            </a:r>
            <a:r>
              <a:rPr lang="en-US" sz="1000" dirty="0" err="1">
                <a:latin typeface="Proxima Nova" panose="020B0604020202020204" charset="0"/>
              </a:rPr>
              <a:t>relação</a:t>
            </a:r>
            <a:r>
              <a:rPr lang="en-US" sz="1000" dirty="0">
                <a:latin typeface="Proxima Nova" panose="020B0604020202020204" charset="0"/>
              </a:rPr>
              <a:t> </a:t>
            </a:r>
            <a:r>
              <a:rPr lang="en-US" sz="1000" dirty="0" err="1">
                <a:latin typeface="Proxima Nova" panose="020B0604020202020204" charset="0"/>
              </a:rPr>
              <a:t>ao</a:t>
            </a:r>
            <a:r>
              <a:rPr lang="en-US" sz="1000" dirty="0">
                <a:latin typeface="Proxima Nova" panose="020B0604020202020204" charset="0"/>
              </a:rPr>
              <a:t> </a:t>
            </a:r>
            <a:r>
              <a:rPr lang="en-US" sz="1000" dirty="0" err="1">
                <a:latin typeface="Proxima Nova" panose="020B0604020202020204" charset="0"/>
              </a:rPr>
              <a:t>preço</a:t>
            </a:r>
            <a:r>
              <a:rPr lang="en-US" sz="1000" dirty="0">
                <a:latin typeface="Proxima Nova" panose="020B0604020202020204" charset="0"/>
              </a:rPr>
              <a:t>,</a:t>
            </a:r>
            <a:r>
              <a:rPr lang="pt-BR" sz="1000" dirty="0">
                <a:latin typeface="Proxima Nova" panose="020B0604020202020204" charset="0"/>
              </a:rPr>
              <a:t> observar a movimentação na praça e como a IES se posicionou</a:t>
            </a:r>
            <a:r>
              <a:rPr lang="en-US" sz="1000" dirty="0">
                <a:latin typeface="Proxima Nova" panose="020B060402020202020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Proxima Nova" panose="020B0604020202020204" charset="0"/>
              </a:rPr>
              <a:t>Para o </a:t>
            </a:r>
            <a:r>
              <a:rPr lang="en-US" sz="1000" dirty="0" err="1">
                <a:latin typeface="Proxima Nova" panose="020B0604020202020204" charset="0"/>
              </a:rPr>
              <a:t>EaD</a:t>
            </a:r>
            <a:r>
              <a:rPr lang="en-US" sz="1000" dirty="0">
                <a:latin typeface="Proxima Nova" panose="020B0604020202020204" charset="0"/>
              </a:rPr>
              <a:t> </a:t>
            </a:r>
            <a:r>
              <a:rPr lang="en-US" sz="1000" dirty="0" err="1">
                <a:latin typeface="Proxima Nova" panose="020B0604020202020204" charset="0"/>
              </a:rPr>
              <a:t>consideramos</a:t>
            </a:r>
            <a:r>
              <a:rPr lang="en-US" sz="1000" dirty="0">
                <a:latin typeface="Proxima Nova" panose="020B0604020202020204" charset="0"/>
              </a:rPr>
              <a:t> </a:t>
            </a:r>
            <a:r>
              <a:rPr lang="en-US" sz="1000" dirty="0" err="1">
                <a:latin typeface="Proxima Nova" panose="020B0604020202020204" charset="0"/>
              </a:rPr>
              <a:t>todas</a:t>
            </a:r>
            <a:r>
              <a:rPr lang="en-US" sz="1000" dirty="0">
                <a:latin typeface="Proxima Nova" panose="020B0604020202020204" charset="0"/>
              </a:rPr>
              <a:t> as </a:t>
            </a:r>
            <a:r>
              <a:rPr lang="en-US" sz="1000" dirty="0" err="1">
                <a:latin typeface="Proxima Nova" panose="020B0604020202020204" charset="0"/>
              </a:rPr>
              <a:t>ofertas</a:t>
            </a:r>
            <a:r>
              <a:rPr lang="en-US" sz="1000" dirty="0">
                <a:latin typeface="Proxima Nova" panose="020B0604020202020204" charset="0"/>
              </a:rPr>
              <a:t> no </a:t>
            </a:r>
            <a:r>
              <a:rPr lang="en-US" sz="1000" dirty="0" err="1">
                <a:latin typeface="Proxima Nova" panose="020B0604020202020204" charset="0"/>
              </a:rPr>
              <a:t>Brasil</a:t>
            </a:r>
            <a:r>
              <a:rPr lang="en-US" sz="1000" dirty="0">
                <a:latin typeface="Proxima Nova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4830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400" b="1" dirty="0">
                <a:solidFill>
                  <a:schemeClr val="lt1"/>
                </a:solidFill>
                <a:latin typeface="Proxima Nova"/>
                <a:ea typeface="Calibri"/>
                <a:cs typeface="Calibri"/>
                <a:sym typeface="Proxima Nova"/>
              </a:rPr>
              <a:t>[TITULO_ESTOQUE_2]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F7915E-8566-4CF6-B0F0-C2FF8EBB2D9C}"/>
              </a:ext>
            </a:extLst>
          </p:cNvPr>
          <p:cNvSpPr/>
          <p:nvPr/>
        </p:nvSpPr>
        <p:spPr>
          <a:xfrm>
            <a:off x="5621214" y="5199185"/>
            <a:ext cx="50292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Proxima Nova" panose="020B0604020202020204" charset="0"/>
              </a:rPr>
              <a:t>Preço</a:t>
            </a:r>
            <a:r>
              <a:rPr lang="en-US" sz="1200" b="1" dirty="0">
                <a:latin typeface="Proxima Nova" panose="020B0604020202020204" charset="0"/>
              </a:rPr>
              <a:t> </a:t>
            </a:r>
            <a:r>
              <a:rPr lang="en-US" sz="1200" b="1" dirty="0" err="1">
                <a:latin typeface="Proxima Nova" panose="020B0604020202020204" charset="0"/>
              </a:rPr>
              <a:t>acima</a:t>
            </a:r>
            <a:r>
              <a:rPr lang="en-US" sz="1200" b="1" dirty="0">
                <a:latin typeface="Proxima Nova" panose="020B0604020202020204" charset="0"/>
              </a:rPr>
              <a:t> do </a:t>
            </a:r>
            <a:r>
              <a:rPr lang="en-US" sz="1200" b="1" dirty="0" err="1">
                <a:latin typeface="Proxima Nova" panose="020B0604020202020204" charset="0"/>
              </a:rPr>
              <a:t>vendido</a:t>
            </a:r>
            <a:r>
              <a:rPr lang="en-US" sz="1200" b="1" dirty="0">
                <a:latin typeface="Proxima Nova" panose="020B0604020202020204" charset="0"/>
              </a:rPr>
              <a:t> </a:t>
            </a:r>
            <a:r>
              <a:rPr lang="en-US" sz="1200" b="1" dirty="0" err="1">
                <a:latin typeface="Proxima Nova" panose="020B0604020202020204" charset="0"/>
              </a:rPr>
              <a:t>na</a:t>
            </a:r>
            <a:r>
              <a:rPr lang="en-US" sz="1200" b="1" dirty="0">
                <a:latin typeface="Proxima Nova" panose="020B0604020202020204" charset="0"/>
              </a:rPr>
              <a:t> </a:t>
            </a:r>
            <a:r>
              <a:rPr lang="en-US" sz="1200" b="1" dirty="0" err="1">
                <a:latin typeface="Proxima Nova" panose="020B0604020202020204" charset="0"/>
              </a:rPr>
              <a:t>praça</a:t>
            </a:r>
            <a:r>
              <a:rPr lang="en-US" sz="1200" b="1" dirty="0">
                <a:latin typeface="Proxima Nova" panose="020B0604020202020204" charset="0"/>
              </a:rPr>
              <a:t>: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os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preços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praticados</a:t>
            </a:r>
            <a:r>
              <a:rPr lang="en-US" sz="1200" dirty="0">
                <a:latin typeface="Proxima Nova" panose="020B0604020202020204" charset="0"/>
              </a:rPr>
              <a:t> pela IES </a:t>
            </a:r>
            <a:r>
              <a:rPr lang="en-US" sz="1200" dirty="0" err="1">
                <a:latin typeface="Proxima Nova" panose="020B0604020202020204" charset="0"/>
              </a:rPr>
              <a:t>na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praça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foram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mais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caros</a:t>
            </a:r>
            <a:r>
              <a:rPr lang="en-US" sz="1200" dirty="0">
                <a:latin typeface="Proxima Nova" panose="020B0604020202020204" charset="0"/>
              </a:rPr>
              <a:t> do que a </a:t>
            </a:r>
            <a:r>
              <a:rPr lang="en-US" sz="1200" dirty="0" err="1">
                <a:latin typeface="Proxima Nova" panose="020B0604020202020204" charset="0"/>
              </a:rPr>
              <a:t>média</a:t>
            </a:r>
            <a:r>
              <a:rPr lang="en-US" sz="1200" dirty="0">
                <a:latin typeface="Proxima Nova" panose="020B0604020202020204" charset="0"/>
              </a:rPr>
              <a:t> das </a:t>
            </a:r>
            <a:r>
              <a:rPr lang="en-US" sz="1200" dirty="0" err="1">
                <a:latin typeface="Proxima Nova" panose="020B0604020202020204" charset="0"/>
              </a:rPr>
              <a:t>ofertas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vendidas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na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praça</a:t>
            </a:r>
            <a:r>
              <a:rPr lang="en-US" sz="1200" dirty="0">
                <a:latin typeface="Proxima Nova" panose="020B0604020202020204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Proxima Nova" panose="020B0604020202020204" charset="0"/>
              </a:rPr>
              <a:t>Não</a:t>
            </a:r>
            <a:r>
              <a:rPr lang="en-US" sz="1200" b="1" dirty="0">
                <a:latin typeface="Proxima Nova" panose="020B0604020202020204" charset="0"/>
              </a:rPr>
              <a:t> </a:t>
            </a:r>
            <a:r>
              <a:rPr lang="en-US" sz="1200" b="1" dirty="0" err="1">
                <a:latin typeface="Proxima Nova" panose="020B0604020202020204" charset="0"/>
              </a:rPr>
              <a:t>vendido</a:t>
            </a:r>
            <a:r>
              <a:rPr lang="en-US" sz="1200" b="1" dirty="0">
                <a:latin typeface="Proxima Nova" panose="020B0604020202020204" charset="0"/>
              </a:rPr>
              <a:t> </a:t>
            </a:r>
            <a:r>
              <a:rPr lang="en-US" sz="1200" b="1" dirty="0" err="1">
                <a:latin typeface="Proxima Nova" panose="020B0604020202020204" charset="0"/>
              </a:rPr>
              <a:t>na</a:t>
            </a:r>
            <a:r>
              <a:rPr lang="en-US" sz="1200" b="1" dirty="0">
                <a:latin typeface="Proxima Nova" panose="020B0604020202020204" charset="0"/>
              </a:rPr>
              <a:t> </a:t>
            </a:r>
            <a:r>
              <a:rPr lang="en-US" sz="1200" b="1" dirty="0" err="1">
                <a:latin typeface="Proxima Nova" panose="020B0604020202020204" charset="0"/>
              </a:rPr>
              <a:t>praça</a:t>
            </a:r>
            <a:r>
              <a:rPr lang="en-US" sz="1200" b="1" dirty="0">
                <a:latin typeface="Proxima Nova" panose="020B0604020202020204" charset="0"/>
              </a:rPr>
              <a:t>: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Cursos</a:t>
            </a:r>
            <a:r>
              <a:rPr lang="en-US" sz="1200" dirty="0">
                <a:latin typeface="Proxima Nova" panose="020B0604020202020204" charset="0"/>
              </a:rPr>
              <a:t> que </a:t>
            </a:r>
            <a:r>
              <a:rPr lang="en-US" sz="1200" dirty="0" err="1">
                <a:latin typeface="Proxima Nova" panose="020B0604020202020204" charset="0"/>
              </a:rPr>
              <a:t>não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tiveram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venda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na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praça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considerando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todas</a:t>
            </a:r>
            <a:r>
              <a:rPr lang="en-US" sz="1200" dirty="0">
                <a:latin typeface="Proxima Nova" panose="020B0604020202020204" charset="0"/>
              </a:rPr>
              <a:t> as IES’s;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Proxima Nova" panose="020B0604020202020204" charset="0"/>
              </a:rPr>
              <a:t>Outros </a:t>
            </a:r>
            <a:r>
              <a:rPr lang="en-US" sz="1200" b="1" dirty="0" err="1">
                <a:latin typeface="Proxima Nova" panose="020B0604020202020204" charset="0"/>
              </a:rPr>
              <a:t>motivos</a:t>
            </a:r>
            <a:r>
              <a:rPr lang="en-US" sz="1200" b="1" dirty="0">
                <a:latin typeface="Proxima Nova" panose="020B0604020202020204" charset="0"/>
              </a:rPr>
              <a:t>:</a:t>
            </a:r>
            <a:r>
              <a:rPr lang="en-US" sz="1200" dirty="0">
                <a:latin typeface="Proxima Nova" panose="020B0604020202020204" charset="0"/>
              </a:rPr>
              <a:t>  </a:t>
            </a:r>
            <a:r>
              <a:rPr lang="en-US" sz="1200" dirty="0" err="1">
                <a:latin typeface="Proxima Nova" panose="020B0604020202020204" charset="0"/>
              </a:rPr>
              <a:t>Preferência</a:t>
            </a:r>
            <a:r>
              <a:rPr lang="en-US" sz="1200" dirty="0">
                <a:latin typeface="Proxima Nova" panose="020B0604020202020204" charset="0"/>
              </a:rPr>
              <a:t> de </a:t>
            </a:r>
            <a:r>
              <a:rPr lang="en-US" sz="1200" dirty="0" err="1">
                <a:latin typeface="Proxima Nova" panose="020B0604020202020204" charset="0"/>
              </a:rPr>
              <a:t>marca</a:t>
            </a:r>
            <a:r>
              <a:rPr lang="en-US" sz="1200" dirty="0">
                <a:latin typeface="Proxima Nova" panose="020B0604020202020204" charset="0"/>
              </a:rPr>
              <a:t>, </a:t>
            </a:r>
            <a:r>
              <a:rPr lang="en-US" sz="1200" dirty="0" err="1">
                <a:latin typeface="Proxima Nova" panose="020B0604020202020204" charset="0"/>
              </a:rPr>
              <a:t>benefícios</a:t>
            </a:r>
            <a:r>
              <a:rPr lang="en-US" sz="1200" dirty="0">
                <a:latin typeface="Proxima Nova" panose="020B0604020202020204" charset="0"/>
              </a:rPr>
              <a:t> e </a:t>
            </a:r>
            <a:r>
              <a:rPr lang="en-US" sz="1200" dirty="0" err="1">
                <a:latin typeface="Proxima Nova" panose="020B0604020202020204" charset="0"/>
              </a:rPr>
              <a:t>condições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financeiras</a:t>
            </a:r>
            <a:r>
              <a:rPr lang="en-US" sz="1200" dirty="0">
                <a:latin typeface="Proxima Nova" panose="020B0604020202020204" charset="0"/>
              </a:rPr>
              <a:t>,  </a:t>
            </a:r>
            <a:r>
              <a:rPr lang="en-US" sz="1200" dirty="0" err="1">
                <a:latin typeface="Proxima Nova" panose="020B0604020202020204" charset="0"/>
              </a:rPr>
              <a:t>localização</a:t>
            </a:r>
            <a:r>
              <a:rPr lang="en-US" sz="1200" dirty="0">
                <a:latin typeface="Proxima Nova" panose="020B0604020202020204" charset="0"/>
              </a:rPr>
              <a:t>, </a:t>
            </a:r>
            <a:r>
              <a:rPr lang="en-US" sz="1200" dirty="0" err="1">
                <a:latin typeface="Proxima Nova" panose="020B0604020202020204" charset="0"/>
              </a:rPr>
              <a:t>posicionamento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nas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buscas</a:t>
            </a:r>
            <a:r>
              <a:rPr lang="en-US" sz="1200" dirty="0">
                <a:latin typeface="Proxima Nova" panose="020B0604020202020204" charset="0"/>
              </a:rPr>
              <a:t> entre outros.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F7915E-8566-4CF6-B0F0-C2FF8EBB2D9C}"/>
              </a:ext>
            </a:extLst>
          </p:cNvPr>
          <p:cNvSpPr/>
          <p:nvPr/>
        </p:nvSpPr>
        <p:spPr>
          <a:xfrm>
            <a:off x="286696" y="5503984"/>
            <a:ext cx="5029201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Proxima Nova" panose="020B0604020202020204" charset="0"/>
              </a:rPr>
              <a:t>Abaixo</a:t>
            </a:r>
            <a:r>
              <a:rPr lang="en-US" sz="1200" b="1" dirty="0">
                <a:latin typeface="Proxima Nova" panose="020B0604020202020204" charset="0"/>
              </a:rPr>
              <a:t> da </a:t>
            </a:r>
            <a:r>
              <a:rPr lang="en-US" sz="1200" b="1" dirty="0" err="1">
                <a:latin typeface="Proxima Nova" panose="020B0604020202020204" charset="0"/>
              </a:rPr>
              <a:t>média</a:t>
            </a:r>
            <a:r>
              <a:rPr lang="en-US" sz="1200" b="1" dirty="0">
                <a:latin typeface="Proxima Nova" panose="020B0604020202020204" charset="0"/>
              </a:rPr>
              <a:t>: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Cursos</a:t>
            </a:r>
            <a:r>
              <a:rPr lang="en-US" sz="1200" dirty="0">
                <a:latin typeface="Proxima Nova" panose="020B0604020202020204" charset="0"/>
              </a:rPr>
              <a:t> que </a:t>
            </a:r>
            <a:r>
              <a:rPr lang="en-US" sz="1200" dirty="0" err="1">
                <a:latin typeface="Proxima Nova" panose="020B0604020202020204" charset="0"/>
              </a:rPr>
              <a:t>tiveram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venda</a:t>
            </a:r>
            <a:r>
              <a:rPr lang="en-US" sz="1200" dirty="0">
                <a:latin typeface="Proxima Nova" panose="020B0604020202020204" charset="0"/>
              </a:rPr>
              <a:t>, mas com performance </a:t>
            </a:r>
            <a:r>
              <a:rPr lang="en-US" sz="1200" dirty="0" err="1">
                <a:latin typeface="Proxima Nova" panose="020B0604020202020204" charset="0"/>
              </a:rPr>
              <a:t>abaixo</a:t>
            </a:r>
            <a:r>
              <a:rPr lang="en-US" sz="1200" dirty="0">
                <a:latin typeface="Proxima Nova" panose="020B0604020202020204" charset="0"/>
              </a:rPr>
              <a:t> da </a:t>
            </a:r>
            <a:r>
              <a:rPr lang="en-US" sz="1200" dirty="0" err="1">
                <a:latin typeface="Proxima Nova" panose="020B0604020202020204" charset="0"/>
              </a:rPr>
              <a:t>média</a:t>
            </a:r>
            <a:r>
              <a:rPr lang="en-US" sz="1200" dirty="0">
                <a:latin typeface="Proxima Nova" panose="020B0604020202020204" charset="0"/>
              </a:rPr>
              <a:t> de </a:t>
            </a:r>
            <a:r>
              <a:rPr lang="en-US" sz="1200" dirty="0" err="1">
                <a:latin typeface="Proxima Nova" panose="020B0604020202020204" charset="0"/>
              </a:rPr>
              <a:t>captação</a:t>
            </a:r>
            <a:r>
              <a:rPr lang="en-US" sz="1200" dirty="0">
                <a:latin typeface="Proxima Nova" panose="020B0604020202020204" charset="0"/>
              </a:rPr>
              <a:t> do site. </a:t>
            </a:r>
            <a:r>
              <a:rPr lang="en-US" sz="1200" b="1" dirty="0">
                <a:solidFill>
                  <a:schemeClr val="tx1"/>
                </a:solidFill>
                <a:latin typeface="Proxima Nova" panose="020B0604020202020204" charset="0"/>
              </a:rPr>
              <a:t>¹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Proxima Nova" panose="020B0604020202020204" charset="0"/>
              </a:rPr>
              <a:t>Acima</a:t>
            </a:r>
            <a:r>
              <a:rPr lang="en-US" sz="1200" b="1" dirty="0">
                <a:latin typeface="Proxima Nova" panose="020B0604020202020204" charset="0"/>
              </a:rPr>
              <a:t> da </a:t>
            </a:r>
            <a:r>
              <a:rPr lang="en-US" sz="1200" b="1" dirty="0" err="1">
                <a:latin typeface="Proxima Nova" panose="020B0604020202020204" charset="0"/>
              </a:rPr>
              <a:t>média</a:t>
            </a:r>
            <a:r>
              <a:rPr lang="en-US" sz="1200" b="1" dirty="0">
                <a:latin typeface="Proxima Nova" panose="020B0604020202020204" charset="0"/>
              </a:rPr>
              <a:t>: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Cursos</a:t>
            </a:r>
            <a:r>
              <a:rPr lang="en-US" sz="1200" dirty="0">
                <a:latin typeface="Proxima Nova" panose="020B0604020202020204" charset="0"/>
              </a:rPr>
              <a:t> que </a:t>
            </a:r>
            <a:r>
              <a:rPr lang="en-US" sz="1200" dirty="0" err="1">
                <a:latin typeface="Proxima Nova" panose="020B0604020202020204" charset="0"/>
              </a:rPr>
              <a:t>tiveram</a:t>
            </a:r>
            <a:r>
              <a:rPr lang="en-US" sz="1200" dirty="0">
                <a:latin typeface="Proxima Nova" panose="020B0604020202020204" charset="0"/>
              </a:rPr>
              <a:t> performance </a:t>
            </a:r>
            <a:r>
              <a:rPr lang="en-US" sz="1200" dirty="0" err="1">
                <a:latin typeface="Proxima Nova" panose="020B0604020202020204" charset="0"/>
              </a:rPr>
              <a:t>acima</a:t>
            </a:r>
            <a:r>
              <a:rPr lang="en-US" sz="1200" dirty="0">
                <a:latin typeface="Proxima Nova" panose="020B0604020202020204" charset="0"/>
              </a:rPr>
              <a:t> da </a:t>
            </a:r>
            <a:r>
              <a:rPr lang="en-US" sz="1200" dirty="0" err="1">
                <a:latin typeface="Proxima Nova" panose="020B0604020202020204" charset="0"/>
              </a:rPr>
              <a:t>média</a:t>
            </a:r>
            <a:r>
              <a:rPr lang="en-US" sz="1200" dirty="0">
                <a:latin typeface="Proxima Nova" panose="020B0604020202020204" charset="0"/>
              </a:rPr>
              <a:t> de </a:t>
            </a:r>
            <a:r>
              <a:rPr lang="en-US" sz="1200" dirty="0" err="1">
                <a:latin typeface="Proxima Nova" panose="020B0604020202020204" charset="0"/>
              </a:rPr>
              <a:t>captação</a:t>
            </a:r>
            <a:r>
              <a:rPr lang="en-US" sz="1200" dirty="0">
                <a:latin typeface="Proxima Nova" panose="020B0604020202020204" charset="0"/>
              </a:rPr>
              <a:t> do site. </a:t>
            </a:r>
            <a:r>
              <a:rPr lang="en-US" sz="1200" b="1" dirty="0">
                <a:solidFill>
                  <a:schemeClr val="tx1"/>
                </a:solidFill>
                <a:latin typeface="Proxima Nova" panose="020B0604020202020204" charset="0"/>
              </a:rPr>
              <a:t>¹</a:t>
            </a:r>
            <a:endParaRPr lang="en-US" sz="1200" dirty="0">
              <a:latin typeface="Proxima Nova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Proxima Nova" panose="020B0604020202020204" charset="0"/>
              </a:rPr>
              <a:t>Não</a:t>
            </a:r>
            <a:r>
              <a:rPr lang="en-US" sz="1200" b="1" dirty="0">
                <a:latin typeface="Proxima Nova" panose="020B0604020202020204" charset="0"/>
              </a:rPr>
              <a:t> </a:t>
            </a:r>
            <a:r>
              <a:rPr lang="en-US" sz="1200" b="1" dirty="0" err="1">
                <a:latin typeface="Proxima Nova" panose="020B0604020202020204" charset="0"/>
              </a:rPr>
              <a:t>vendido</a:t>
            </a:r>
            <a:r>
              <a:rPr lang="en-US" sz="1200" b="1" dirty="0">
                <a:latin typeface="Proxima Nova" panose="020B0604020202020204" charset="0"/>
              </a:rPr>
              <a:t> :</a:t>
            </a:r>
            <a:r>
              <a:rPr lang="en-US" sz="1200" dirty="0">
                <a:latin typeface="Proxima Nova" panose="020B0604020202020204" charset="0"/>
              </a:rPr>
              <a:t>  </a:t>
            </a:r>
            <a:r>
              <a:rPr lang="en-US" sz="1200" dirty="0" err="1">
                <a:latin typeface="Proxima Nova" panose="020B0604020202020204" charset="0"/>
              </a:rPr>
              <a:t>Cursos</a:t>
            </a:r>
            <a:r>
              <a:rPr lang="en-US" sz="1200" dirty="0">
                <a:latin typeface="Proxima Nova" panose="020B0604020202020204" charset="0"/>
              </a:rPr>
              <a:t> que </a:t>
            </a:r>
            <a:r>
              <a:rPr lang="en-US" sz="1200" dirty="0" err="1">
                <a:latin typeface="Proxima Nova" panose="020B0604020202020204" charset="0"/>
              </a:rPr>
              <a:t>não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tiveram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venda</a:t>
            </a:r>
            <a:r>
              <a:rPr lang="en-US" sz="1200" dirty="0">
                <a:latin typeface="Proxima Nova" panose="020B0604020202020204" charset="0"/>
              </a:rPr>
              <a:t> no </a:t>
            </a:r>
            <a:r>
              <a:rPr lang="en-US" sz="1200" dirty="0" err="1">
                <a:latin typeface="Proxima Nova" panose="020B0604020202020204" charset="0"/>
              </a:rPr>
              <a:t>período</a:t>
            </a:r>
            <a:endParaRPr lang="en-US" sz="1200" dirty="0">
              <a:latin typeface="Proxima Nova" panose="020B060402020202020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6E438C-6045-48AB-A15F-3F3E569B14C3}"/>
              </a:ext>
            </a:extLst>
          </p:cNvPr>
          <p:cNvSpPr/>
          <p:nvPr/>
        </p:nvSpPr>
        <p:spPr>
          <a:xfrm>
            <a:off x="509433" y="7230510"/>
            <a:ext cx="38984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roxima Nova" panose="020B0604020202020204" charset="0"/>
              </a:rPr>
              <a:t>Média</a:t>
            </a:r>
            <a:r>
              <a:rPr lang="en-US" sz="1000" dirty="0">
                <a:latin typeface="Proxima Nova" panose="020B0604020202020204" charset="0"/>
              </a:rPr>
              <a:t> de </a:t>
            </a:r>
            <a:r>
              <a:rPr lang="en-US" sz="1000" dirty="0" err="1">
                <a:latin typeface="Proxima Nova" panose="020B0604020202020204" charset="0"/>
              </a:rPr>
              <a:t>captação</a:t>
            </a:r>
            <a:r>
              <a:rPr lang="en-US" sz="1000" dirty="0">
                <a:latin typeface="Proxima Nova" panose="020B0604020202020204" charset="0"/>
              </a:rPr>
              <a:t> do site: 4 </a:t>
            </a:r>
            <a:r>
              <a:rPr lang="en-US" sz="1000" dirty="0" err="1">
                <a:latin typeface="Proxima Nova" panose="020B0604020202020204" charset="0"/>
              </a:rPr>
              <a:t>alunos</a:t>
            </a:r>
            <a:r>
              <a:rPr lang="en-US" sz="1000" dirty="0">
                <a:latin typeface="Proxima Nova" panose="020B0604020202020204" charset="0"/>
              </a:rPr>
              <a:t> </a:t>
            </a:r>
            <a:r>
              <a:rPr lang="en-US" sz="1000" dirty="0" err="1">
                <a:latin typeface="Proxima Nova" panose="020B0604020202020204" charset="0"/>
              </a:rPr>
              <a:t>por</a:t>
            </a:r>
            <a:r>
              <a:rPr lang="en-US" sz="1000" dirty="0">
                <a:latin typeface="Proxima Nova" panose="020B0604020202020204" charset="0"/>
              </a:rPr>
              <a:t> </a:t>
            </a:r>
            <a:r>
              <a:rPr lang="en-US" sz="1000" dirty="0" err="1">
                <a:latin typeface="Proxima Nova" panose="020B0604020202020204" charset="0"/>
              </a:rPr>
              <a:t>curso</a:t>
            </a:r>
            <a:endParaRPr lang="en-US" sz="1000" dirty="0">
              <a:latin typeface="Proxima Nova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0750" y="2012114"/>
            <a:ext cx="343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[GRAFICO_ESTOQUE_2]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31975" y="2012114"/>
            <a:ext cx="359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[GRAFICO_ESTOQUE_ENCALHADO_2]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6696" y="1558638"/>
            <a:ext cx="517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>
                <a:latin typeface="Proxima Nova" panose="020B0604020202020204" charset="0"/>
              </a:rPr>
              <a:t>Análise</a:t>
            </a:r>
            <a:r>
              <a:rPr lang="en-US" sz="1800" dirty="0" smtClean="0">
                <a:latin typeface="Proxima Nova" panose="020B0604020202020204" charset="0"/>
              </a:rPr>
              <a:t> do </a:t>
            </a:r>
            <a:r>
              <a:rPr lang="en-US" sz="1800" dirty="0" err="1" smtClean="0">
                <a:latin typeface="Proxima Nova" panose="020B0604020202020204" charset="0"/>
              </a:rPr>
              <a:t>estoque</a:t>
            </a:r>
            <a:r>
              <a:rPr lang="en-US" sz="1800" dirty="0" smtClean="0">
                <a:latin typeface="Proxima Nova" panose="020B0604020202020204" charset="0"/>
              </a:rPr>
              <a:t> </a:t>
            </a:r>
            <a:r>
              <a:rPr lang="en-US" sz="1800" dirty="0" err="1" smtClean="0">
                <a:latin typeface="Proxima Nova" panose="020B0604020202020204" charset="0"/>
              </a:rPr>
              <a:t>vendável</a:t>
            </a:r>
            <a:endParaRPr lang="en-US" sz="1800" dirty="0">
              <a:latin typeface="Proxima Nova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5000" y="1558638"/>
            <a:ext cx="523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>
                <a:latin typeface="Proxima Nova" panose="020B0604020202020204" charset="0"/>
              </a:rPr>
              <a:t>Precificação</a:t>
            </a:r>
            <a:r>
              <a:rPr lang="en-US" sz="1800" dirty="0" smtClean="0">
                <a:latin typeface="Proxima Nova" panose="020B0604020202020204" charset="0"/>
              </a:rPr>
              <a:t> do </a:t>
            </a:r>
            <a:r>
              <a:rPr lang="en-US" sz="1800" dirty="0" err="1" smtClean="0">
                <a:latin typeface="Proxima Nova" panose="020B0604020202020204" charset="0"/>
              </a:rPr>
              <a:t>estoque</a:t>
            </a:r>
            <a:r>
              <a:rPr lang="en-US" sz="1800" dirty="0" smtClean="0">
                <a:latin typeface="Proxima Nova" panose="020B0604020202020204" charset="0"/>
              </a:rPr>
              <a:t> </a:t>
            </a:r>
            <a:r>
              <a:rPr lang="en-US" sz="1800" dirty="0" err="1" smtClean="0">
                <a:latin typeface="Proxima Nova" panose="020B0604020202020204" charset="0"/>
              </a:rPr>
              <a:t>não</a:t>
            </a:r>
            <a:r>
              <a:rPr lang="en-US" sz="1800" dirty="0" smtClean="0">
                <a:latin typeface="Proxima Nova" panose="020B0604020202020204" charset="0"/>
              </a:rPr>
              <a:t> </a:t>
            </a:r>
            <a:r>
              <a:rPr lang="en-US" sz="1800" dirty="0" err="1" smtClean="0">
                <a:latin typeface="Proxima Nova" panose="020B0604020202020204" charset="0"/>
              </a:rPr>
              <a:t>vendável</a:t>
            </a:r>
            <a:endParaRPr lang="en-US" sz="18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4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86697" y="3483177"/>
            <a:ext cx="108150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latin typeface="Proxima Nova" panose="020B0604020202020204" charset="0"/>
              </a:rPr>
              <a:t>Sucesso</a:t>
            </a:r>
            <a:endParaRPr lang="en-US" sz="5000" b="1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3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 txBox="1"/>
          <p:nvPr/>
        </p:nvSpPr>
        <p:spPr>
          <a:xfrm>
            <a:off x="2989344" y="639780"/>
            <a:ext cx="8563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Otimização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da taxa de </a:t>
            </a:r>
            <a:r>
              <a:rPr lang="en-US" sz="2800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ucesso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2208" y="2028092"/>
            <a:ext cx="3751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[GRAFICO_SUCESSO]</a:t>
            </a:r>
            <a:endParaRPr lang="en-US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31B96A20-6B76-495F-89FC-7A9CFAC81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75252"/>
              </p:ext>
            </p:extLst>
          </p:nvPr>
        </p:nvGraphicFramePr>
        <p:xfrm>
          <a:off x="6320202" y="2480328"/>
          <a:ext cx="4535367" cy="1735455"/>
        </p:xfrm>
        <a:graphic>
          <a:graphicData uri="http://schemas.openxmlformats.org/drawingml/2006/table">
            <a:tbl>
              <a:tblPr/>
              <a:tblGrid>
                <a:gridCol w="1568081">
                  <a:extLst>
                    <a:ext uri="{9D8B030D-6E8A-4147-A177-3AD203B41FA5}">
                      <a16:colId xmlns:a16="http://schemas.microsoft.com/office/drawing/2014/main" val="1051258001"/>
                    </a:ext>
                  </a:extLst>
                </a:gridCol>
                <a:gridCol w="892598">
                  <a:extLst>
                    <a:ext uri="{9D8B030D-6E8A-4147-A177-3AD203B41FA5}">
                      <a16:colId xmlns:a16="http://schemas.microsoft.com/office/drawing/2014/main" val="2329698843"/>
                    </a:ext>
                  </a:extLst>
                </a:gridCol>
                <a:gridCol w="940845">
                  <a:extLst>
                    <a:ext uri="{9D8B030D-6E8A-4147-A177-3AD203B41FA5}">
                      <a16:colId xmlns:a16="http://schemas.microsoft.com/office/drawing/2014/main" val="2704299685"/>
                    </a:ext>
                  </a:extLst>
                </a:gridCol>
                <a:gridCol w="1133843">
                  <a:extLst>
                    <a:ext uri="{9D8B030D-6E8A-4147-A177-3AD203B41FA5}">
                      <a16:colId xmlns:a16="http://schemas.microsoft.com/office/drawing/2014/main" val="2668572116"/>
                    </a:ext>
                  </a:extLst>
                </a:gridCol>
              </a:tblGrid>
              <a:tr h="4514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Proxima Nova" panose="020B060402020202020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Proxima Nova" panose="020B0604020202020204" charset="0"/>
                        </a:rPr>
                        <a:t>[PERIOD]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Proxima Nova" panose="020B0604020202020204" charset="0"/>
                        </a:rPr>
                        <a:t>[P_PERIOD]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Proxima Nova" panose="020B0604020202020204" charset="0"/>
                        </a:rPr>
                        <a:t>Variação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269"/>
                  </a:ext>
                </a:extLst>
              </a:tr>
              <a:tr h="4514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BO's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[N_BOS]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[BOS_P_PERIOD]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Proxima Nova" panose="020B0604020202020204" charset="0"/>
                        </a:rPr>
                        <a:t>[VARIACAO_BOS]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712988"/>
                  </a:ext>
                </a:extLst>
              </a:tr>
              <a:tr h="4514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Reembolsos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[N_REEMBOLSOS]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[REEMB_P_PERIOD]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Proxima Nova" panose="020B0604020202020204" charset="0"/>
                        </a:rPr>
                        <a:t>[VARIACAO_REEMBOLSOS]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130431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117770" y="4482237"/>
            <a:ext cx="494393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Proxima Nova" panose="020B0604020202020204" charset="0"/>
              </a:rPr>
              <a:t>Iniciativas</a:t>
            </a:r>
            <a:r>
              <a:rPr lang="en-US" sz="1600" b="1" dirty="0">
                <a:latin typeface="Proxima Nova" panose="020B0604020202020204" charset="0"/>
              </a:rPr>
              <a:t> para a </a:t>
            </a:r>
            <a:r>
              <a:rPr lang="en-US" sz="1600" b="1" dirty="0" err="1">
                <a:latin typeface="Proxima Nova" panose="020B0604020202020204" charset="0"/>
              </a:rPr>
              <a:t>otimização</a:t>
            </a:r>
            <a:r>
              <a:rPr lang="en-US" sz="1600" b="1" dirty="0">
                <a:latin typeface="Proxima Nova" panose="020B0604020202020204" charset="0"/>
              </a:rPr>
              <a:t> do </a:t>
            </a:r>
            <a:r>
              <a:rPr lang="en-US" sz="1600" b="1" dirty="0" err="1">
                <a:latin typeface="Proxima Nova" panose="020B0604020202020204" charset="0"/>
              </a:rPr>
              <a:t>sucesso</a:t>
            </a:r>
            <a:r>
              <a:rPr lang="en-US" sz="1600" b="1" dirty="0">
                <a:latin typeface="Proxima Nova" panose="020B0604020202020204" charset="0"/>
              </a:rPr>
              <a:t>:</a:t>
            </a:r>
          </a:p>
          <a:p>
            <a:endParaRPr lang="en-US" sz="1600" dirty="0"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Proxima Nova" panose="020B0604020202020204" charset="0"/>
              </a:rPr>
              <a:t>Alinhamento</a:t>
            </a:r>
            <a:r>
              <a:rPr lang="en-US" sz="1600" dirty="0">
                <a:latin typeface="Proxima Nova" panose="020B0604020202020204" charset="0"/>
              </a:rPr>
              <a:t> de </a:t>
            </a:r>
            <a:r>
              <a:rPr lang="en-US" sz="1600" dirty="0" err="1">
                <a:latin typeface="Proxima Nova" panose="020B0604020202020204" charset="0"/>
              </a:rPr>
              <a:t>valores</a:t>
            </a:r>
            <a:r>
              <a:rPr lang="en-US" sz="1600" dirty="0">
                <a:latin typeface="Proxima Nova" panose="020B0604020202020204" charset="0"/>
              </a:rPr>
              <a:t> entre </a:t>
            </a:r>
            <a:r>
              <a:rPr lang="en-US" sz="1600" dirty="0" err="1">
                <a:latin typeface="Proxima Nova" panose="020B0604020202020204" charset="0"/>
              </a:rPr>
              <a:t>balcão</a:t>
            </a:r>
            <a:r>
              <a:rPr lang="en-US" sz="1600" dirty="0">
                <a:latin typeface="Proxima Nova" panose="020B0604020202020204" charset="0"/>
              </a:rPr>
              <a:t> e QB;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Proxima Nova" panose="020B0604020202020204" charset="0"/>
              </a:rPr>
              <a:t>Diferenciação</a:t>
            </a:r>
            <a:r>
              <a:rPr lang="en-US" sz="1600" dirty="0">
                <a:latin typeface="Proxima Nova" panose="020B0604020202020204" charset="0"/>
              </a:rPr>
              <a:t> entre </a:t>
            </a:r>
            <a:r>
              <a:rPr lang="en-US" sz="1600" dirty="0" err="1">
                <a:latin typeface="Proxima Nova" panose="020B0604020202020204" charset="0"/>
              </a:rPr>
              <a:t>os</a:t>
            </a:r>
            <a:r>
              <a:rPr lang="en-US" sz="1600" dirty="0">
                <a:latin typeface="Proxima Nova" panose="020B0604020202020204" charset="0"/>
              </a:rPr>
              <a:t> </a:t>
            </a:r>
            <a:r>
              <a:rPr lang="en-US" sz="1600" dirty="0" err="1">
                <a:latin typeface="Proxima Nova" panose="020B0604020202020204" charset="0"/>
              </a:rPr>
              <a:t>descontos</a:t>
            </a:r>
            <a:r>
              <a:rPr lang="en-US" sz="1600" dirty="0">
                <a:latin typeface="Proxima Nova" panose="020B0604020202020204" charset="0"/>
              </a:rPr>
              <a:t> do QB e o do </a:t>
            </a:r>
            <a:r>
              <a:rPr lang="en-US" sz="1600" dirty="0" err="1">
                <a:latin typeface="Proxima Nova" panose="020B0604020202020204" charset="0"/>
              </a:rPr>
              <a:t>balcão</a:t>
            </a:r>
            <a:r>
              <a:rPr lang="en-US" sz="1600" dirty="0">
                <a:latin typeface="Proxima Nova" panose="020B060402020202020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Proxima Nova" panose="020B0604020202020204" charset="0"/>
              </a:rPr>
              <a:t>Manter</a:t>
            </a:r>
            <a:r>
              <a:rPr lang="en-US" sz="1600" dirty="0">
                <a:latin typeface="Proxima Nova" panose="020B0604020202020204" charset="0"/>
              </a:rPr>
              <a:t> </a:t>
            </a:r>
            <a:r>
              <a:rPr lang="en-US" sz="1600" dirty="0" err="1">
                <a:latin typeface="Proxima Nova" panose="020B0604020202020204" charset="0"/>
              </a:rPr>
              <a:t>informações</a:t>
            </a:r>
            <a:r>
              <a:rPr lang="en-US" sz="1600" dirty="0">
                <a:latin typeface="Proxima Nova" panose="020B0604020202020204" charset="0"/>
              </a:rPr>
              <a:t> das </a:t>
            </a:r>
            <a:r>
              <a:rPr lang="en-US" sz="1600" dirty="0" err="1">
                <a:latin typeface="Proxima Nova" panose="020B0604020202020204" charset="0"/>
              </a:rPr>
              <a:t>ofertas</a:t>
            </a:r>
            <a:r>
              <a:rPr lang="en-US" sz="1600" dirty="0">
                <a:latin typeface="Proxima Nova" panose="020B0604020202020204" charset="0"/>
              </a:rPr>
              <a:t> </a:t>
            </a:r>
            <a:r>
              <a:rPr lang="en-US" sz="1600" dirty="0" err="1">
                <a:latin typeface="Proxima Nova" panose="020B0604020202020204" charset="0"/>
              </a:rPr>
              <a:t>atualizadas</a:t>
            </a:r>
            <a:r>
              <a:rPr lang="en-US" sz="1600" dirty="0">
                <a:latin typeface="Proxima Nova" panose="020B060402020202020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163C50"/>
                </a:solidFill>
                <a:latin typeface="Proxima Nova" panose="020B0604020202020204" charset="0"/>
              </a:rPr>
              <a:t>Tratar</a:t>
            </a:r>
            <a:r>
              <a:rPr lang="en-US" sz="1600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sz="1600" dirty="0" err="1">
                <a:solidFill>
                  <a:srgbClr val="163C50"/>
                </a:solidFill>
                <a:latin typeface="Proxima Nova" panose="020B0604020202020204" charset="0"/>
              </a:rPr>
              <a:t>os</a:t>
            </a:r>
            <a:r>
              <a:rPr lang="en-US" sz="1600" dirty="0">
                <a:solidFill>
                  <a:srgbClr val="163C50"/>
                </a:solidFill>
                <a:latin typeface="Proxima Nova" panose="020B0604020202020204" charset="0"/>
              </a:rPr>
              <a:t> BO’s de forma </a:t>
            </a:r>
            <a:r>
              <a:rPr lang="en-US" sz="1600" dirty="0" err="1">
                <a:solidFill>
                  <a:srgbClr val="163C50"/>
                </a:solidFill>
                <a:latin typeface="Proxima Nova" panose="020B0604020202020204" charset="0"/>
              </a:rPr>
              <a:t>rápida</a:t>
            </a:r>
            <a:r>
              <a:rPr lang="en-US" sz="1600" dirty="0">
                <a:solidFill>
                  <a:srgbClr val="163C50"/>
                </a:solidFill>
                <a:latin typeface="Proxima Nova" panose="020B0604020202020204" charset="0"/>
              </a:rPr>
              <a:t> e  </a:t>
            </a:r>
            <a:r>
              <a:rPr lang="en-US" sz="1600" dirty="0" err="1">
                <a:solidFill>
                  <a:srgbClr val="163C50"/>
                </a:solidFill>
                <a:latin typeface="Proxima Nova" panose="020B0604020202020204" charset="0"/>
              </a:rPr>
              <a:t>eficiente</a:t>
            </a:r>
            <a:r>
              <a:rPr lang="en-US" sz="1600" dirty="0">
                <a:solidFill>
                  <a:srgbClr val="163C50"/>
                </a:solidFill>
                <a:latin typeface="Proxima Nova" panose="020B060402020202020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163C50"/>
                </a:solidFill>
                <a:latin typeface="Proxima Nova" panose="020B0604020202020204" charset="0"/>
              </a:rPr>
              <a:t>Minimizar</a:t>
            </a:r>
            <a:r>
              <a:rPr lang="en-US" sz="1600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sz="1600" dirty="0" err="1">
                <a:solidFill>
                  <a:srgbClr val="163C50"/>
                </a:solidFill>
                <a:latin typeface="Proxima Nova" panose="020B0604020202020204" charset="0"/>
              </a:rPr>
              <a:t>possibilidade</a:t>
            </a:r>
            <a:r>
              <a:rPr lang="en-US" sz="1600" dirty="0">
                <a:solidFill>
                  <a:srgbClr val="163C50"/>
                </a:solidFill>
                <a:latin typeface="Proxima Nova" panose="020B0604020202020204" charset="0"/>
              </a:rPr>
              <a:t> de </a:t>
            </a:r>
            <a:r>
              <a:rPr lang="en-US" sz="1600" dirty="0" err="1">
                <a:solidFill>
                  <a:srgbClr val="163C50"/>
                </a:solidFill>
                <a:latin typeface="Proxima Nova" panose="020B0604020202020204" charset="0"/>
              </a:rPr>
              <a:t>reembolso</a:t>
            </a:r>
            <a:r>
              <a:rPr lang="en-US" sz="1600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sz="1600" dirty="0" err="1">
                <a:solidFill>
                  <a:srgbClr val="163C50"/>
                </a:solidFill>
                <a:latin typeface="Proxima Nova" panose="020B0604020202020204" charset="0"/>
              </a:rPr>
              <a:t>otimizando</a:t>
            </a:r>
            <a:r>
              <a:rPr lang="en-US" sz="1600" dirty="0">
                <a:solidFill>
                  <a:srgbClr val="163C50"/>
                </a:solidFill>
                <a:latin typeface="Proxima Nova" panose="020B0604020202020204" charset="0"/>
              </a:rPr>
              <a:t> as </a:t>
            </a:r>
            <a:r>
              <a:rPr lang="en-US" sz="1600" dirty="0" err="1">
                <a:solidFill>
                  <a:srgbClr val="163C50"/>
                </a:solidFill>
                <a:latin typeface="Proxima Nova" panose="020B0604020202020204" charset="0"/>
              </a:rPr>
              <a:t>ofertas</a:t>
            </a:r>
            <a:r>
              <a:rPr lang="en-US" sz="1600" dirty="0">
                <a:solidFill>
                  <a:srgbClr val="163C50"/>
                </a:solidFill>
                <a:latin typeface="Proxima Nova" panose="020B0604020202020204" charset="0"/>
              </a:rPr>
              <a:t> com </a:t>
            </a:r>
            <a:r>
              <a:rPr lang="en-US" sz="1600" dirty="0" err="1">
                <a:solidFill>
                  <a:srgbClr val="163C50"/>
                </a:solidFill>
                <a:latin typeface="Proxima Nova" panose="020B0604020202020204" charset="0"/>
              </a:rPr>
              <a:t>cursos</a:t>
            </a:r>
            <a:r>
              <a:rPr lang="en-US" sz="1600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sz="1600" dirty="0" err="1">
                <a:solidFill>
                  <a:srgbClr val="163C50"/>
                </a:solidFill>
                <a:latin typeface="Proxima Nova" panose="020B0604020202020204" charset="0"/>
              </a:rPr>
              <a:t>propensos</a:t>
            </a:r>
            <a:r>
              <a:rPr lang="en-US" sz="1600" dirty="0">
                <a:solidFill>
                  <a:srgbClr val="163C50"/>
                </a:solidFill>
                <a:latin typeface="Proxima Nova" panose="020B0604020202020204" charset="0"/>
              </a:rPr>
              <a:t> a </a:t>
            </a:r>
            <a:r>
              <a:rPr lang="en-US" sz="1600" dirty="0" err="1">
                <a:solidFill>
                  <a:srgbClr val="163C50"/>
                </a:solidFill>
                <a:latin typeface="Proxima Nova" panose="020B0604020202020204" charset="0"/>
              </a:rPr>
              <a:t>não</a:t>
            </a:r>
            <a:r>
              <a:rPr lang="en-US" sz="1600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sz="1600" dirty="0" err="1">
                <a:solidFill>
                  <a:srgbClr val="163C50"/>
                </a:solidFill>
                <a:latin typeface="Proxima Nova" panose="020B0604020202020204" charset="0"/>
              </a:rPr>
              <a:t>formação</a:t>
            </a:r>
            <a:r>
              <a:rPr lang="en-US" sz="1600" dirty="0">
                <a:solidFill>
                  <a:srgbClr val="163C50"/>
                </a:solidFill>
                <a:latin typeface="Proxima Nova" panose="020B0604020202020204" charset="0"/>
              </a:rPr>
              <a:t> de </a:t>
            </a:r>
            <a:r>
              <a:rPr lang="en-US" sz="1600" dirty="0" err="1">
                <a:solidFill>
                  <a:srgbClr val="163C50"/>
                </a:solidFill>
                <a:latin typeface="Proxima Nova" panose="020B0604020202020204" charset="0"/>
              </a:rPr>
              <a:t>turma</a:t>
            </a:r>
            <a:r>
              <a:rPr lang="en-US" sz="1600" dirty="0">
                <a:solidFill>
                  <a:srgbClr val="163C50"/>
                </a:solidFill>
                <a:latin typeface="Proxima Nova" panose="020B0604020202020204" charset="0"/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0550" y="4538095"/>
            <a:ext cx="5003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Proxima Nova" panose="020B0604020202020204" charset="0"/>
              </a:rPr>
              <a:t>A queda na taxa de sucesso pode estar ligada a oportunidades na operação, como informações divergentes entre o balcão, </a:t>
            </a:r>
            <a:r>
              <a:rPr lang="pt-BR" sz="1600" dirty="0">
                <a:solidFill>
                  <a:srgbClr val="163C50"/>
                </a:solidFill>
                <a:latin typeface="Proxima Nova" panose="020B0604020202020204" charset="0"/>
              </a:rPr>
              <a:t>o QB e o </a:t>
            </a:r>
            <a:r>
              <a:rPr lang="pt-BR" sz="1600" i="1" dirty="0" err="1">
                <a:solidFill>
                  <a:srgbClr val="163C50"/>
                </a:solidFill>
                <a:latin typeface="Proxima Nova" panose="020B0604020202020204" charset="0"/>
              </a:rPr>
              <a:t>Quality</a:t>
            </a:r>
            <a:r>
              <a:rPr lang="pt-BR" sz="1600" i="1" dirty="0">
                <a:solidFill>
                  <a:srgbClr val="163C50"/>
                </a:solidFill>
                <a:latin typeface="Proxima Nova" panose="020B0604020202020204" charset="0"/>
              </a:rPr>
              <a:t> score </a:t>
            </a:r>
            <a:r>
              <a:rPr lang="pt-BR" sz="1600" dirty="0">
                <a:solidFill>
                  <a:srgbClr val="163C50"/>
                </a:solidFill>
                <a:latin typeface="Proxima Nova" panose="020B0604020202020204" charset="0"/>
              </a:rPr>
              <a:t>que avalia o impacto dos reembolsos e </a:t>
            </a:r>
            <a:r>
              <a:rPr lang="pt-BR" sz="1600" dirty="0" err="1">
                <a:solidFill>
                  <a:srgbClr val="163C50"/>
                </a:solidFill>
                <a:latin typeface="Proxima Nova" panose="020B0604020202020204" charset="0"/>
              </a:rPr>
              <a:t>BO’s</a:t>
            </a:r>
            <a:r>
              <a:rPr lang="pt-BR" sz="1600" dirty="0">
                <a:solidFill>
                  <a:srgbClr val="163C50"/>
                </a:solidFill>
                <a:latin typeface="Proxima Nova" panose="020B0604020202020204" charset="0"/>
              </a:rPr>
              <a:t> na experiência do aluno. Como consequência</a:t>
            </a:r>
            <a:r>
              <a:rPr lang="pt-BR" sz="1600" dirty="0">
                <a:latin typeface="Proxima Nova" panose="020B0604020202020204" charset="0"/>
              </a:rPr>
              <a:t>, isso pode impactar o ranqueamento e diminuir a conversão durante a parceria.</a:t>
            </a:r>
            <a:endParaRPr lang="en-US" sz="16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62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86697" y="3483177"/>
            <a:ext cx="108150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Proxima Nova" panose="020B0604020202020204" charset="0"/>
              </a:rPr>
              <a:t>[TITULO_PLANEJAMENTO]</a:t>
            </a:r>
          </a:p>
        </p:txBody>
      </p:sp>
    </p:spTree>
    <p:extLst>
      <p:ext uri="{BB962C8B-B14F-4D97-AF65-F5344CB8AC3E}">
        <p14:creationId xmlns:p14="http://schemas.microsoft.com/office/powerpoint/2010/main" val="521546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 txBox="1"/>
          <p:nvPr/>
        </p:nvSpPr>
        <p:spPr>
          <a:xfrm>
            <a:off x="2989344" y="639780"/>
            <a:ext cx="8563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[TITULO_SLIDE_PLANEJAMENTO]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TextBox 36">
            <a:extLst>
              <a:ext uri="{FF2B5EF4-FFF2-40B4-BE49-F238E27FC236}">
                <a16:creationId xmlns:a16="http://schemas.microsoft.com/office/drawing/2014/main" id="{D59ADDB9-CCF0-4264-90A5-B3A8C69C72F7}"/>
              </a:ext>
            </a:extLst>
          </p:cNvPr>
          <p:cNvSpPr txBox="1"/>
          <p:nvPr/>
        </p:nvSpPr>
        <p:spPr>
          <a:xfrm>
            <a:off x="8192446" y="1930732"/>
            <a:ext cx="353289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300" b="1" dirty="0">
                <a:solidFill>
                  <a:schemeClr val="tx1"/>
                </a:solidFill>
                <a:latin typeface="Proxima Nova" panose="020B0604020202020204" charset="0"/>
              </a:rPr>
              <a:t>Estratégia:</a:t>
            </a:r>
            <a:endParaRPr lang="pt-BR" sz="1300" dirty="0">
              <a:solidFill>
                <a:schemeClr val="tx1"/>
              </a:solidFill>
              <a:latin typeface="Proxima Nova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/>
                </a:solidFill>
                <a:latin typeface="Proxima Nova" panose="020B0604020202020204" charset="0"/>
              </a:rPr>
              <a:t>1.</a:t>
            </a:r>
            <a:r>
              <a:rPr lang="pt-BR" sz="1300" dirty="0">
                <a:solidFill>
                  <a:srgbClr val="163C50"/>
                </a:solidFill>
                <a:latin typeface="Proxima Nova" panose="020B0604020202020204" charset="0"/>
              </a:rPr>
              <a:t>Matrícula Antecipada (21/10 a 17/11)</a:t>
            </a: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/>
                </a:solidFill>
                <a:latin typeface="Proxima Nova" panose="020B0604020202020204" charset="0"/>
              </a:rPr>
              <a:t>2. Black Week (25/11 a 01/12)</a:t>
            </a: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/>
                </a:solidFill>
                <a:latin typeface="Proxima Nova" panose="020B0604020202020204" charset="0"/>
              </a:rPr>
              <a:t>3. Fim de ano | Verão (16/12 a 29/12)</a:t>
            </a: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/>
                </a:solidFill>
                <a:latin typeface="Proxima Nova" panose="020B0604020202020204" charset="0"/>
              </a:rPr>
              <a:t>4. </a:t>
            </a:r>
            <a:r>
              <a:rPr lang="pt-BR" sz="1300" dirty="0" err="1">
                <a:solidFill>
                  <a:schemeClr val="tx1"/>
                </a:solidFill>
                <a:latin typeface="Proxima Nova" panose="020B0604020202020204" charset="0"/>
              </a:rPr>
              <a:t>Pré</a:t>
            </a:r>
            <a:r>
              <a:rPr lang="pt-BR" sz="1300" dirty="0">
                <a:solidFill>
                  <a:schemeClr val="tx1"/>
                </a:solidFill>
                <a:latin typeface="Proxima Nova" panose="020B0604020202020204" charset="0"/>
              </a:rPr>
              <a:t> ENEM (30/12)</a:t>
            </a: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/>
                </a:solidFill>
                <a:latin typeface="Proxima Nova" panose="020B0604020202020204" charset="0"/>
              </a:rPr>
              <a:t>5. Pós ENEM (02/02)</a:t>
            </a: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/>
                </a:solidFill>
                <a:latin typeface="Proxima Nova" panose="020B0604020202020204" charset="0"/>
              </a:rPr>
              <a:t>6. Mais desejados (03/02 a 16/02)</a:t>
            </a: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/>
                </a:solidFill>
                <a:latin typeface="Proxima Nova" panose="020B0604020202020204" charset="0"/>
              </a:rPr>
              <a:t>7. Campanha temática (17/02 a 01/03)</a:t>
            </a: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/>
                </a:solidFill>
                <a:latin typeface="Proxima Nova" panose="020B0604020202020204" charset="0"/>
              </a:rPr>
              <a:t>8. Ainda dá tempo (02/03 a 22/03)</a:t>
            </a: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/>
                </a:solidFill>
                <a:latin typeface="Proxima Nova" panose="020B0604020202020204" charset="0"/>
              </a:rPr>
              <a:t>*Nomes sujeitos a alterações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060E7F-D0C1-4A5B-A47C-AE3B96CA068B}"/>
              </a:ext>
            </a:extLst>
          </p:cNvPr>
          <p:cNvSpPr txBox="1"/>
          <p:nvPr/>
        </p:nvSpPr>
        <p:spPr>
          <a:xfrm>
            <a:off x="617172" y="5899778"/>
            <a:ext cx="47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0939831-32AD-4204-8C19-8C81FAF2A7AB}"/>
              </a:ext>
            </a:extLst>
          </p:cNvPr>
          <p:cNvSpPr txBox="1"/>
          <p:nvPr/>
        </p:nvSpPr>
        <p:spPr>
          <a:xfrm>
            <a:off x="5014080" y="5899778"/>
            <a:ext cx="47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5B35419-80EF-450F-91B7-BF822487DB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558" y="1629157"/>
            <a:ext cx="7907197" cy="4237087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2BA94530-889B-4DE4-9A21-6E40D5D3A016}"/>
              </a:ext>
            </a:extLst>
          </p:cNvPr>
          <p:cNvSpPr/>
          <p:nvPr/>
        </p:nvSpPr>
        <p:spPr>
          <a:xfrm>
            <a:off x="864694" y="5967874"/>
            <a:ext cx="3626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tx1"/>
                </a:solidFill>
                <a:latin typeface="Proxima Nova" panose="020B0604020202020204" charset="0"/>
              </a:rPr>
              <a:t>Começar com desconto base moderado e participar das campanhas da baixa.</a:t>
            </a:r>
            <a:endParaRPr lang="pt-BR" sz="1600" b="1" dirty="0">
              <a:solidFill>
                <a:schemeClr val="tx1"/>
              </a:solidFill>
              <a:latin typeface="Proxima Nova" panose="020B060402020202020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DEDC0603-7EF5-4BF9-880A-5D3D13392DB6}"/>
              </a:ext>
            </a:extLst>
          </p:cNvPr>
          <p:cNvSpPr/>
          <p:nvPr/>
        </p:nvSpPr>
        <p:spPr>
          <a:xfrm>
            <a:off x="5285488" y="5967874"/>
            <a:ext cx="51293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tx1"/>
                </a:solidFill>
                <a:latin typeface="Proxima Nova" panose="020B0604020202020204" charset="0"/>
              </a:rPr>
              <a:t>Na alta, agressivar o desconto base, participando das campanhas do ENEM e temáticas com bolsas exclusivas.</a:t>
            </a:r>
            <a:endParaRPr lang="pt-BR" sz="1600" b="1" dirty="0">
              <a:solidFill>
                <a:schemeClr val="tx1"/>
              </a:solidFill>
              <a:latin typeface="Proxima Nova" panose="020B060402020202020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6BB9B875-5A8F-4A75-B92B-C7045334FC81}"/>
              </a:ext>
            </a:extLst>
          </p:cNvPr>
          <p:cNvSpPr/>
          <p:nvPr/>
        </p:nvSpPr>
        <p:spPr>
          <a:xfrm>
            <a:off x="378515" y="7064273"/>
            <a:ext cx="69588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solidFill>
                  <a:schemeClr val="tx1"/>
                </a:solidFill>
                <a:latin typeface="Proxima Nova" panose="020B0604020202020204" charset="0"/>
              </a:rPr>
              <a:t>*Trabalhar com portfólio completo durante todo o ciclo.</a:t>
            </a:r>
            <a:endParaRPr lang="pt-BR" sz="1050" b="1" dirty="0">
              <a:solidFill>
                <a:schemeClr val="tx1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827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 txBox="1"/>
          <p:nvPr/>
        </p:nvSpPr>
        <p:spPr>
          <a:xfrm>
            <a:off x="2989344" y="639780"/>
            <a:ext cx="8563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Projeções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Crescimento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2720" y="1375684"/>
            <a:ext cx="2190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[GRAFICO_PROJECAO]</a:t>
            </a:r>
          </a:p>
        </p:txBody>
      </p:sp>
      <p:graphicFrame>
        <p:nvGraphicFramePr>
          <p:cNvPr id="10" name="Tabela 7">
            <a:extLst>
              <a:ext uri="{FF2B5EF4-FFF2-40B4-BE49-F238E27FC236}">
                <a16:creationId xmlns:a16="http://schemas.microsoft.com/office/drawing/2014/main" id="{60F88B35-695B-4EE2-9CEE-50610C8A6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70848"/>
              </p:ext>
            </p:extLst>
          </p:nvPr>
        </p:nvGraphicFramePr>
        <p:xfrm>
          <a:off x="1321537" y="4348641"/>
          <a:ext cx="8786927" cy="1821642"/>
        </p:xfrm>
        <a:graphic>
          <a:graphicData uri="http://schemas.openxmlformats.org/drawingml/2006/table">
            <a:tbl>
              <a:tblPr/>
              <a:tblGrid>
                <a:gridCol w="1031745">
                  <a:extLst>
                    <a:ext uri="{9D8B030D-6E8A-4147-A177-3AD203B41FA5}">
                      <a16:colId xmlns:a16="http://schemas.microsoft.com/office/drawing/2014/main" val="67028599"/>
                    </a:ext>
                  </a:extLst>
                </a:gridCol>
                <a:gridCol w="787530">
                  <a:extLst>
                    <a:ext uri="{9D8B030D-6E8A-4147-A177-3AD203B41FA5}">
                      <a16:colId xmlns:a16="http://schemas.microsoft.com/office/drawing/2014/main" val="3960339548"/>
                    </a:ext>
                  </a:extLst>
                </a:gridCol>
                <a:gridCol w="1575063">
                  <a:extLst>
                    <a:ext uri="{9D8B030D-6E8A-4147-A177-3AD203B41FA5}">
                      <a16:colId xmlns:a16="http://schemas.microsoft.com/office/drawing/2014/main" val="2127874533"/>
                    </a:ext>
                  </a:extLst>
                </a:gridCol>
                <a:gridCol w="1268060">
                  <a:extLst>
                    <a:ext uri="{9D8B030D-6E8A-4147-A177-3AD203B41FA5}">
                      <a16:colId xmlns:a16="http://schemas.microsoft.com/office/drawing/2014/main" val="183697717"/>
                    </a:ext>
                  </a:extLst>
                </a:gridCol>
                <a:gridCol w="840923">
                  <a:extLst>
                    <a:ext uri="{9D8B030D-6E8A-4147-A177-3AD203B41FA5}">
                      <a16:colId xmlns:a16="http://schemas.microsoft.com/office/drawing/2014/main" val="597344362"/>
                    </a:ext>
                  </a:extLst>
                </a:gridCol>
                <a:gridCol w="1161275">
                  <a:extLst>
                    <a:ext uri="{9D8B030D-6E8A-4147-A177-3AD203B41FA5}">
                      <a16:colId xmlns:a16="http://schemas.microsoft.com/office/drawing/2014/main" val="1432385721"/>
                    </a:ext>
                  </a:extLst>
                </a:gridCol>
                <a:gridCol w="894315">
                  <a:extLst>
                    <a:ext uri="{9D8B030D-6E8A-4147-A177-3AD203B41FA5}">
                      <a16:colId xmlns:a16="http://schemas.microsoft.com/office/drawing/2014/main" val="3108927737"/>
                    </a:ext>
                  </a:extLst>
                </a:gridCol>
                <a:gridCol w="1228016">
                  <a:extLst>
                    <a:ext uri="{9D8B030D-6E8A-4147-A177-3AD203B41FA5}">
                      <a16:colId xmlns:a16="http://schemas.microsoft.com/office/drawing/2014/main" val="3522313379"/>
                    </a:ext>
                  </a:extLst>
                </a:gridCol>
              </a:tblGrid>
              <a:tr h="54669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Proxima Nova" panose="020B0604020202020204" charset="0"/>
                        </a:rPr>
                        <a:t>2019.1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Proxima Nova" panose="020B0604020202020204" charset="0"/>
                        </a:rPr>
                        <a:t>2019.2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Orgânica¹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Proxima Nova" panose="020B0604020202020204" charset="0"/>
                        </a:rPr>
                        <a:t>Potencial²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870962"/>
                  </a:ext>
                </a:extLst>
              </a:tr>
              <a:tr h="625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Proxima Nova" panose="020B0604020202020204" charset="0"/>
                        </a:rPr>
                        <a:t>Alunos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Proxima Nova" panose="020B0604020202020204" charset="0"/>
                        </a:rPr>
                        <a:t>SKUs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Proxima Nova" panose="020B0604020202020204" charset="0"/>
                        </a:rPr>
                        <a:t>Ticket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Proxima Nova" panose="020B0604020202020204" charset="0"/>
                        </a:rPr>
                        <a:t>Médio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Proxima Nova" panose="020B0604020202020204" charset="0"/>
                        </a:rPr>
                        <a:t>Alunos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Proxima Nova" panose="020B0604020202020204" charset="0"/>
                        </a:rPr>
                        <a:t>YoY</a:t>
                      </a:r>
                      <a:r>
                        <a:rPr lang="en-US" sz="1400" b="1" i="0" u="none" strike="noStrike" baseline="30000" dirty="0">
                          <a:solidFill>
                            <a:srgbClr val="FFFFFF"/>
                          </a:solidFill>
                          <a:effectLst/>
                          <a:latin typeface="Proxima Nova" panose="020B060402020202020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Proxima Nova" panose="020B0604020202020204" charset="0"/>
                        </a:rPr>
                        <a:t>Alunos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Proxima Nova" panose="020B0604020202020204" charset="0"/>
                        </a:rPr>
                        <a:t>YoY</a:t>
                      </a:r>
                      <a:r>
                        <a:rPr lang="en-US" sz="1400" b="1" i="0" u="none" strike="noStrike" baseline="30000" dirty="0">
                          <a:solidFill>
                            <a:srgbClr val="FFFFFF"/>
                          </a:solidFill>
                          <a:effectLst/>
                          <a:latin typeface="Proxima Nova" panose="020B060402020202020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Proxima Nova" panose="020B0604020202020204" charset="0"/>
                        </a:rPr>
                        <a:t>Alunos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343968"/>
                  </a:ext>
                </a:extLst>
              </a:tr>
              <a:tr h="512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[PAGOS_PREV_TOTAL]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[SKUS_PREV_TOTAL]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[TICKET_PREV_TOTAL]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[CAPTADOS_TOTAL]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[YOY_ORG]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[PROJ_ORG]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[YOY_POTENCIAL]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[PROJ_POTENCIAL]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088216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95648" y="6800686"/>
            <a:ext cx="1099917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63C50"/>
                </a:solidFill>
                <a:latin typeface="Proxima Nova" panose="020B0604020202020204" charset="0"/>
              </a:rPr>
              <a:t>¹Projeção </a:t>
            </a:r>
            <a:r>
              <a:rPr lang="en-US" sz="1050" dirty="0" err="1">
                <a:solidFill>
                  <a:srgbClr val="163C50"/>
                </a:solidFill>
                <a:latin typeface="Proxima Nova" panose="020B0604020202020204" charset="0"/>
              </a:rPr>
              <a:t>Orgânica</a:t>
            </a:r>
            <a:r>
              <a:rPr lang="en-US" sz="1050" dirty="0">
                <a:solidFill>
                  <a:srgbClr val="163C50"/>
                </a:solidFill>
                <a:latin typeface="Proxima Nova" panose="020B0604020202020204" charset="0"/>
              </a:rPr>
              <a:t>: </a:t>
            </a:r>
            <a:r>
              <a:rPr lang="en-US" sz="1050" dirty="0" err="1">
                <a:solidFill>
                  <a:srgbClr val="163C50"/>
                </a:solidFill>
                <a:latin typeface="Proxima Nova" panose="020B0604020202020204" charset="0"/>
              </a:rPr>
              <a:t>consideramos</a:t>
            </a:r>
            <a:r>
              <a:rPr lang="en-US" sz="1050" dirty="0">
                <a:solidFill>
                  <a:srgbClr val="163C50"/>
                </a:solidFill>
                <a:latin typeface="Proxima Nova" panose="020B0604020202020204" charset="0"/>
              </a:rPr>
              <a:t> o </a:t>
            </a:r>
            <a:r>
              <a:rPr lang="en-US" sz="1050" dirty="0" err="1">
                <a:solidFill>
                  <a:srgbClr val="163C50"/>
                </a:solidFill>
                <a:latin typeface="Proxima Nova" panose="020B0604020202020204" charset="0"/>
              </a:rPr>
              <a:t>mesmo</a:t>
            </a:r>
            <a:r>
              <a:rPr lang="en-US" sz="1050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sz="1050" dirty="0" err="1">
                <a:solidFill>
                  <a:srgbClr val="163C50"/>
                </a:solidFill>
                <a:latin typeface="Proxima Nova" panose="020B0604020202020204" charset="0"/>
              </a:rPr>
              <a:t>resultado</a:t>
            </a:r>
            <a:r>
              <a:rPr lang="en-US" sz="1050" dirty="0">
                <a:solidFill>
                  <a:srgbClr val="163C50"/>
                </a:solidFill>
                <a:latin typeface="Proxima Nova" panose="020B0604020202020204" charset="0"/>
              </a:rPr>
              <a:t> dos </a:t>
            </a:r>
            <a:r>
              <a:rPr lang="en-US" sz="1050" dirty="0" err="1">
                <a:solidFill>
                  <a:srgbClr val="163C50"/>
                </a:solidFill>
                <a:latin typeface="Proxima Nova" panose="020B0604020202020204" charset="0"/>
              </a:rPr>
              <a:t>fiéis</a:t>
            </a:r>
            <a:r>
              <a:rPr lang="en-US" sz="1050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sz="1050" dirty="0" err="1">
                <a:solidFill>
                  <a:srgbClr val="163C50"/>
                </a:solidFill>
                <a:latin typeface="Proxima Nova" panose="020B0604020202020204" charset="0"/>
              </a:rPr>
              <a:t>captados</a:t>
            </a:r>
            <a:r>
              <a:rPr lang="en-US" sz="1050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sz="1050" dirty="0" err="1">
                <a:solidFill>
                  <a:srgbClr val="163C50"/>
                </a:solidFill>
                <a:latin typeface="Proxima Nova" panose="020B0604020202020204" charset="0"/>
              </a:rPr>
              <a:t>em</a:t>
            </a:r>
            <a:r>
              <a:rPr lang="en-US" sz="1050" dirty="0">
                <a:solidFill>
                  <a:srgbClr val="163C50"/>
                </a:solidFill>
                <a:latin typeface="Proxima Nova" panose="020B0604020202020204" charset="0"/>
              </a:rPr>
              <a:t> 2019.1. </a:t>
            </a:r>
          </a:p>
          <a:p>
            <a:r>
              <a:rPr lang="en-US" sz="1050" dirty="0">
                <a:solidFill>
                  <a:srgbClr val="163C50"/>
                </a:solidFill>
                <a:latin typeface="Proxima Nova" panose="020B0604020202020204" charset="0"/>
              </a:rPr>
              <a:t>²[LEGENDA_POTENCIAL_PROJECAO]</a:t>
            </a:r>
          </a:p>
          <a:p>
            <a:r>
              <a:rPr lang="en-US" sz="1050" baseline="30000" dirty="0">
                <a:solidFill>
                  <a:srgbClr val="163C50"/>
                </a:solidFill>
                <a:latin typeface="Proxima Nova" panose="020B0604020202020204" charset="0"/>
              </a:rPr>
              <a:t>3</a:t>
            </a:r>
            <a:r>
              <a:rPr lang="en-US" sz="1050" dirty="0">
                <a:solidFill>
                  <a:srgbClr val="163C50"/>
                </a:solidFill>
                <a:latin typeface="Proxima Nova" panose="020B0604020202020204" charset="0"/>
              </a:rPr>
              <a:t>YoY: </a:t>
            </a:r>
            <a:r>
              <a:rPr lang="en-US" sz="1050" dirty="0" err="1">
                <a:solidFill>
                  <a:srgbClr val="163C50"/>
                </a:solidFill>
                <a:latin typeface="Proxima Nova" panose="020B0604020202020204" charset="0"/>
              </a:rPr>
              <a:t>crescimento</a:t>
            </a:r>
            <a:r>
              <a:rPr lang="en-US" sz="1050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sz="1050" dirty="0" err="1">
                <a:solidFill>
                  <a:srgbClr val="163C50"/>
                </a:solidFill>
                <a:latin typeface="Proxima Nova" panose="020B0604020202020204" charset="0"/>
              </a:rPr>
              <a:t>ano</a:t>
            </a:r>
            <a:r>
              <a:rPr lang="en-US" sz="1050" dirty="0">
                <a:solidFill>
                  <a:srgbClr val="163C50"/>
                </a:solidFill>
                <a:latin typeface="Proxima Nova" panose="020B0604020202020204" charset="0"/>
              </a:rPr>
              <a:t> a </a:t>
            </a:r>
            <a:r>
              <a:rPr lang="en-US" sz="1050" dirty="0" err="1">
                <a:solidFill>
                  <a:srgbClr val="163C50"/>
                </a:solidFill>
                <a:latin typeface="Proxima Nova" panose="020B0604020202020204" charset="0"/>
              </a:rPr>
              <a:t>ano</a:t>
            </a:r>
            <a:r>
              <a:rPr lang="en-US" sz="1050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sz="1050" dirty="0" err="1">
                <a:solidFill>
                  <a:srgbClr val="163C50"/>
                </a:solidFill>
                <a:latin typeface="Proxima Nova" panose="020B0604020202020204" charset="0"/>
              </a:rPr>
              <a:t>em</a:t>
            </a:r>
            <a:r>
              <a:rPr lang="en-US" sz="1050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sz="1050" dirty="0" err="1">
                <a:solidFill>
                  <a:srgbClr val="163C50"/>
                </a:solidFill>
                <a:latin typeface="Proxima Nova" panose="020B0604020202020204" charset="0"/>
              </a:rPr>
              <a:t>relação</a:t>
            </a:r>
            <a:r>
              <a:rPr lang="en-US" sz="1050" dirty="0">
                <a:solidFill>
                  <a:srgbClr val="163C50"/>
                </a:solidFill>
                <a:latin typeface="Proxima Nova" panose="020B0604020202020204" charset="0"/>
              </a:rPr>
              <a:t> a 19.1</a:t>
            </a:r>
          </a:p>
        </p:txBody>
      </p:sp>
    </p:spTree>
    <p:extLst>
      <p:ext uri="{BB962C8B-B14F-4D97-AF65-F5344CB8AC3E}">
        <p14:creationId xmlns:p14="http://schemas.microsoft.com/office/powerpoint/2010/main" val="13799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04;p2"/>
          <p:cNvSpPr txBox="1"/>
          <p:nvPr/>
        </p:nvSpPr>
        <p:spPr>
          <a:xfrm>
            <a:off x="1223154" y="2464376"/>
            <a:ext cx="9714476" cy="5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5" tIns="41121" rIns="82265" bIns="41121" anchor="t" anchorCtr="0">
            <a:spAutoFit/>
          </a:bodyPr>
          <a:lstStyle/>
          <a:p>
            <a:pPr>
              <a:buClr>
                <a:srgbClr val="1F2D30"/>
              </a:buClr>
              <a:buSzPts val="1900"/>
            </a:pPr>
            <a:r>
              <a:rPr lang="en-US" sz="28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[ASSUNTOS_1]</a:t>
            </a:r>
            <a:endParaRPr sz="2800" b="1" dirty="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104;p2"/>
          <p:cNvSpPr txBox="1"/>
          <p:nvPr/>
        </p:nvSpPr>
        <p:spPr>
          <a:xfrm>
            <a:off x="1223154" y="3112552"/>
            <a:ext cx="9714476" cy="5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5" tIns="41121" rIns="82265" bIns="41121" anchor="t" anchorCtr="0">
            <a:spAutoFit/>
          </a:bodyPr>
          <a:lstStyle/>
          <a:p>
            <a:pPr>
              <a:buClr>
                <a:srgbClr val="1F2D30"/>
              </a:buClr>
              <a:buSzPts val="1900"/>
            </a:pPr>
            <a:r>
              <a:rPr lang="en-US" sz="28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[ASSUNTOS_2]</a:t>
            </a:r>
            <a:endParaRPr sz="2800" b="1" dirty="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" name="Google Shape;104;p2"/>
          <p:cNvSpPr txBox="1"/>
          <p:nvPr/>
        </p:nvSpPr>
        <p:spPr>
          <a:xfrm>
            <a:off x="1223153" y="3762852"/>
            <a:ext cx="9714477" cy="5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5" tIns="41121" rIns="82265" bIns="41121" anchor="t" anchorCtr="0">
            <a:spAutoFit/>
          </a:bodyPr>
          <a:lstStyle/>
          <a:p>
            <a:pPr>
              <a:buClr>
                <a:srgbClr val="1F2D30"/>
              </a:buClr>
              <a:buSzPts val="1900"/>
            </a:pPr>
            <a:r>
              <a:rPr lang="en-US" sz="28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[ASSUNTOS_3]</a:t>
            </a:r>
            <a:endParaRPr sz="2800" b="1" dirty="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" name="Google Shape;104;p2"/>
          <p:cNvSpPr txBox="1"/>
          <p:nvPr/>
        </p:nvSpPr>
        <p:spPr>
          <a:xfrm>
            <a:off x="1223154" y="4413135"/>
            <a:ext cx="9714476" cy="5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5" tIns="41121" rIns="82265" bIns="41121" anchor="t" anchorCtr="0">
            <a:spAutoFit/>
          </a:bodyPr>
          <a:lstStyle/>
          <a:p>
            <a:pPr>
              <a:buClr>
                <a:srgbClr val="1F2D30"/>
              </a:buClr>
              <a:buSzPts val="1900"/>
            </a:pPr>
            <a:r>
              <a:rPr lang="en-US" sz="28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[ASSUNTOS_4]</a:t>
            </a:r>
            <a:endParaRPr sz="2800" b="1" dirty="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" name="Google Shape;104;p2"/>
          <p:cNvSpPr txBox="1"/>
          <p:nvPr/>
        </p:nvSpPr>
        <p:spPr>
          <a:xfrm>
            <a:off x="1234990" y="5063418"/>
            <a:ext cx="9702640" cy="5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5" tIns="41121" rIns="82265" bIns="41121" anchor="t" anchorCtr="0">
            <a:spAutoFit/>
          </a:bodyPr>
          <a:lstStyle/>
          <a:p>
            <a:pPr>
              <a:buClr>
                <a:srgbClr val="1F2D30"/>
              </a:buClr>
              <a:buSzPts val="1900"/>
            </a:pPr>
            <a:r>
              <a:rPr lang="en-US" sz="28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[ASSUNTOS_5]</a:t>
            </a:r>
            <a:endParaRPr sz="2800" b="1" dirty="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" name="Google Shape;104;p2"/>
          <p:cNvSpPr txBox="1"/>
          <p:nvPr/>
        </p:nvSpPr>
        <p:spPr>
          <a:xfrm>
            <a:off x="1234990" y="5711595"/>
            <a:ext cx="9702640" cy="5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5" tIns="41121" rIns="82265" bIns="41121" anchor="t" anchorCtr="0">
            <a:spAutoFit/>
          </a:bodyPr>
          <a:lstStyle/>
          <a:p>
            <a:pPr>
              <a:buClr>
                <a:srgbClr val="1F2D30"/>
              </a:buClr>
              <a:buSzPts val="1900"/>
            </a:pPr>
            <a:r>
              <a:rPr lang="en-US" sz="28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[ASSUNTOS_6]</a:t>
            </a:r>
            <a:endParaRPr sz="2800" b="1" dirty="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2"/>
          <p:cNvSpPr txBox="1"/>
          <p:nvPr/>
        </p:nvSpPr>
        <p:spPr>
          <a:xfrm>
            <a:off x="2989344" y="639780"/>
            <a:ext cx="8563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Potencial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captação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2"/>
          <p:cNvSpPr txBox="1"/>
          <p:nvPr/>
        </p:nvSpPr>
        <p:spPr>
          <a:xfrm>
            <a:off x="0" y="1648752"/>
            <a:ext cx="11428574" cy="64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600"/>
              <a:buFont typeface="Proxima Nova"/>
              <a:buNone/>
            </a:pPr>
            <a:r>
              <a:rPr lang="en-US" sz="16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Confira estratégias para alcançar todo o potencial na sua próxima captação</a:t>
            </a:r>
            <a:endParaRPr sz="1600" b="0" i="0" u="none" strike="noStrike" cap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4" name="Google Shape;274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06143" y="2266462"/>
            <a:ext cx="1023893" cy="99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52257" y="2266462"/>
            <a:ext cx="1023534" cy="99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253899" y="4391824"/>
            <a:ext cx="969958" cy="999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54992" y="2269544"/>
            <a:ext cx="1023534" cy="993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097966" y="2191066"/>
            <a:ext cx="1023534" cy="1068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06143" y="4367480"/>
            <a:ext cx="912865" cy="999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52257" y="4390562"/>
            <a:ext cx="992968" cy="992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454992" y="4388572"/>
            <a:ext cx="950216" cy="99694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2"/>
          <p:cNvSpPr txBox="1"/>
          <p:nvPr/>
        </p:nvSpPr>
        <p:spPr>
          <a:xfrm>
            <a:off x="472792" y="3316247"/>
            <a:ext cx="2564411" cy="98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Participar</a:t>
            </a:r>
            <a:r>
              <a:rPr lang="en-US" sz="1300" b="0" i="0" u="none" strike="noStrike" cap="none" dirty="0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 das </a:t>
            </a:r>
            <a:r>
              <a:rPr lang="en-US" sz="1300" b="0" i="0" u="none" strike="noStrike" cap="none" dirty="0" err="1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campanhas</a:t>
            </a:r>
            <a:r>
              <a:rPr lang="en-US" sz="1300" b="0" i="0" u="none" strike="noStrike" cap="none" dirty="0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 (Black Week, </a:t>
            </a:r>
            <a:r>
              <a:rPr lang="en-US" sz="1300" b="0" i="0" u="none" strike="noStrike" cap="none" dirty="0" err="1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Matrícula</a:t>
            </a:r>
            <a:r>
              <a:rPr lang="en-US" sz="1300" b="0" i="0" u="none" strike="noStrike" cap="none" dirty="0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300" b="0" i="0" u="none" strike="noStrike" cap="none" dirty="0" err="1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Antecipada</a:t>
            </a:r>
            <a:r>
              <a:rPr lang="en-US" sz="1300" b="0" i="0" u="none" strike="noStrike" cap="none" dirty="0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US" sz="1300" b="0" i="0" u="none" strike="noStrike" cap="none" dirty="0" err="1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Ainda</a:t>
            </a:r>
            <a:r>
              <a:rPr lang="en-US" sz="1300" b="0" i="0" u="none" strike="noStrike" cap="none" dirty="0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300" b="0" i="0" u="none" strike="noStrike" cap="none" dirty="0" err="1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dá</a:t>
            </a:r>
            <a:r>
              <a:rPr lang="en-US" sz="1300" b="0" i="0" u="none" strike="noStrike" cap="none" dirty="0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 tempo, </a:t>
            </a:r>
            <a:r>
              <a:rPr lang="en-US" sz="1300" b="0" i="0" u="none" strike="noStrike" cap="none" dirty="0" err="1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Dupla</a:t>
            </a:r>
            <a:r>
              <a:rPr lang="en-US" sz="1300" b="0" i="0" u="none" strike="noStrike" cap="none" dirty="0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300" b="0" i="0" u="none" strike="noStrike" cap="none" dirty="0" err="1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Captação</a:t>
            </a:r>
            <a:r>
              <a:rPr lang="en-US" sz="1300" b="0" i="0" u="none" strike="noStrike" cap="none" dirty="0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US" sz="1300" b="0" i="0" u="none" strike="noStrike" cap="none" dirty="0" err="1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etc</a:t>
            </a:r>
            <a:r>
              <a:rPr lang="en-US" sz="1300" b="0" i="0" u="none" strike="noStrike" cap="none" dirty="0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300" b="1" i="0" u="none" strike="noStrike" cap="none" dirty="0">
              <a:solidFill>
                <a:srgbClr val="163C5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12"/>
          <p:cNvSpPr txBox="1"/>
          <p:nvPr/>
        </p:nvSpPr>
        <p:spPr>
          <a:xfrm>
            <a:off x="3081818" y="3329737"/>
            <a:ext cx="2564411" cy="98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Desconto</a:t>
            </a:r>
            <a:r>
              <a:rPr lang="en-US" sz="1300" b="0" i="0" u="none" strike="noStrike" cap="none" dirty="0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300" b="0" i="0" u="none" strike="noStrike" cap="none" dirty="0" err="1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médio</a:t>
            </a:r>
            <a:r>
              <a:rPr lang="en-US" sz="1300" b="0" i="0" u="none" strike="noStrike" cap="none" dirty="0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 das </a:t>
            </a:r>
            <a:r>
              <a:rPr lang="en-US" sz="1300" b="0" i="0" u="none" strike="noStrike" cap="none" dirty="0" err="1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ofertas</a:t>
            </a:r>
            <a:r>
              <a:rPr lang="en-US" sz="1300" b="0" i="0" u="none" strike="noStrike" cap="none" dirty="0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300" b="0" i="0" u="none" strike="noStrike" cap="none" dirty="0" err="1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igual</a:t>
            </a:r>
            <a:r>
              <a:rPr lang="en-US" sz="1300" b="0" i="0" u="none" strike="noStrike" cap="none" dirty="0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300" dirty="0" err="1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ou</a:t>
            </a:r>
            <a:r>
              <a:rPr lang="en-US" sz="1300" dirty="0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300" dirty="0" err="1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melhor</a:t>
            </a:r>
            <a:r>
              <a:rPr lang="en-US" sz="1300" dirty="0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 que o</a:t>
            </a:r>
            <a:r>
              <a:rPr lang="en-US" sz="1300" b="0" i="0" u="none" strike="noStrike" cap="none" dirty="0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 do </a:t>
            </a:r>
            <a:r>
              <a:rPr lang="en-US" sz="1300" b="0" i="0" u="none" strike="noStrike" cap="none" dirty="0" err="1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semestre</a:t>
            </a:r>
            <a:r>
              <a:rPr lang="en-US" sz="1300" b="0" i="0" u="none" strike="noStrike" cap="none" dirty="0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 anterior</a:t>
            </a:r>
            <a:endParaRPr sz="1300" b="1" i="0" u="none" strike="noStrike" cap="none" dirty="0">
              <a:solidFill>
                <a:srgbClr val="163C5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" name="Google Shape;284;p12"/>
          <p:cNvSpPr txBox="1"/>
          <p:nvPr/>
        </p:nvSpPr>
        <p:spPr>
          <a:xfrm>
            <a:off x="5783773" y="3324144"/>
            <a:ext cx="2330500" cy="98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dirty="0" err="1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Disponibilizar</a:t>
            </a:r>
            <a:r>
              <a:rPr lang="en-US" sz="1300" dirty="0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 o p</a:t>
            </a:r>
            <a:r>
              <a:rPr lang="en-US" sz="1300" b="0" i="0" u="none" strike="noStrike" cap="none" dirty="0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ortfolio </a:t>
            </a:r>
            <a:r>
              <a:rPr lang="en-US" sz="1300" b="0" i="0" u="none" strike="noStrike" cap="none" dirty="0" err="1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atual</a:t>
            </a:r>
            <a:r>
              <a:rPr lang="en-US" sz="1300" b="0" i="0" u="none" strike="noStrike" cap="none" dirty="0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300" dirty="0" err="1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-US" sz="1300" b="0" i="0" u="none" strike="noStrike" cap="none" dirty="0" err="1">
                <a:solidFill>
                  <a:srgbClr val="163C50"/>
                </a:solidFill>
                <a:latin typeface="Proxima Nova"/>
                <a:ea typeface="Proxima Nova"/>
                <a:cs typeface="Proxima Nova"/>
                <a:sym typeface="Proxima Nova"/>
              </a:rPr>
              <a:t>ompleto</a:t>
            </a:r>
            <a:endParaRPr sz="1300" b="1" i="0" u="none" strike="noStrike" cap="none" dirty="0">
              <a:solidFill>
                <a:srgbClr val="163C5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12"/>
          <p:cNvSpPr txBox="1"/>
          <p:nvPr/>
        </p:nvSpPr>
        <p:spPr>
          <a:xfrm>
            <a:off x="8222377" y="3333719"/>
            <a:ext cx="2963784" cy="98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Variação do valor oferecido ao longo dos semestres da IES não pode ser maior do que a do mercado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12"/>
          <p:cNvSpPr txBox="1"/>
          <p:nvPr/>
        </p:nvSpPr>
        <p:spPr>
          <a:xfrm>
            <a:off x="534183" y="5390519"/>
            <a:ext cx="2547635" cy="98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Não ter condições comerciais melhores no balcão em comparação ao canal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12"/>
          <p:cNvSpPr txBox="1"/>
          <p:nvPr/>
        </p:nvSpPr>
        <p:spPr>
          <a:xfrm>
            <a:off x="3109510" y="5393514"/>
            <a:ext cx="2547635" cy="98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Evitar entrada tardia no canal Quero Bolsa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p12"/>
          <p:cNvSpPr txBox="1"/>
          <p:nvPr/>
        </p:nvSpPr>
        <p:spPr>
          <a:xfrm>
            <a:off x="5714287" y="5390519"/>
            <a:ext cx="2547635" cy="98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Acompanhar as tendências do mercado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12"/>
          <p:cNvSpPr txBox="1"/>
          <p:nvPr/>
        </p:nvSpPr>
        <p:spPr>
          <a:xfrm>
            <a:off x="8262992" y="5371479"/>
            <a:ext cx="2786008" cy="98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Sempre manter ofertas no ar, evitar saídas do site e congelamento de parceria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" name="Google Shape;290;p12"/>
          <p:cNvSpPr txBox="1"/>
          <p:nvPr/>
        </p:nvSpPr>
        <p:spPr>
          <a:xfrm>
            <a:off x="9610" y="6388368"/>
            <a:ext cx="11428574" cy="64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8D"/>
              </a:buClr>
              <a:buSzPts val="2800"/>
              <a:buFont typeface="Proxima Nova"/>
              <a:buNone/>
            </a:pPr>
            <a:r>
              <a:rPr lang="en-US" sz="2800" b="1" i="0" u="none" strike="noStrike" cap="none">
                <a:solidFill>
                  <a:srgbClr val="007A8D"/>
                </a:solidFill>
                <a:latin typeface="Proxima Nova"/>
                <a:ea typeface="Proxima Nova"/>
                <a:cs typeface="Proxima Nova"/>
                <a:sym typeface="Proxima Nova"/>
              </a:rPr>
              <a:t>Prepare-se para a captação e não perca mais alunos!</a:t>
            </a:r>
            <a:endParaRPr sz="2800" b="1" i="0" u="none" strike="noStrike" cap="none">
              <a:solidFill>
                <a:srgbClr val="007A8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rgbClr val="007A8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1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98;p2"/>
          <p:cNvPicPr/>
          <p:nvPr/>
        </p:nvPicPr>
        <p:blipFill>
          <a:blip r:embed="rId2"/>
          <a:stretch/>
        </p:blipFill>
        <p:spPr>
          <a:xfrm>
            <a:off x="0" y="0"/>
            <a:ext cx="11429640" cy="1371240"/>
          </a:xfrm>
          <a:prstGeom prst="rect">
            <a:avLst/>
          </a:prstGeom>
          <a:ln>
            <a:noFill/>
          </a:ln>
        </p:spPr>
      </p:pic>
      <p:pic>
        <p:nvPicPr>
          <p:cNvPr id="301" name="Google Shape;99;p2"/>
          <p:cNvPicPr/>
          <p:nvPr/>
        </p:nvPicPr>
        <p:blipFill>
          <a:blip r:embed="rId3"/>
          <a:stretch/>
        </p:blipFill>
        <p:spPr>
          <a:xfrm>
            <a:off x="286560" y="320760"/>
            <a:ext cx="2104200" cy="729720"/>
          </a:xfrm>
          <a:prstGeom prst="rect">
            <a:avLst/>
          </a:prstGeom>
          <a:ln>
            <a:noFill/>
          </a:ln>
        </p:spPr>
      </p:pic>
      <p:pic>
        <p:nvPicPr>
          <p:cNvPr id="302" name="Google Shape;100;p2"/>
          <p:cNvPicPr/>
          <p:nvPr/>
        </p:nvPicPr>
        <p:blipFill>
          <a:blip r:embed="rId4"/>
          <a:stretch/>
        </p:blipFill>
        <p:spPr>
          <a:xfrm>
            <a:off x="2678040" y="295920"/>
            <a:ext cx="25200" cy="774360"/>
          </a:xfrm>
          <a:prstGeom prst="rect">
            <a:avLst/>
          </a:prstGeom>
          <a:ln>
            <a:noFill/>
          </a:ln>
        </p:spPr>
      </p:pic>
      <p:sp>
        <p:nvSpPr>
          <p:cNvPr id="303" name="CustomShape 1"/>
          <p:cNvSpPr/>
          <p:nvPr/>
        </p:nvSpPr>
        <p:spPr>
          <a:xfrm>
            <a:off x="2989440" y="639720"/>
            <a:ext cx="8562960" cy="51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FFFFFF"/>
                </a:solidFill>
                <a:latin typeface="Proxima Nova"/>
                <a:ea typeface="Calibri"/>
              </a:rPr>
              <a:t>Quero Alunos Premium (QAP)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2989440" y="268920"/>
            <a:ext cx="8562960" cy="38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pt-BR" sz="1900" b="1" spc="-1" dirty="0">
                <a:solidFill>
                  <a:srgbClr val="FFFFFF"/>
                </a:solidFill>
                <a:latin typeface="Proxima Nova"/>
              </a:rPr>
              <a:t>[IES_NAME]</a:t>
            </a:r>
            <a:endParaRPr lang="pt-BR" sz="1900" b="0" strike="noStrike" spc="-1" dirty="0">
              <a:latin typeface="Arial"/>
            </a:endParaRPr>
          </a:p>
        </p:txBody>
      </p:sp>
      <p:pic>
        <p:nvPicPr>
          <p:cNvPr id="305" name="Google Shape;103;p2"/>
          <p:cNvPicPr/>
          <p:nvPr/>
        </p:nvPicPr>
        <p:blipFill>
          <a:blip r:embed="rId5"/>
          <a:stretch/>
        </p:blipFill>
        <p:spPr>
          <a:xfrm>
            <a:off x="7716600" y="7318440"/>
            <a:ext cx="3711600" cy="302760"/>
          </a:xfrm>
          <a:prstGeom prst="rect">
            <a:avLst/>
          </a:prstGeom>
          <a:ln>
            <a:noFill/>
          </a:ln>
        </p:spPr>
      </p:pic>
      <p:sp>
        <p:nvSpPr>
          <p:cNvPr id="306" name="CustomShape 3"/>
          <p:cNvSpPr/>
          <p:nvPr/>
        </p:nvSpPr>
        <p:spPr>
          <a:xfrm>
            <a:off x="329303" y="2705647"/>
            <a:ext cx="3204190" cy="1576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400" i="1" dirty="0">
                <a:solidFill>
                  <a:srgbClr val="163C50"/>
                </a:solidFill>
                <a:latin typeface="Proxima Nova" panose="020B0604020202020204" charset="0"/>
              </a:rPr>
              <a:t>Produto da Quero Educação no qual fazemos a gestão do processo seletivo, matrícula e recebíveis. Todo o processo é digital, garantindo a segurança e transparência para o aluno e a instituição</a:t>
            </a:r>
            <a:endParaRPr lang="pt-BR" sz="1100" b="0" strike="noStrike" spc="-1" dirty="0">
              <a:solidFill>
                <a:srgbClr val="163C50"/>
              </a:solidFill>
              <a:latin typeface="Proxima Nova" panose="020B0604020202020204" charset="0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4148317" y="2705647"/>
            <a:ext cx="3204190" cy="1576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1400" i="1" dirty="0">
                <a:solidFill>
                  <a:srgbClr val="163C50"/>
                </a:solidFill>
                <a:latin typeface="Proxima Nova" panose="020B0604020202020204" charset="0"/>
              </a:rPr>
              <a:t>Melhoramos a conversão da IES dentro do Marketplace levando até 100% mais alunos. Com uma moderna gestão de recebíveis, é possível reduzir as taxas de evasão e inadimplencia</a:t>
            </a:r>
          </a:p>
        </p:txBody>
      </p:sp>
      <p:sp>
        <p:nvSpPr>
          <p:cNvPr id="308" name="CustomShape 5"/>
          <p:cNvSpPr/>
          <p:nvPr/>
        </p:nvSpPr>
        <p:spPr>
          <a:xfrm>
            <a:off x="7967330" y="2705647"/>
            <a:ext cx="3204190" cy="1576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 fontAlgn="base"/>
            <a:r>
              <a:rPr lang="pt-BR" sz="1400" i="1" dirty="0">
                <a:solidFill>
                  <a:srgbClr val="163C50"/>
                </a:solidFill>
                <a:latin typeface="Proxima Nova" panose="020B0604020202020204" charset="0"/>
              </a:rPr>
              <a:t>Entrar em contato com o nosso time de vendas para mais detalhes do produto</a:t>
            </a:r>
          </a:p>
          <a:p>
            <a:pPr algn="ctr" fontAlgn="base"/>
            <a:endParaRPr lang="pt-BR" sz="1200" b="0" strike="noStrike" spc="-1" dirty="0">
              <a:solidFill>
                <a:srgbClr val="163C50"/>
              </a:solidFill>
              <a:latin typeface="Proxima Nova" panose="020B0604020202020204" charset="0"/>
            </a:endParaRPr>
          </a:p>
        </p:txBody>
      </p:sp>
      <p:sp>
        <p:nvSpPr>
          <p:cNvPr id="317" name="CustomShape 14"/>
          <p:cNvSpPr/>
          <p:nvPr/>
        </p:nvSpPr>
        <p:spPr>
          <a:xfrm>
            <a:off x="329303" y="2329391"/>
            <a:ext cx="3204190" cy="364680"/>
          </a:xfrm>
          <a:prstGeom prst="rect">
            <a:avLst/>
          </a:prstGeom>
          <a:solidFill>
            <a:srgbClr val="003D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Proxima Nova" panose="020B0604020202020204" charset="0"/>
                <a:ea typeface="Arial"/>
              </a:rPr>
              <a:t>O que é?</a:t>
            </a:r>
            <a:endParaRPr lang="pt-BR" sz="1800" b="0" strike="noStrike" spc="-1">
              <a:latin typeface="Proxima Nova" panose="020B0604020202020204" charset="0"/>
            </a:endParaRPr>
          </a:p>
        </p:txBody>
      </p:sp>
      <p:sp>
        <p:nvSpPr>
          <p:cNvPr id="318" name="CustomShape 15"/>
          <p:cNvSpPr/>
          <p:nvPr/>
        </p:nvSpPr>
        <p:spPr>
          <a:xfrm>
            <a:off x="4148317" y="2329391"/>
            <a:ext cx="3204190" cy="364680"/>
          </a:xfrm>
          <a:prstGeom prst="rect">
            <a:avLst/>
          </a:prstGeom>
          <a:solidFill>
            <a:srgbClr val="003D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Proxima Nova" panose="020B0604020202020204" charset="0"/>
                <a:ea typeface="Arial"/>
              </a:rPr>
              <a:t>Por que aderir?</a:t>
            </a:r>
            <a:endParaRPr lang="pt-BR" sz="1800" b="0" strike="noStrike" spc="-1">
              <a:latin typeface="Proxima Nova" panose="020B0604020202020204" charset="0"/>
            </a:endParaRPr>
          </a:p>
        </p:txBody>
      </p:sp>
      <p:sp>
        <p:nvSpPr>
          <p:cNvPr id="319" name="CustomShape 16"/>
          <p:cNvSpPr/>
          <p:nvPr/>
        </p:nvSpPr>
        <p:spPr>
          <a:xfrm>
            <a:off x="7967330" y="2329391"/>
            <a:ext cx="3204190" cy="364680"/>
          </a:xfrm>
          <a:prstGeom prst="rect">
            <a:avLst/>
          </a:prstGeom>
          <a:solidFill>
            <a:srgbClr val="003D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Proxima Nova" panose="020B0604020202020204" charset="0"/>
                <a:ea typeface="Arial"/>
              </a:rPr>
              <a:t>Como participar?</a:t>
            </a:r>
            <a:endParaRPr lang="pt-BR" sz="1800" b="0" strike="noStrike" spc="-1">
              <a:latin typeface="Proxima Nova" panose="020B060402020202020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7BC844-FE5A-4424-8E58-3261B857E6A3}"/>
              </a:ext>
            </a:extLst>
          </p:cNvPr>
          <p:cNvGrpSpPr/>
          <p:nvPr/>
        </p:nvGrpSpPr>
        <p:grpSpPr>
          <a:xfrm>
            <a:off x="805339" y="5124067"/>
            <a:ext cx="9938854" cy="711917"/>
            <a:chOff x="683393" y="4642802"/>
            <a:chExt cx="9938854" cy="711917"/>
          </a:xfrm>
        </p:grpSpPr>
        <p:sp>
          <p:nvSpPr>
            <p:cNvPr id="311" name="TextShape 8"/>
            <p:cNvSpPr txBox="1"/>
            <p:nvPr/>
          </p:nvSpPr>
          <p:spPr>
            <a:xfrm>
              <a:off x="3917458" y="4642802"/>
              <a:ext cx="2160000" cy="71191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ctr"/>
            <a:lstStyle/>
            <a:p>
              <a:pPr algn="ctr"/>
              <a:r>
                <a:rPr lang="pt-BR" sz="1800" b="1" strike="noStrike" spc="-1" dirty="0">
                  <a:solidFill>
                    <a:srgbClr val="163C50"/>
                  </a:solidFill>
                  <a:latin typeface="Proxima Nova" panose="020B0604020202020204" charset="0"/>
                </a:rPr>
                <a:t>Aumento de até 87% nas visitas</a:t>
              </a:r>
            </a:p>
          </p:txBody>
        </p:sp>
        <p:sp>
          <p:nvSpPr>
            <p:cNvPr id="313" name="Line 10"/>
            <p:cNvSpPr/>
            <p:nvPr/>
          </p:nvSpPr>
          <p:spPr>
            <a:xfrm>
              <a:off x="6103772" y="4656760"/>
              <a:ext cx="0" cy="684000"/>
            </a:xfrm>
            <a:prstGeom prst="line">
              <a:avLst/>
            </a:prstGeom>
            <a:ln>
              <a:solidFill>
                <a:srgbClr val="00599D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Line 11"/>
            <p:cNvSpPr/>
            <p:nvPr/>
          </p:nvSpPr>
          <p:spPr>
            <a:xfrm>
              <a:off x="8316400" y="4656760"/>
              <a:ext cx="0" cy="684000"/>
            </a:xfrm>
            <a:prstGeom prst="line">
              <a:avLst/>
            </a:prstGeom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TextShape 12"/>
            <p:cNvSpPr txBox="1"/>
            <p:nvPr/>
          </p:nvSpPr>
          <p:spPr>
            <a:xfrm>
              <a:off x="6130086" y="4656760"/>
              <a:ext cx="2160000" cy="6840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ctr"/>
            <a:lstStyle/>
            <a:p>
              <a:pPr algn="ctr"/>
              <a:r>
                <a:rPr lang="pt-BR" sz="1800" b="1" strike="noStrike" spc="-1" dirty="0">
                  <a:latin typeface="Proxima Nova" panose="020B0604020202020204" charset="0"/>
                </a:rPr>
                <a:t>Melhora de 60% na conversão</a:t>
              </a:r>
            </a:p>
          </p:txBody>
        </p:sp>
        <p:sp>
          <p:nvSpPr>
            <p:cNvPr id="316" name="TextShape 13"/>
            <p:cNvSpPr txBox="1"/>
            <p:nvPr/>
          </p:nvSpPr>
          <p:spPr>
            <a:xfrm>
              <a:off x="8342714" y="4656760"/>
              <a:ext cx="2279533" cy="6840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ctr"/>
            <a:lstStyle/>
            <a:p>
              <a:pPr algn="ctr"/>
              <a:r>
                <a:rPr lang="pt-BR" sz="1800" b="1" i="1" strike="noStrike" spc="-1" dirty="0">
                  <a:solidFill>
                    <a:srgbClr val="163C50"/>
                  </a:solidFill>
                  <a:latin typeface="Proxima Nova" panose="020B0604020202020204" charset="0"/>
                </a:rPr>
                <a:t>+27 mil alunos captados com QAP</a:t>
              </a:r>
            </a:p>
          </p:txBody>
        </p:sp>
        <p:sp>
          <p:nvSpPr>
            <p:cNvPr id="320" name="CustomShape 17"/>
            <p:cNvSpPr/>
            <p:nvPr/>
          </p:nvSpPr>
          <p:spPr>
            <a:xfrm>
              <a:off x="683393" y="4656760"/>
              <a:ext cx="3207751" cy="684000"/>
            </a:xfrm>
            <a:prstGeom prst="rect">
              <a:avLst/>
            </a:prstGeom>
            <a:solidFill>
              <a:srgbClr val="003D5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1" strike="noStrike" spc="-1" dirty="0">
                  <a:solidFill>
                    <a:srgbClr val="FFFFFF"/>
                  </a:solidFill>
                  <a:latin typeface="Proxima Nova" panose="020B0604020202020204" charset="0"/>
                  <a:ea typeface="Arial"/>
                </a:rPr>
                <a:t>Números do QAP</a:t>
              </a:r>
              <a:endParaRPr lang="pt-BR" sz="1800" b="0" strike="noStrike" spc="-1" dirty="0">
                <a:latin typeface="Proxima Nova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251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98;p2"/>
          <p:cNvPicPr/>
          <p:nvPr/>
        </p:nvPicPr>
        <p:blipFill>
          <a:blip r:embed="rId2"/>
          <a:stretch/>
        </p:blipFill>
        <p:spPr>
          <a:xfrm>
            <a:off x="0" y="0"/>
            <a:ext cx="11429640" cy="1371240"/>
          </a:xfrm>
          <a:prstGeom prst="rect">
            <a:avLst/>
          </a:prstGeom>
          <a:ln>
            <a:noFill/>
          </a:ln>
        </p:spPr>
      </p:pic>
      <p:pic>
        <p:nvPicPr>
          <p:cNvPr id="301" name="Google Shape;99;p2"/>
          <p:cNvPicPr/>
          <p:nvPr/>
        </p:nvPicPr>
        <p:blipFill>
          <a:blip r:embed="rId3"/>
          <a:stretch/>
        </p:blipFill>
        <p:spPr>
          <a:xfrm>
            <a:off x="286560" y="320760"/>
            <a:ext cx="2104200" cy="729720"/>
          </a:xfrm>
          <a:prstGeom prst="rect">
            <a:avLst/>
          </a:prstGeom>
          <a:ln>
            <a:noFill/>
          </a:ln>
        </p:spPr>
      </p:pic>
      <p:pic>
        <p:nvPicPr>
          <p:cNvPr id="302" name="Google Shape;100;p2"/>
          <p:cNvPicPr/>
          <p:nvPr/>
        </p:nvPicPr>
        <p:blipFill>
          <a:blip r:embed="rId4"/>
          <a:stretch/>
        </p:blipFill>
        <p:spPr>
          <a:xfrm>
            <a:off x="2678040" y="295920"/>
            <a:ext cx="25200" cy="774360"/>
          </a:xfrm>
          <a:prstGeom prst="rect">
            <a:avLst/>
          </a:prstGeom>
          <a:ln>
            <a:noFill/>
          </a:ln>
        </p:spPr>
      </p:pic>
      <p:sp>
        <p:nvSpPr>
          <p:cNvPr id="303" name="CustomShape 1"/>
          <p:cNvSpPr/>
          <p:nvPr/>
        </p:nvSpPr>
        <p:spPr>
          <a:xfrm>
            <a:off x="2989440" y="639720"/>
            <a:ext cx="8562960" cy="51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FFFFFF"/>
                </a:solidFill>
                <a:latin typeface="Proxima Nova"/>
                <a:ea typeface="Calibri"/>
              </a:rPr>
              <a:t>Matrícula Antecipada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2989440" y="268920"/>
            <a:ext cx="8562960" cy="38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t-BR" sz="1900" b="1" spc="-1" dirty="0">
                <a:solidFill>
                  <a:srgbClr val="FFFFFF"/>
                </a:solidFill>
                <a:latin typeface="Proxima Nova"/>
              </a:rPr>
              <a:t>[IES_NAME]</a:t>
            </a:r>
            <a:endParaRPr lang="pt-BR" sz="1900" b="0" strike="noStrike" spc="-1" dirty="0">
              <a:latin typeface="Arial"/>
            </a:endParaRPr>
          </a:p>
        </p:txBody>
      </p:sp>
      <p:pic>
        <p:nvPicPr>
          <p:cNvPr id="305" name="Google Shape;103;p2"/>
          <p:cNvPicPr/>
          <p:nvPr/>
        </p:nvPicPr>
        <p:blipFill>
          <a:blip r:embed="rId5"/>
          <a:stretch/>
        </p:blipFill>
        <p:spPr>
          <a:xfrm>
            <a:off x="7716600" y="7318440"/>
            <a:ext cx="3711600" cy="302760"/>
          </a:xfrm>
          <a:prstGeom prst="rect">
            <a:avLst/>
          </a:prstGeom>
          <a:ln>
            <a:noFill/>
          </a:ln>
        </p:spPr>
      </p:pic>
      <p:sp>
        <p:nvSpPr>
          <p:cNvPr id="306" name="CustomShape 3"/>
          <p:cNvSpPr/>
          <p:nvPr/>
        </p:nvSpPr>
        <p:spPr>
          <a:xfrm>
            <a:off x="329303" y="2705647"/>
            <a:ext cx="3204190" cy="1576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400" i="1" dirty="0">
                <a:latin typeface="Proxima Nova" panose="020B0604020202020204" charset="0"/>
              </a:rPr>
              <a:t>Ação de marketing do Quero Bolsa que visa antecipar a entrada de alunos. Aluno que entra cedo é mais engajado, portanto, menos propenso a evadir.</a:t>
            </a:r>
            <a:endParaRPr lang="pt-BR" sz="1100" b="0" strike="noStrike" spc="-1" dirty="0">
              <a:latin typeface="Proxima Nova" panose="020B0604020202020204" charset="0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4148317" y="2705647"/>
            <a:ext cx="3204190" cy="1576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1400" i="1" dirty="0">
                <a:solidFill>
                  <a:srgbClr val="163C50"/>
                </a:solidFill>
                <a:latin typeface="Proxima Nova" panose="020B0604020202020204" charset="0"/>
              </a:rPr>
              <a:t>A taxa de evasão do aluno que se matricula nos primeiros meses da captação, comparada a do aluno que garante a bolsa no final do semestre, é bem inferior</a:t>
            </a:r>
          </a:p>
        </p:txBody>
      </p:sp>
      <p:sp>
        <p:nvSpPr>
          <p:cNvPr id="308" name="CustomShape 5"/>
          <p:cNvSpPr/>
          <p:nvPr/>
        </p:nvSpPr>
        <p:spPr>
          <a:xfrm>
            <a:off x="7967330" y="2705647"/>
            <a:ext cx="3204190" cy="1576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 algn="ctr" fontAlgn="base">
              <a:buFont typeface="Arial" panose="020B0604020202020204" pitchFamily="34" charset="0"/>
              <a:buChar char="•"/>
            </a:pPr>
            <a:r>
              <a:rPr lang="pt-BR" sz="1400" i="1" dirty="0">
                <a:latin typeface="Proxima Nova" panose="020B0604020202020204" charset="0"/>
              </a:rPr>
              <a:t>Ofertar 100% do portfólio de cursos </a:t>
            </a:r>
          </a:p>
          <a:p>
            <a:pPr marL="285750" indent="-285750" algn="ctr" fontAlgn="base">
              <a:buFont typeface="Arial" panose="020B0604020202020204" pitchFamily="34" charset="0"/>
              <a:buChar char="•"/>
            </a:pPr>
            <a:r>
              <a:rPr lang="pt-BR" sz="1400" i="1" dirty="0">
                <a:latin typeface="Proxima Nova" panose="020B0604020202020204" charset="0"/>
              </a:rPr>
              <a:t>Mínimo de 80% do portfólio dentro da precificação </a:t>
            </a:r>
          </a:p>
          <a:p>
            <a:pPr marL="285750" indent="-285750" algn="ctr" fontAlgn="base">
              <a:buFont typeface="Arial" panose="020B0604020202020204" pitchFamily="34" charset="0"/>
              <a:buChar char="•"/>
            </a:pPr>
            <a:r>
              <a:rPr lang="pt-BR" sz="1400" i="1" dirty="0">
                <a:latin typeface="Proxima Nova" panose="020B0604020202020204" charset="0"/>
              </a:rPr>
              <a:t>Reservar o mínimo de uma vaga para cada SKU do portfólio</a:t>
            </a:r>
          </a:p>
          <a:p>
            <a:pPr algn="ctr">
              <a:lnSpc>
                <a:spcPct val="100000"/>
              </a:lnSpc>
            </a:pPr>
            <a:endParaRPr lang="pt-BR" sz="1200" b="0" strike="noStrike" spc="-1" dirty="0">
              <a:latin typeface="Proxima Nova" panose="020B0604020202020204" charset="0"/>
            </a:endParaRPr>
          </a:p>
        </p:txBody>
      </p:sp>
      <p:sp>
        <p:nvSpPr>
          <p:cNvPr id="317" name="CustomShape 14"/>
          <p:cNvSpPr/>
          <p:nvPr/>
        </p:nvSpPr>
        <p:spPr>
          <a:xfrm>
            <a:off x="329303" y="2329391"/>
            <a:ext cx="3204190" cy="364680"/>
          </a:xfrm>
          <a:prstGeom prst="rect">
            <a:avLst/>
          </a:prstGeom>
          <a:solidFill>
            <a:srgbClr val="003D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Proxima Nova" panose="020B0604020202020204" charset="0"/>
                <a:ea typeface="Arial"/>
              </a:rPr>
              <a:t>O que é?</a:t>
            </a:r>
            <a:endParaRPr lang="pt-BR" sz="1800" b="0" strike="noStrike" spc="-1">
              <a:latin typeface="Proxima Nova" panose="020B0604020202020204" charset="0"/>
            </a:endParaRPr>
          </a:p>
        </p:txBody>
      </p:sp>
      <p:sp>
        <p:nvSpPr>
          <p:cNvPr id="318" name="CustomShape 15"/>
          <p:cNvSpPr/>
          <p:nvPr/>
        </p:nvSpPr>
        <p:spPr>
          <a:xfrm>
            <a:off x="4148317" y="2329391"/>
            <a:ext cx="3204190" cy="364680"/>
          </a:xfrm>
          <a:prstGeom prst="rect">
            <a:avLst/>
          </a:prstGeom>
          <a:solidFill>
            <a:srgbClr val="003D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Proxima Nova" panose="020B0604020202020204" charset="0"/>
                <a:ea typeface="Arial"/>
              </a:rPr>
              <a:t>Por que aderir?</a:t>
            </a:r>
            <a:endParaRPr lang="pt-BR" sz="1800" b="0" strike="noStrike" spc="-1" dirty="0">
              <a:latin typeface="Proxima Nova" panose="020B0604020202020204" charset="0"/>
            </a:endParaRPr>
          </a:p>
        </p:txBody>
      </p:sp>
      <p:sp>
        <p:nvSpPr>
          <p:cNvPr id="319" name="CustomShape 16"/>
          <p:cNvSpPr/>
          <p:nvPr/>
        </p:nvSpPr>
        <p:spPr>
          <a:xfrm>
            <a:off x="7967330" y="2329391"/>
            <a:ext cx="3204190" cy="364680"/>
          </a:xfrm>
          <a:prstGeom prst="rect">
            <a:avLst/>
          </a:prstGeom>
          <a:solidFill>
            <a:srgbClr val="003D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Proxima Nova" panose="020B0604020202020204" charset="0"/>
                <a:ea typeface="Arial"/>
              </a:rPr>
              <a:t>Como participar?</a:t>
            </a:r>
            <a:endParaRPr lang="pt-BR" sz="1800" b="0" strike="noStrike" spc="-1">
              <a:latin typeface="Proxima Nova" panose="020B060402020202020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7BC844-FE5A-4424-8E58-3261B857E6A3}"/>
              </a:ext>
            </a:extLst>
          </p:cNvPr>
          <p:cNvGrpSpPr/>
          <p:nvPr/>
        </p:nvGrpSpPr>
        <p:grpSpPr>
          <a:xfrm>
            <a:off x="805339" y="5124067"/>
            <a:ext cx="9819322" cy="711917"/>
            <a:chOff x="683393" y="4642802"/>
            <a:chExt cx="9819322" cy="711917"/>
          </a:xfrm>
        </p:grpSpPr>
        <p:sp>
          <p:nvSpPr>
            <p:cNvPr id="311" name="TextShape 8"/>
            <p:cNvSpPr txBox="1"/>
            <p:nvPr/>
          </p:nvSpPr>
          <p:spPr>
            <a:xfrm>
              <a:off x="3917458" y="4642802"/>
              <a:ext cx="2160000" cy="71191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ctr"/>
            <a:lstStyle/>
            <a:p>
              <a:pPr algn="ctr"/>
              <a:r>
                <a:rPr lang="pt-BR" sz="1800" b="1" strike="noStrike" spc="-1" dirty="0">
                  <a:latin typeface="Proxima Nova" panose="020B0604020202020204" charset="0"/>
                </a:rPr>
                <a:t>+8 milhões de acesso</a:t>
              </a:r>
            </a:p>
          </p:txBody>
        </p:sp>
        <p:sp>
          <p:nvSpPr>
            <p:cNvPr id="313" name="Line 10"/>
            <p:cNvSpPr/>
            <p:nvPr/>
          </p:nvSpPr>
          <p:spPr>
            <a:xfrm>
              <a:off x="6103772" y="4656760"/>
              <a:ext cx="0" cy="684000"/>
            </a:xfrm>
            <a:prstGeom prst="line">
              <a:avLst/>
            </a:prstGeom>
            <a:ln>
              <a:solidFill>
                <a:srgbClr val="00599D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Line 11"/>
            <p:cNvSpPr/>
            <p:nvPr/>
          </p:nvSpPr>
          <p:spPr>
            <a:xfrm>
              <a:off x="8316400" y="4656760"/>
              <a:ext cx="0" cy="684000"/>
            </a:xfrm>
            <a:prstGeom prst="line">
              <a:avLst/>
            </a:prstGeom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TextShape 12"/>
            <p:cNvSpPr txBox="1"/>
            <p:nvPr/>
          </p:nvSpPr>
          <p:spPr>
            <a:xfrm>
              <a:off x="6130086" y="4656760"/>
              <a:ext cx="2160000" cy="6840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ctr"/>
            <a:lstStyle/>
            <a:p>
              <a:pPr algn="ctr"/>
              <a:r>
                <a:rPr lang="pt-BR" sz="1800" b="1" strike="noStrike" spc="-1" dirty="0">
                  <a:latin typeface="Proxima Nova" panose="020B0604020202020204" charset="0"/>
                </a:rPr>
                <a:t>+3 milhões de novos usuários</a:t>
              </a:r>
            </a:p>
          </p:txBody>
        </p:sp>
        <p:sp>
          <p:nvSpPr>
            <p:cNvPr id="316" name="TextShape 13"/>
            <p:cNvSpPr txBox="1"/>
            <p:nvPr/>
          </p:nvSpPr>
          <p:spPr>
            <a:xfrm>
              <a:off x="8342715" y="4656760"/>
              <a:ext cx="2160000" cy="6840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ctr"/>
            <a:lstStyle/>
            <a:p>
              <a:pPr algn="ctr"/>
              <a:r>
                <a:rPr lang="pt-BR" sz="1800" b="1" strike="noStrike" spc="-1" dirty="0">
                  <a:solidFill>
                    <a:srgbClr val="163C50"/>
                  </a:solidFill>
                  <a:latin typeface="Proxima Nova" panose="020B0604020202020204" charset="0"/>
                </a:rPr>
                <a:t>+24 mil Quero Bolsistas</a:t>
              </a:r>
            </a:p>
          </p:txBody>
        </p:sp>
        <p:sp>
          <p:nvSpPr>
            <p:cNvPr id="320" name="CustomShape 17"/>
            <p:cNvSpPr/>
            <p:nvPr/>
          </p:nvSpPr>
          <p:spPr>
            <a:xfrm>
              <a:off x="683393" y="4656760"/>
              <a:ext cx="3207751" cy="684000"/>
            </a:xfrm>
            <a:prstGeom prst="rect">
              <a:avLst/>
            </a:prstGeom>
            <a:solidFill>
              <a:srgbClr val="003D5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1" strike="noStrike" spc="-1" dirty="0">
                  <a:solidFill>
                    <a:srgbClr val="FFFFFF"/>
                  </a:solidFill>
                  <a:latin typeface="Proxima Nova" panose="020B0604020202020204" charset="0"/>
                  <a:ea typeface="Arial"/>
                </a:rPr>
                <a:t>Números da campanha 19.1</a:t>
              </a:r>
              <a:endParaRPr lang="pt-BR" sz="1800" b="0" strike="noStrike" spc="-1" dirty="0">
                <a:latin typeface="Proxima Nova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5046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86697" y="3483177"/>
            <a:ext cx="108150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latin typeface="Proxima Nova" panose="020B0604020202020204" charset="0"/>
              </a:rPr>
              <a:t>Quero</a:t>
            </a:r>
            <a:r>
              <a:rPr lang="en-US" sz="5000" b="1" dirty="0">
                <a:latin typeface="Proxima Nova" panose="020B0604020202020204" charset="0"/>
              </a:rPr>
              <a:t> </a:t>
            </a:r>
            <a:r>
              <a:rPr lang="en-US" sz="5000" b="1" dirty="0" err="1">
                <a:latin typeface="Proxima Nova" panose="020B0604020202020204" charset="0"/>
              </a:rPr>
              <a:t>Captação</a:t>
            </a:r>
            <a:endParaRPr lang="en-US" sz="5000" b="1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163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428575" cy="7619050"/>
          </a:xfrm>
          <a:prstGeom prst="rect">
            <a:avLst/>
          </a:prstGeom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Quero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Captação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014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64163d42ee_1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8"/>
            <a:ext cx="1143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64163d42ee_1_62"/>
          <p:cNvSpPr txBox="1"/>
          <p:nvPr/>
        </p:nvSpPr>
        <p:spPr>
          <a:xfrm>
            <a:off x="1153170" y="2155500"/>
            <a:ext cx="46428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Obrigado</a:t>
            </a:r>
            <a:r>
              <a:rPr lang="en-US" sz="6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:)</a:t>
            </a:r>
            <a:endParaRPr sz="60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g64163d42ee_1_62"/>
          <p:cNvSpPr txBox="1"/>
          <p:nvPr/>
        </p:nvSpPr>
        <p:spPr>
          <a:xfrm>
            <a:off x="1129382" y="3427005"/>
            <a:ext cx="3380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16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[USER_NAME]</a:t>
            </a:r>
            <a:endParaRPr sz="16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g64163d42ee_1_62"/>
          <p:cNvSpPr txBox="1"/>
          <p:nvPr/>
        </p:nvSpPr>
        <p:spPr>
          <a:xfrm>
            <a:off x="1129382" y="3787764"/>
            <a:ext cx="56259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3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[USER_EMAIL]</a:t>
            </a:r>
            <a:endParaRPr sz="1300" b="0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g64163d42ee_1_62"/>
          <p:cNvSpPr txBox="1"/>
          <p:nvPr/>
        </p:nvSpPr>
        <p:spPr>
          <a:xfrm>
            <a:off x="1129375" y="5224250"/>
            <a:ext cx="3594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Quer </a:t>
            </a:r>
            <a:r>
              <a:rPr lang="en-US" sz="18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novas</a:t>
            </a:r>
            <a:r>
              <a:rPr lang="en-US" sz="1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análises? Conheça o Quero Analytics!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g64163d42ee_1_62"/>
          <p:cNvSpPr txBox="1"/>
          <p:nvPr/>
        </p:nvSpPr>
        <p:spPr>
          <a:xfrm>
            <a:off x="1129382" y="5963628"/>
            <a:ext cx="54351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200" b="1" i="0" u="sng" strike="noStrike" cap="none">
                <a:solidFill>
                  <a:srgbClr val="18ACC4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https://que.bo/inteligencia-educacional</a:t>
            </a:r>
            <a:endParaRPr sz="1200" b="0" i="0" u="none" strike="noStrike" cap="none">
              <a:solidFill>
                <a:srgbClr val="18ACC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68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86697" y="3483177"/>
            <a:ext cx="108150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Proxima Nova" panose="020B0604020202020204" charset="0"/>
              </a:rPr>
              <a:t>[ASSUNTOS_1]</a:t>
            </a:r>
          </a:p>
        </p:txBody>
      </p:sp>
    </p:spTree>
    <p:extLst>
      <p:ext uri="{BB962C8B-B14F-4D97-AF65-F5344CB8AC3E}">
        <p14:creationId xmlns:p14="http://schemas.microsoft.com/office/powerpoint/2010/main" val="367977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[TITULO_ADICIONALIDADE]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ounded Rectangle 1"/>
          <p:cNvSpPr/>
          <p:nvPr/>
        </p:nvSpPr>
        <p:spPr>
          <a:xfrm>
            <a:off x="4771743" y="1819154"/>
            <a:ext cx="2425770" cy="1117901"/>
          </a:xfrm>
          <a:prstGeom prst="roundRect">
            <a:avLst>
              <a:gd name="adj" fmla="val 32192"/>
            </a:avLst>
          </a:prstGeom>
          <a:solidFill>
            <a:srgbClr val="00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 anchorCtr="1"/>
          <a:lstStyle/>
          <a:p>
            <a:pPr algn="ctr"/>
            <a:r>
              <a:rPr lang="en-US" sz="1600" b="1" dirty="0" err="1">
                <a:latin typeface="Proxima Nova" panose="020B0604020202020204" charset="0"/>
              </a:rPr>
              <a:t>Captação</a:t>
            </a:r>
            <a:r>
              <a:rPr lang="en-US" sz="1600" b="1" dirty="0">
                <a:latin typeface="Proxima Nova" panose="020B0604020202020204" charset="0"/>
              </a:rPr>
              <a:t> de </a:t>
            </a:r>
            <a:r>
              <a:rPr lang="en-US" sz="1600" b="1" dirty="0" err="1">
                <a:latin typeface="Proxima Nova" panose="020B0604020202020204" charset="0"/>
              </a:rPr>
              <a:t>Alunos</a:t>
            </a:r>
            <a:endParaRPr lang="en-US" sz="1600" b="1" dirty="0">
              <a:latin typeface="Proxima Nova" panose="020B060402020202020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76053" y="3145675"/>
            <a:ext cx="2790092" cy="656492"/>
          </a:xfrm>
          <a:prstGeom prst="roundRect">
            <a:avLst>
              <a:gd name="adj" fmla="val 50000"/>
            </a:avLst>
          </a:prstGeom>
          <a:solidFill>
            <a:srgbClr val="357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Proxima Nova" panose="020B0604020202020204" charset="0"/>
              </a:rPr>
              <a:t>[LABEL_ADC_FIEL]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048379" y="3145675"/>
            <a:ext cx="2919046" cy="656492"/>
          </a:xfrm>
          <a:prstGeom prst="roundRect">
            <a:avLst>
              <a:gd name="adj" fmla="val 50000"/>
            </a:avLst>
          </a:prstGeom>
          <a:solidFill>
            <a:srgbClr val="16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Proxima Nova" panose="020B0604020202020204" charset="0"/>
              </a:rPr>
              <a:t>[LABEL_ADC_INDECISO]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85444" y="4169697"/>
            <a:ext cx="1875500" cy="1199472"/>
          </a:xfrm>
          <a:prstGeom prst="roundRect">
            <a:avLst/>
          </a:prstGeom>
          <a:solidFill>
            <a:srgbClr val="5BC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 anchorCtr="1"/>
          <a:lstStyle/>
          <a:p>
            <a:pPr algn="ctr"/>
            <a:r>
              <a:rPr lang="en-US" dirty="0">
                <a:latin typeface="Proxima Nova" panose="020B0604020202020204" charset="0"/>
              </a:rPr>
              <a:t>[SUBLABEL_ADC_FIEL]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462000" y="4169697"/>
            <a:ext cx="1875500" cy="1199472"/>
          </a:xfrm>
          <a:prstGeom prst="roundRect">
            <a:avLst/>
          </a:prstGeom>
          <a:solidFill>
            <a:srgbClr val="357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 anchorCtr="1"/>
          <a:lstStyle/>
          <a:p>
            <a:pPr algn="ctr"/>
            <a:r>
              <a:rPr lang="en-US" dirty="0">
                <a:latin typeface="Proxima Nova" panose="020B0604020202020204" charset="0"/>
              </a:rPr>
              <a:t>[SUBLABEL_ADC_INDECISO]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110629" y="4169697"/>
            <a:ext cx="1875500" cy="1199472"/>
          </a:xfrm>
          <a:prstGeom prst="roundRect">
            <a:avLst/>
          </a:prstGeom>
          <a:solidFill>
            <a:srgbClr val="255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 anchorCtr="1"/>
          <a:lstStyle/>
          <a:p>
            <a:pPr algn="ctr"/>
            <a:r>
              <a:rPr lang="en-US" dirty="0">
                <a:latin typeface="Proxima Nova" panose="020B0604020202020204" charset="0"/>
              </a:rPr>
              <a:t>[SUBLABEL_ADC_FIEL]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787185" y="4169697"/>
            <a:ext cx="1875500" cy="1199472"/>
          </a:xfrm>
          <a:prstGeom prst="roundRect">
            <a:avLst/>
          </a:prstGeom>
          <a:solidFill>
            <a:srgbClr val="16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 anchorCtr="1"/>
          <a:lstStyle/>
          <a:p>
            <a:pPr algn="ctr"/>
            <a:r>
              <a:rPr lang="en-US" dirty="0">
                <a:latin typeface="Proxima Nova" panose="020B0604020202020204" charset="0"/>
              </a:rPr>
              <a:t>[SUBLABEL_ADC_INDECISO]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6" y="5736699"/>
            <a:ext cx="3036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[GRAFICO_ADICIONALIDADE]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28844" y="2456374"/>
            <a:ext cx="1711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xima Nova" panose="020B0604020202020204" charset="0"/>
              </a:rPr>
              <a:t>[N_PAGOS]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7747" y="4281288"/>
            <a:ext cx="1570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roxima Nova" panose="020B0604020202020204" charset="0"/>
              </a:rPr>
              <a:t>[N_FIEL]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14304" y="4281288"/>
            <a:ext cx="1602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roxima Nova" panose="020B0604020202020204" charset="0"/>
              </a:rPr>
              <a:t>[N_P_FIEL]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10628" y="4281288"/>
            <a:ext cx="1875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roxima Nova" panose="020B0604020202020204" charset="0"/>
              </a:rPr>
              <a:t>[N_P_INDECISO]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87186" y="4281288"/>
            <a:ext cx="1875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roxima Nova" panose="020B0604020202020204" charset="0"/>
              </a:rPr>
              <a:t>[N_INDECISO]</a:t>
            </a:r>
          </a:p>
        </p:txBody>
      </p:sp>
    </p:spTree>
    <p:extLst>
      <p:ext uri="{BB962C8B-B14F-4D97-AF65-F5344CB8AC3E}">
        <p14:creationId xmlns:p14="http://schemas.microsoft.com/office/powerpoint/2010/main" val="57861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Funi</a:t>
            </a:r>
            <a:r>
              <a:rPr lang="en-US" sz="2800" b="1" i="0" u="none" strike="noStrike" cap="none" dirty="0" err="1">
                <a:solidFill>
                  <a:schemeClr val="bg1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de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Vendas</a:t>
            </a:r>
            <a:endParaRPr sz="1800" b="0" i="0" u="none" strike="noStrike" cap="none" dirty="0">
              <a:solidFill>
                <a:schemeClr val="dk1"/>
              </a:solidFill>
              <a:latin typeface="Proxima Nova" panose="020B0604020202020204" charset="0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5" name="Tabela 21">
            <a:extLst>
              <a:ext uri="{FF2B5EF4-FFF2-40B4-BE49-F238E27FC236}">
                <a16:creationId xmlns:a16="http://schemas.microsoft.com/office/drawing/2014/main" id="{2182118C-22AB-4000-B59D-98210AF46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19035"/>
              </p:ext>
            </p:extLst>
          </p:nvPr>
        </p:nvGraphicFramePr>
        <p:xfrm>
          <a:off x="319558" y="4251351"/>
          <a:ext cx="10853080" cy="2094276"/>
        </p:xfrm>
        <a:graphic>
          <a:graphicData uri="http://schemas.openxmlformats.org/drawingml/2006/table">
            <a:tbl>
              <a:tblPr/>
              <a:tblGrid>
                <a:gridCol w="1747434">
                  <a:extLst>
                    <a:ext uri="{9D8B030D-6E8A-4147-A177-3AD203B41FA5}">
                      <a16:colId xmlns:a16="http://schemas.microsoft.com/office/drawing/2014/main" val="3319534790"/>
                    </a:ext>
                  </a:extLst>
                </a:gridCol>
                <a:gridCol w="1793137">
                  <a:extLst>
                    <a:ext uri="{9D8B030D-6E8A-4147-A177-3AD203B41FA5}">
                      <a16:colId xmlns:a16="http://schemas.microsoft.com/office/drawing/2014/main" val="766250951"/>
                    </a:ext>
                  </a:extLst>
                </a:gridCol>
                <a:gridCol w="1653178">
                  <a:extLst>
                    <a:ext uri="{9D8B030D-6E8A-4147-A177-3AD203B41FA5}">
                      <a16:colId xmlns:a16="http://schemas.microsoft.com/office/drawing/2014/main" val="2802027994"/>
                    </a:ext>
                  </a:extLst>
                </a:gridCol>
                <a:gridCol w="1933097">
                  <a:extLst>
                    <a:ext uri="{9D8B030D-6E8A-4147-A177-3AD203B41FA5}">
                      <a16:colId xmlns:a16="http://schemas.microsoft.com/office/drawing/2014/main" val="1732784747"/>
                    </a:ext>
                  </a:extLst>
                </a:gridCol>
                <a:gridCol w="1933097">
                  <a:extLst>
                    <a:ext uri="{9D8B030D-6E8A-4147-A177-3AD203B41FA5}">
                      <a16:colId xmlns:a16="http://schemas.microsoft.com/office/drawing/2014/main" val="2649737008"/>
                    </a:ext>
                  </a:extLst>
                </a:gridCol>
                <a:gridCol w="1793137">
                  <a:extLst>
                    <a:ext uri="{9D8B030D-6E8A-4147-A177-3AD203B41FA5}">
                      <a16:colId xmlns:a16="http://schemas.microsoft.com/office/drawing/2014/main" val="331835109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Indicador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Benckmark</a:t>
                      </a:r>
                      <a:r>
                        <a:rPr lang="en-US" sz="1600" b="1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4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Fiel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Realizado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Fiel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Potencial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Indeciso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Realizado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Indeciso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Potencial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7913"/>
                  </a:ext>
                </a:extLst>
              </a:tr>
              <a:tr h="494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>
                          <a:solidFill>
                            <a:srgbClr val="005E7F"/>
                          </a:solidFill>
                          <a:effectLst/>
                          <a:latin typeface="Proxima Nova" panose="020B0604020202020204" charset="0"/>
                        </a:rPr>
                        <a:t>Atratividade</a:t>
                      </a:r>
                      <a:endParaRPr lang="en-US" sz="1400" b="0" i="0" u="none" strike="noStrike" dirty="0">
                        <a:solidFill>
                          <a:srgbClr val="005E7F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23%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[ATRATIVIDADE_F]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163C50"/>
                          </a:solidFill>
                          <a:effectLst/>
                          <a:latin typeface="Proxima Nova" panose="020B0604020202020204" charset="0"/>
                        </a:rPr>
                        <a:t>[ATRATIVIDADE_F_P]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[ATRATIVIDADE_I]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[ATRATIVIDADE_I_P]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115093"/>
                  </a:ext>
                </a:extLst>
              </a:tr>
              <a:tr h="494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>
                          <a:solidFill>
                            <a:srgbClr val="005E7F"/>
                          </a:solidFill>
                          <a:effectLst/>
                          <a:latin typeface="Proxima Nova" panose="020B0604020202020204" charset="0"/>
                        </a:rPr>
                        <a:t>Sucesso</a:t>
                      </a:r>
                      <a:endParaRPr lang="en-US" sz="1400" b="0" i="0" u="none" strike="noStrike" dirty="0">
                        <a:solidFill>
                          <a:srgbClr val="005E7F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15%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[SUCESSO_F]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163C50"/>
                          </a:solidFill>
                          <a:effectLst/>
                          <a:latin typeface="Proxima Nova" panose="020B0604020202020204" charset="0"/>
                        </a:rPr>
                        <a:t>[SUCESSO_F_P]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[SUCESSO_I]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[SUCESSO_I_P]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7072904"/>
                  </a:ext>
                </a:extLst>
              </a:tr>
              <a:tr h="494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>
                          <a:solidFill>
                            <a:srgbClr val="005E7F"/>
                          </a:solidFill>
                          <a:effectLst/>
                          <a:latin typeface="Proxima Nova" panose="020B0604020202020204" charset="0"/>
                        </a:rPr>
                        <a:t>Conversão</a:t>
                      </a:r>
                      <a:endParaRPr lang="en-US" sz="1400" b="0" i="0" u="none" strike="noStrike" dirty="0">
                        <a:solidFill>
                          <a:srgbClr val="005E7F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3,45%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[CONVERSAO_F]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163C50"/>
                          </a:solidFill>
                          <a:effectLst/>
                          <a:latin typeface="Proxima Nova" panose="020B0604020202020204" charset="0"/>
                        </a:rPr>
                        <a:t>[CONVERSAO_F_P]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[CONVERSAO_I]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[CONVERSAO_I_P]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45646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86978" y="1521345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roxima Nova" panose="020B0604020202020204" charset="0"/>
              </a:rPr>
              <a:t>FUNIL </a:t>
            </a:r>
            <a:r>
              <a:rPr lang="en-US" sz="1600" b="1" dirty="0">
                <a:solidFill>
                  <a:schemeClr val="tx1"/>
                </a:solidFill>
                <a:latin typeface="Proxima Nova" panose="020B0604020202020204" charset="0"/>
              </a:rPr>
              <a:t>FIEIS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99868" y="1521345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roxima Nova" panose="020B0604020202020204" charset="0"/>
              </a:rPr>
              <a:t>FUNIL INDECISOS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507" y="6702086"/>
            <a:ext cx="7385344" cy="919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aseline="30000" dirty="0">
                <a:latin typeface="Proxima Nova" panose="020B0604020202020204" charset="0"/>
              </a:rPr>
              <a:t>1</a:t>
            </a:r>
            <a:r>
              <a:rPr lang="en-US" sz="1050" dirty="0">
                <a:latin typeface="Proxima Nova" panose="020B0604020202020204" charset="0"/>
              </a:rPr>
              <a:t> </a:t>
            </a:r>
            <a:r>
              <a:rPr lang="en-US" sz="1050" dirty="0" err="1">
                <a:latin typeface="Proxima Nova" panose="020B0604020202020204" charset="0"/>
              </a:rPr>
              <a:t>Considerado</a:t>
            </a:r>
            <a:r>
              <a:rPr lang="en-US" sz="1050" dirty="0">
                <a:latin typeface="Proxima Nova" panose="020B0604020202020204" charset="0"/>
              </a:rPr>
              <a:t> o </a:t>
            </a:r>
            <a:r>
              <a:rPr lang="en-US" sz="1050" dirty="0" err="1">
                <a:latin typeface="Proxima Nova" panose="020B0604020202020204" charset="0"/>
              </a:rPr>
              <a:t>melhor</a:t>
            </a:r>
            <a:r>
              <a:rPr lang="en-US" sz="1050" dirty="0">
                <a:latin typeface="Proxima Nova" panose="020B0604020202020204" charset="0"/>
              </a:rPr>
              <a:t> </a:t>
            </a:r>
            <a:r>
              <a:rPr lang="en-US" sz="1050" dirty="0" err="1">
                <a:latin typeface="Proxima Nova" panose="020B0604020202020204" charset="0"/>
              </a:rPr>
              <a:t>desempenho</a:t>
            </a:r>
            <a:r>
              <a:rPr lang="en-US" sz="1050" dirty="0">
                <a:latin typeface="Proxima Nova" panose="020B0604020202020204" charset="0"/>
              </a:rPr>
              <a:t> </a:t>
            </a:r>
            <a:r>
              <a:rPr lang="en-US" sz="1050" dirty="0" err="1">
                <a:latin typeface="Proxima Nova" panose="020B0604020202020204" charset="0"/>
              </a:rPr>
              <a:t>possível</a:t>
            </a:r>
            <a:r>
              <a:rPr lang="en-US" sz="1050" dirty="0">
                <a:latin typeface="Proxima Nova" panose="020B0604020202020204" charset="0"/>
              </a:rPr>
              <a:t> dentro canal </a:t>
            </a:r>
            <a:r>
              <a:rPr lang="en-US" sz="1050" dirty="0" err="1">
                <a:latin typeface="Proxima Nova" panose="020B0604020202020204" charset="0"/>
              </a:rPr>
              <a:t>em</a:t>
            </a:r>
            <a:r>
              <a:rPr lang="en-US" sz="1050" dirty="0">
                <a:latin typeface="Proxima Nova" panose="020B0604020202020204" charset="0"/>
              </a:rPr>
              <a:t> 2019.2</a:t>
            </a:r>
          </a:p>
          <a:p>
            <a:r>
              <a:rPr lang="en-US" sz="1050" baseline="30000" dirty="0">
                <a:latin typeface="Proxima Nova" panose="020B0604020202020204" charset="0"/>
              </a:rPr>
              <a:t>2</a:t>
            </a:r>
            <a:r>
              <a:rPr lang="en-US" sz="1050" dirty="0">
                <a:latin typeface="Proxima Nova" panose="020B0604020202020204" charset="0"/>
              </a:rPr>
              <a:t> </a:t>
            </a:r>
            <a:r>
              <a:rPr lang="en-US" sz="1050" dirty="0" err="1">
                <a:latin typeface="Proxima Nova" panose="020B0604020202020204" charset="0"/>
              </a:rPr>
              <a:t>Aumento</a:t>
            </a:r>
            <a:r>
              <a:rPr lang="en-US" sz="1050" dirty="0">
                <a:latin typeface="Proxima Nova" panose="020B0604020202020204" charset="0"/>
              </a:rPr>
              <a:t> de </a:t>
            </a:r>
            <a:r>
              <a:rPr lang="en-US" sz="1050" dirty="0" err="1">
                <a:latin typeface="Proxima Nova" panose="020B0604020202020204" charset="0"/>
              </a:rPr>
              <a:t>visitas</a:t>
            </a:r>
            <a:r>
              <a:rPr lang="en-US" sz="1050" dirty="0">
                <a:latin typeface="Proxima Nova" panose="020B0604020202020204" charset="0"/>
              </a:rPr>
              <a:t> com base no </a:t>
            </a:r>
            <a:r>
              <a:rPr lang="en-US" sz="1050" dirty="0" err="1">
                <a:latin typeface="Proxima Nova" panose="020B0604020202020204" charset="0"/>
              </a:rPr>
              <a:t>crescimento</a:t>
            </a:r>
            <a:r>
              <a:rPr lang="en-US" sz="1050" dirty="0">
                <a:latin typeface="Proxima Nova" panose="020B0604020202020204" charset="0"/>
              </a:rPr>
              <a:t> YoY</a:t>
            </a:r>
            <a:r>
              <a:rPr lang="en-US" sz="1050" baseline="30000" dirty="0">
                <a:latin typeface="Proxima Nova" panose="020B0604020202020204" charset="0"/>
              </a:rPr>
              <a:t>5</a:t>
            </a:r>
            <a:r>
              <a:rPr lang="en-US" sz="1050" dirty="0">
                <a:latin typeface="Proxima Nova" panose="020B0604020202020204" charset="0"/>
              </a:rPr>
              <a:t>  </a:t>
            </a:r>
            <a:r>
              <a:rPr lang="en-US" sz="1050" dirty="0" err="1">
                <a:latin typeface="Proxima Nova" panose="020B0604020202020204" charset="0"/>
              </a:rPr>
              <a:t>orgânico</a:t>
            </a:r>
            <a:r>
              <a:rPr lang="en-US" sz="1050" dirty="0">
                <a:latin typeface="Proxima Nova" panose="020B0604020202020204" charset="0"/>
              </a:rPr>
              <a:t> do site (19%) e da IES</a:t>
            </a:r>
          </a:p>
          <a:p>
            <a:r>
              <a:rPr lang="en-US" sz="1050" baseline="30000" dirty="0" smtClean="0">
                <a:latin typeface="Proxima Nova" panose="020B0604020202020204" charset="0"/>
              </a:rPr>
              <a:t>3</a:t>
            </a:r>
            <a:r>
              <a:rPr lang="pt-BR" sz="1050" dirty="0" smtClean="0">
                <a:latin typeface="Proxima Nova" panose="020B0604020202020204" charset="0"/>
              </a:rPr>
              <a:t> </a:t>
            </a:r>
            <a:r>
              <a:rPr lang="en-US" sz="1050" dirty="0" smtClean="0">
                <a:latin typeface="Proxima Nova" panose="020B0604020202020204" charset="0"/>
              </a:rPr>
              <a:t>[LEGENDA_POTENCIAL_INDECISO]</a:t>
            </a:r>
            <a:endParaRPr lang="en-US" sz="1050" dirty="0">
              <a:latin typeface="Proxima Nova" panose="020B0604020202020204" charset="0"/>
            </a:endParaRPr>
          </a:p>
          <a:p>
            <a:r>
              <a:rPr lang="pt-BR" sz="1050" baseline="30000" dirty="0">
                <a:latin typeface="Proxima Nova" panose="020B0604020202020204" charset="0"/>
              </a:rPr>
              <a:t>4</a:t>
            </a:r>
            <a:r>
              <a:rPr lang="pt-BR" sz="1050" dirty="0">
                <a:latin typeface="Proxima Nova" panose="020B0604020202020204" charset="0"/>
              </a:rPr>
              <a:t> Melhores desempenhos 2019.2 das IES do Quero Bolsa</a:t>
            </a:r>
          </a:p>
          <a:p>
            <a:r>
              <a:rPr lang="pt-BR" sz="1050" baseline="30000" dirty="0">
                <a:latin typeface="Proxima Nova" panose="020B0604020202020204" charset="0"/>
              </a:rPr>
              <a:t>5</a:t>
            </a:r>
            <a:r>
              <a:rPr lang="pt-BR" sz="1050" dirty="0">
                <a:latin typeface="Proxima Nova" panose="020B0604020202020204" charset="0"/>
              </a:rPr>
              <a:t> Crescimento ano a ano em relação a 19.1</a:t>
            </a:r>
            <a:endParaRPr lang="en-US" sz="1050" dirty="0">
              <a:latin typeface="Proxima Nova" panose="020B0604020202020204" charset="0"/>
            </a:endParaRPr>
          </a:p>
        </p:txBody>
      </p:sp>
      <p:sp>
        <p:nvSpPr>
          <p:cNvPr id="16" name="CaixaDeTexto 22">
            <a:extLst>
              <a:ext uri="{FF2B5EF4-FFF2-40B4-BE49-F238E27FC236}">
                <a16:creationId xmlns:a16="http://schemas.microsoft.com/office/drawing/2014/main" id="{948F49B4-304E-4231-8B66-481A6A03A4A5}"/>
              </a:ext>
            </a:extLst>
          </p:cNvPr>
          <p:cNvSpPr txBox="1"/>
          <p:nvPr/>
        </p:nvSpPr>
        <p:spPr>
          <a:xfrm>
            <a:off x="2852126" y="2377141"/>
            <a:ext cx="1611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5E7F"/>
                </a:solidFill>
                <a:latin typeface="Proxima Nova" panose="020B0604020202020204" charset="0"/>
              </a:rPr>
              <a:t>[N_VISITAS_F]</a:t>
            </a:r>
            <a:endParaRPr lang="en-US" b="1" dirty="0">
              <a:solidFill>
                <a:srgbClr val="005E7F"/>
              </a:solidFill>
              <a:latin typeface="Proxima Nova" panose="020B0604020202020204" charset="0"/>
            </a:endParaRPr>
          </a:p>
        </p:txBody>
      </p:sp>
      <p:sp>
        <p:nvSpPr>
          <p:cNvPr id="17" name="CaixaDeTexto 27">
            <a:extLst>
              <a:ext uri="{FF2B5EF4-FFF2-40B4-BE49-F238E27FC236}">
                <a16:creationId xmlns:a16="http://schemas.microsoft.com/office/drawing/2014/main" id="{5AE6DD51-9358-4E4E-9B70-930D3929DCED}"/>
              </a:ext>
            </a:extLst>
          </p:cNvPr>
          <p:cNvSpPr txBox="1"/>
          <p:nvPr/>
        </p:nvSpPr>
        <p:spPr>
          <a:xfrm>
            <a:off x="2852126" y="2882979"/>
            <a:ext cx="1521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5E7F"/>
                </a:solidFill>
                <a:latin typeface="Proxima Nova" panose="020B0604020202020204" charset="0"/>
              </a:rPr>
              <a:t>[N_ORDENS_F]</a:t>
            </a:r>
            <a:endParaRPr lang="en-US" b="1" dirty="0">
              <a:solidFill>
                <a:srgbClr val="005E7F"/>
              </a:solidFill>
              <a:latin typeface="Proxima Nova" panose="020B0604020202020204" charset="0"/>
            </a:endParaRPr>
          </a:p>
        </p:txBody>
      </p:sp>
      <p:sp>
        <p:nvSpPr>
          <p:cNvPr id="18" name="CaixaDeTexto 28">
            <a:extLst>
              <a:ext uri="{FF2B5EF4-FFF2-40B4-BE49-F238E27FC236}">
                <a16:creationId xmlns:a16="http://schemas.microsoft.com/office/drawing/2014/main" id="{ECB312EB-0FF1-446F-9C26-0D812C9A6A17}"/>
              </a:ext>
            </a:extLst>
          </p:cNvPr>
          <p:cNvSpPr txBox="1"/>
          <p:nvPr/>
        </p:nvSpPr>
        <p:spPr>
          <a:xfrm>
            <a:off x="2852126" y="3411992"/>
            <a:ext cx="138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5E7F"/>
                </a:solidFill>
                <a:latin typeface="Proxima Nova" panose="020B0604020202020204" charset="0"/>
              </a:rPr>
              <a:t>[N_PAGOS_F]</a:t>
            </a:r>
            <a:endParaRPr lang="en-US" b="1" dirty="0">
              <a:solidFill>
                <a:srgbClr val="005E7F"/>
              </a:solidFill>
              <a:latin typeface="Proxima Nova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2126" y="1908195"/>
            <a:ext cx="117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roxima Nova" panose="020B0604020202020204" charset="0"/>
              </a:rPr>
              <a:t>REALIZADO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73162" y="1908195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roxima Nova" panose="020B0604020202020204" charset="0"/>
              </a:rPr>
              <a:t>POTENCIAL</a:t>
            </a:r>
            <a:r>
              <a:rPr lang="en-US" b="1" baseline="30000" dirty="0">
                <a:latin typeface="Proxima Nova" panose="020B0604020202020204" charset="0"/>
              </a:rPr>
              <a:t>1</a:t>
            </a:r>
          </a:p>
        </p:txBody>
      </p:sp>
      <p:sp>
        <p:nvSpPr>
          <p:cNvPr id="22" name="CaixaDeTexto 22">
            <a:extLst>
              <a:ext uri="{FF2B5EF4-FFF2-40B4-BE49-F238E27FC236}">
                <a16:creationId xmlns:a16="http://schemas.microsoft.com/office/drawing/2014/main" id="{948F49B4-304E-4231-8B66-481A6A03A4A5}"/>
              </a:ext>
            </a:extLst>
          </p:cNvPr>
          <p:cNvSpPr txBox="1"/>
          <p:nvPr/>
        </p:nvSpPr>
        <p:spPr>
          <a:xfrm>
            <a:off x="4379495" y="2358189"/>
            <a:ext cx="1578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5E7F"/>
                </a:solidFill>
                <a:latin typeface="Proxima Nova" panose="020B0604020202020204" charset="0"/>
              </a:rPr>
              <a:t>[N_VISITAS_F_P]</a:t>
            </a:r>
            <a:r>
              <a:rPr lang="pt-BR" b="1" baseline="30000" dirty="0">
                <a:solidFill>
                  <a:srgbClr val="005E7F"/>
                </a:solidFill>
                <a:latin typeface="Proxima Nova" panose="020B0604020202020204" charset="0"/>
              </a:rPr>
              <a:t> 2</a:t>
            </a:r>
            <a:endParaRPr lang="en-US" b="1" dirty="0">
              <a:solidFill>
                <a:srgbClr val="005E7F"/>
              </a:solidFill>
              <a:latin typeface="Proxima Nova" panose="020B0604020202020204" charset="0"/>
            </a:endParaRPr>
          </a:p>
        </p:txBody>
      </p:sp>
      <p:sp>
        <p:nvSpPr>
          <p:cNvPr id="27" name="CaixaDeTexto 27">
            <a:extLst>
              <a:ext uri="{FF2B5EF4-FFF2-40B4-BE49-F238E27FC236}">
                <a16:creationId xmlns:a16="http://schemas.microsoft.com/office/drawing/2014/main" id="{5AE6DD51-9358-4E4E-9B70-930D3929DCED}"/>
              </a:ext>
            </a:extLst>
          </p:cNvPr>
          <p:cNvSpPr txBox="1"/>
          <p:nvPr/>
        </p:nvSpPr>
        <p:spPr>
          <a:xfrm>
            <a:off x="4373162" y="2882979"/>
            <a:ext cx="1521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5E7F"/>
                </a:solidFill>
                <a:latin typeface="Proxima Nova" panose="020B0604020202020204" charset="0"/>
              </a:rPr>
              <a:t>[N_ORDENS_F_P]</a:t>
            </a:r>
            <a:endParaRPr lang="en-US" b="1" dirty="0">
              <a:solidFill>
                <a:srgbClr val="005E7F"/>
              </a:solidFill>
              <a:latin typeface="Proxima Nova" panose="020B0604020202020204" charset="0"/>
            </a:endParaRPr>
          </a:p>
        </p:txBody>
      </p:sp>
      <p:sp>
        <p:nvSpPr>
          <p:cNvPr id="28" name="CaixaDeTexto 28">
            <a:extLst>
              <a:ext uri="{FF2B5EF4-FFF2-40B4-BE49-F238E27FC236}">
                <a16:creationId xmlns:a16="http://schemas.microsoft.com/office/drawing/2014/main" id="{ECB312EB-0FF1-446F-9C26-0D812C9A6A17}"/>
              </a:ext>
            </a:extLst>
          </p:cNvPr>
          <p:cNvSpPr txBox="1"/>
          <p:nvPr/>
        </p:nvSpPr>
        <p:spPr>
          <a:xfrm>
            <a:off x="4373162" y="3411992"/>
            <a:ext cx="1385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5E7F"/>
                </a:solidFill>
                <a:latin typeface="Proxima Nova" panose="020B0604020202020204" charset="0"/>
              </a:rPr>
              <a:t>[N_PAGOS_F_P]</a:t>
            </a:r>
            <a:endParaRPr lang="en-US" b="1" dirty="0">
              <a:solidFill>
                <a:srgbClr val="005E7F"/>
              </a:solidFill>
              <a:latin typeface="Proxima Nova" panose="020B060402020202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" y="2013238"/>
            <a:ext cx="2781282" cy="18816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7830" y="2317545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Proxima Nova" panose="020B0604020202020204" charset="0"/>
              </a:rPr>
              <a:t>Visitas</a:t>
            </a:r>
            <a:endParaRPr lang="en-US" sz="1600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7755" y="2836175"/>
            <a:ext cx="853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Proxima Nova" panose="020B0604020202020204" charset="0"/>
              </a:rPr>
              <a:t>Ordens</a:t>
            </a:r>
            <a:endParaRPr lang="en-US" sz="1600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3059" y="3369251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Proxima Nova" panose="020B0604020202020204" charset="0"/>
              </a:rPr>
              <a:t>Pagos</a:t>
            </a:r>
            <a:endParaRPr lang="en-US" sz="1600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13239" y="1908195"/>
            <a:ext cx="117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roxima Nova" panose="020B0604020202020204" charset="0"/>
              </a:rPr>
              <a:t>REALIZADO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944417" y="1908195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roxima Nova" panose="020B0604020202020204" charset="0"/>
              </a:rPr>
              <a:t>POTENCIAL</a:t>
            </a:r>
            <a:r>
              <a:rPr lang="en-US" b="1" baseline="30000" dirty="0">
                <a:latin typeface="Proxima Nova" panose="020B0604020202020204" charset="0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56494" y="2935715"/>
            <a:ext cx="3101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>
              <a:latin typeface="Proxima Nova" panose="020B060402020202020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48F49B4-304E-4231-8B66-481A6A03A4A5}"/>
              </a:ext>
            </a:extLst>
          </p:cNvPr>
          <p:cNvSpPr txBox="1"/>
          <p:nvPr/>
        </p:nvSpPr>
        <p:spPr>
          <a:xfrm>
            <a:off x="8528558" y="2377141"/>
            <a:ext cx="200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5E7F"/>
                </a:solidFill>
                <a:latin typeface="Proxima Nova" panose="020B0604020202020204" charset="0"/>
              </a:rPr>
              <a:t>[N_VISITAS_I]</a:t>
            </a:r>
            <a:endParaRPr lang="en-US" b="1" dirty="0">
              <a:solidFill>
                <a:srgbClr val="005E7F"/>
              </a:solidFill>
              <a:latin typeface="Proxima Nova" panose="020B0604020202020204" charset="0"/>
            </a:endParaRPr>
          </a:p>
        </p:txBody>
      </p:sp>
      <p:sp>
        <p:nvSpPr>
          <p:cNvPr id="24" name="CaixaDeTexto 27">
            <a:extLst>
              <a:ext uri="{FF2B5EF4-FFF2-40B4-BE49-F238E27FC236}">
                <a16:creationId xmlns:a16="http://schemas.microsoft.com/office/drawing/2014/main" id="{5AE6DD51-9358-4E4E-9B70-930D3929DCED}"/>
              </a:ext>
            </a:extLst>
          </p:cNvPr>
          <p:cNvSpPr txBox="1"/>
          <p:nvPr/>
        </p:nvSpPr>
        <p:spPr>
          <a:xfrm>
            <a:off x="8528558" y="2882979"/>
            <a:ext cx="1521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5E7F"/>
                </a:solidFill>
                <a:latin typeface="Proxima Nova" panose="020B0604020202020204" charset="0"/>
              </a:rPr>
              <a:t>[N_ORDENS_I]</a:t>
            </a:r>
            <a:endParaRPr lang="en-US" b="1" dirty="0">
              <a:solidFill>
                <a:srgbClr val="005E7F"/>
              </a:solidFill>
              <a:latin typeface="Proxima Nova" panose="020B0604020202020204" charset="0"/>
            </a:endParaRPr>
          </a:p>
        </p:txBody>
      </p:sp>
      <p:sp>
        <p:nvSpPr>
          <p:cNvPr id="25" name="CaixaDeTexto 28">
            <a:extLst>
              <a:ext uri="{FF2B5EF4-FFF2-40B4-BE49-F238E27FC236}">
                <a16:creationId xmlns:a16="http://schemas.microsoft.com/office/drawing/2014/main" id="{ECB312EB-0FF1-446F-9C26-0D812C9A6A17}"/>
              </a:ext>
            </a:extLst>
          </p:cNvPr>
          <p:cNvSpPr txBox="1"/>
          <p:nvPr/>
        </p:nvSpPr>
        <p:spPr>
          <a:xfrm>
            <a:off x="8528557" y="3411992"/>
            <a:ext cx="138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5E7F"/>
                </a:solidFill>
                <a:latin typeface="Proxima Nova" panose="020B0604020202020204" charset="0"/>
              </a:rPr>
              <a:t>[N_PAGOS_I]</a:t>
            </a:r>
            <a:endParaRPr lang="en-US" b="1" dirty="0">
              <a:solidFill>
                <a:srgbClr val="005E7F"/>
              </a:solidFill>
              <a:latin typeface="Proxima Nova" panose="020B0604020202020204" charset="0"/>
            </a:endParaRPr>
          </a:p>
        </p:txBody>
      </p:sp>
      <p:sp>
        <p:nvSpPr>
          <p:cNvPr id="32" name="CaixaDeTexto 22">
            <a:extLst>
              <a:ext uri="{FF2B5EF4-FFF2-40B4-BE49-F238E27FC236}">
                <a16:creationId xmlns:a16="http://schemas.microsoft.com/office/drawing/2014/main" id="{948F49B4-304E-4231-8B66-481A6A03A4A5}"/>
              </a:ext>
            </a:extLst>
          </p:cNvPr>
          <p:cNvSpPr txBox="1"/>
          <p:nvPr/>
        </p:nvSpPr>
        <p:spPr>
          <a:xfrm>
            <a:off x="9944417" y="2377141"/>
            <a:ext cx="1484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5E7F"/>
                </a:solidFill>
                <a:latin typeface="Proxima Nova" panose="020B0604020202020204" charset="0"/>
              </a:rPr>
              <a:t>[N_VISITAS_I_P]</a:t>
            </a:r>
            <a:r>
              <a:rPr lang="pt-BR" b="1" baseline="30000" dirty="0">
                <a:solidFill>
                  <a:srgbClr val="005E7F"/>
                </a:solidFill>
                <a:latin typeface="Proxima Nova" panose="020B0604020202020204" charset="0"/>
              </a:rPr>
              <a:t> 3</a:t>
            </a:r>
            <a:endParaRPr lang="en-US" b="1" baseline="30000" dirty="0">
              <a:solidFill>
                <a:srgbClr val="005E7F"/>
              </a:solidFill>
              <a:latin typeface="Proxima Nova" panose="020B0604020202020204" charset="0"/>
            </a:endParaRPr>
          </a:p>
        </p:txBody>
      </p:sp>
      <p:sp>
        <p:nvSpPr>
          <p:cNvPr id="33" name="CaixaDeTexto 27">
            <a:extLst>
              <a:ext uri="{FF2B5EF4-FFF2-40B4-BE49-F238E27FC236}">
                <a16:creationId xmlns:a16="http://schemas.microsoft.com/office/drawing/2014/main" id="{5AE6DD51-9358-4E4E-9B70-930D3929DCED}"/>
              </a:ext>
            </a:extLst>
          </p:cNvPr>
          <p:cNvSpPr txBox="1"/>
          <p:nvPr/>
        </p:nvSpPr>
        <p:spPr>
          <a:xfrm>
            <a:off x="9944417" y="2882979"/>
            <a:ext cx="1484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5E7F"/>
                </a:solidFill>
                <a:latin typeface="Proxima Nova" panose="020B0604020202020204" charset="0"/>
              </a:rPr>
              <a:t>[N_ORDENS_I_P]</a:t>
            </a:r>
            <a:endParaRPr lang="en-US" b="1" dirty="0">
              <a:solidFill>
                <a:srgbClr val="005E7F"/>
              </a:solidFill>
              <a:latin typeface="Proxima Nova" panose="020B0604020202020204" charset="0"/>
            </a:endParaRPr>
          </a:p>
        </p:txBody>
      </p:sp>
      <p:sp>
        <p:nvSpPr>
          <p:cNvPr id="34" name="CaixaDeTexto 28">
            <a:extLst>
              <a:ext uri="{FF2B5EF4-FFF2-40B4-BE49-F238E27FC236}">
                <a16:creationId xmlns:a16="http://schemas.microsoft.com/office/drawing/2014/main" id="{ECB312EB-0FF1-446F-9C26-0D812C9A6A17}"/>
              </a:ext>
            </a:extLst>
          </p:cNvPr>
          <p:cNvSpPr txBox="1"/>
          <p:nvPr/>
        </p:nvSpPr>
        <p:spPr>
          <a:xfrm>
            <a:off x="9944417" y="3411992"/>
            <a:ext cx="1484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5E7F"/>
                </a:solidFill>
                <a:latin typeface="Proxima Nova" panose="020B0604020202020204" charset="0"/>
              </a:rPr>
              <a:t>[N_PAGOS_I_P]</a:t>
            </a:r>
            <a:endParaRPr lang="en-US" b="1" dirty="0">
              <a:solidFill>
                <a:srgbClr val="005E7F"/>
              </a:solidFill>
              <a:latin typeface="Proxima Nova" panose="020B060402020202020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026" y="2013238"/>
            <a:ext cx="2781282" cy="188165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493785" y="2317545"/>
            <a:ext cx="772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Proxima Nova" panose="020B0604020202020204" charset="0"/>
              </a:rPr>
              <a:t>Visitas</a:t>
            </a:r>
            <a:endParaRPr lang="en-US" sz="1600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53710" y="2836175"/>
            <a:ext cx="853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Proxima Nova" panose="020B0604020202020204" charset="0"/>
              </a:rPr>
              <a:t>Ordens</a:t>
            </a:r>
            <a:endParaRPr lang="en-US" sz="1600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09014" y="3369251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Proxima Nova" panose="020B0604020202020204" charset="0"/>
              </a:rPr>
              <a:t>Pagos</a:t>
            </a:r>
            <a:endParaRPr lang="en-US" sz="1600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21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86697" y="3483177"/>
            <a:ext cx="108150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latin typeface="Proxima Nova" panose="020B0604020202020204" charset="0"/>
              </a:rPr>
              <a:t>Visitas</a:t>
            </a:r>
            <a:endParaRPr lang="en-US" sz="5000" b="1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1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 txBox="1"/>
          <p:nvPr/>
        </p:nvSpPr>
        <p:spPr>
          <a:xfrm>
            <a:off x="2989344" y="639780"/>
            <a:ext cx="8563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Otimização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das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Visitas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900"/>
            </a:pPr>
            <a:r>
              <a:rPr lang="en-US" sz="19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4758" y="4784919"/>
            <a:ext cx="3797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Proxima Nova" panose="020B0604020202020204" charset="0"/>
              </a:rPr>
              <a:t>O evolutivo demonstra que as visitas do portal estão crescendo mais lentamente e com isso a maior alavanca de ganho nas visitas está na disputa dos leads indecisos</a:t>
            </a:r>
            <a:endParaRPr lang="en-US" dirty="0">
              <a:latin typeface="Proxima Nova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62500" y="4515285"/>
            <a:ext cx="6667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latin typeface="Proxima Nova" panose="020B0604020202020204" charset="0"/>
            </a:endParaRPr>
          </a:p>
          <a:p>
            <a:r>
              <a:rPr lang="en-US" b="1" dirty="0" err="1">
                <a:latin typeface="Proxima Nova" panose="020B0604020202020204" charset="0"/>
              </a:rPr>
              <a:t>Iniciativas</a:t>
            </a:r>
            <a:r>
              <a:rPr lang="en-US" b="1" dirty="0">
                <a:latin typeface="Proxima Nova" panose="020B0604020202020204" charset="0"/>
              </a:rPr>
              <a:t> para a </a:t>
            </a:r>
            <a:r>
              <a:rPr lang="en-US" b="1" dirty="0" err="1">
                <a:latin typeface="Proxima Nova" panose="020B0604020202020204" charset="0"/>
              </a:rPr>
              <a:t>otimização</a:t>
            </a:r>
            <a:r>
              <a:rPr lang="en-US" b="1" dirty="0">
                <a:latin typeface="Proxima Nova" panose="020B0604020202020204" charset="0"/>
              </a:rPr>
              <a:t> das </a:t>
            </a:r>
            <a:r>
              <a:rPr lang="en-US" b="1" dirty="0" err="1">
                <a:latin typeface="Proxima Nova" panose="020B0604020202020204" charset="0"/>
              </a:rPr>
              <a:t>visitas</a:t>
            </a:r>
            <a:r>
              <a:rPr lang="en-US" b="1" dirty="0">
                <a:latin typeface="Proxima Nova" panose="020B0604020202020204" charset="0"/>
              </a:rPr>
              <a:t>:</a:t>
            </a:r>
          </a:p>
          <a:p>
            <a:pPr algn="just"/>
            <a:endParaRPr lang="en-US" dirty="0">
              <a:latin typeface="Proxima Nova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Proxima Nova" panose="020B0604020202020204" charset="0"/>
              </a:rPr>
              <a:t>Adequar</a:t>
            </a:r>
            <a:r>
              <a:rPr lang="en-US" dirty="0">
                <a:latin typeface="Proxima Nova" panose="020B0604020202020204" charset="0"/>
              </a:rPr>
              <a:t> o </a:t>
            </a:r>
            <a:r>
              <a:rPr lang="en-US" dirty="0" err="1">
                <a:latin typeface="Proxima Nova" panose="020B0604020202020204" charset="0"/>
              </a:rPr>
              <a:t>portfólio</a:t>
            </a:r>
            <a:r>
              <a:rPr lang="en-US" dirty="0">
                <a:latin typeface="Proxima Nova" panose="020B0604020202020204" charset="0"/>
              </a:rPr>
              <a:t> </a:t>
            </a:r>
            <a:r>
              <a:rPr lang="en-US" dirty="0" err="1">
                <a:latin typeface="Proxima Nova" panose="020B0604020202020204" charset="0"/>
              </a:rPr>
              <a:t>às</a:t>
            </a:r>
            <a:r>
              <a:rPr lang="en-US" dirty="0">
                <a:latin typeface="Proxima Nova" panose="020B0604020202020204" charset="0"/>
              </a:rPr>
              <a:t> </a:t>
            </a:r>
            <a:r>
              <a:rPr lang="en-US" dirty="0" err="1">
                <a:latin typeface="Proxima Nova" panose="020B0604020202020204" charset="0"/>
              </a:rPr>
              <a:t>suas</a:t>
            </a:r>
            <a:r>
              <a:rPr lang="en-US" dirty="0">
                <a:latin typeface="Proxima Nova" panose="020B0604020202020204" charset="0"/>
              </a:rPr>
              <a:t> </a:t>
            </a:r>
            <a:r>
              <a:rPr lang="en-US" dirty="0" err="1">
                <a:latin typeface="Proxima Nova" panose="020B0604020202020204" charset="0"/>
              </a:rPr>
              <a:t>demandas</a:t>
            </a:r>
            <a:r>
              <a:rPr lang="en-US" dirty="0">
                <a:latin typeface="Proxima Nova" panose="020B0604020202020204" charset="0"/>
              </a:rPr>
              <a:t> </a:t>
            </a:r>
            <a:r>
              <a:rPr lang="en-US" dirty="0" err="1">
                <a:latin typeface="Proxima Nova" panose="020B0604020202020204" charset="0"/>
              </a:rPr>
              <a:t>regionais</a:t>
            </a:r>
            <a:r>
              <a:rPr lang="en-US" dirty="0">
                <a:latin typeface="Proxima Nova" panose="020B060402020202020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Proxima Nova" panose="020B0604020202020204" charset="0"/>
              </a:rPr>
              <a:t>Utilizar o QAP como instrumento para aumentar as visitas dos leads indecisos (aumento de 87% em 19.2);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Proxima Nova" panose="020B0604020202020204" charset="0"/>
              </a:rPr>
              <a:t>Manter</a:t>
            </a:r>
            <a:r>
              <a:rPr lang="en-US" dirty="0">
                <a:latin typeface="Proxima Nova" panose="020B0604020202020204" charset="0"/>
              </a:rPr>
              <a:t> as </a:t>
            </a:r>
            <a:r>
              <a:rPr lang="en-US" dirty="0" err="1">
                <a:latin typeface="Proxima Nova" panose="020B0604020202020204" charset="0"/>
              </a:rPr>
              <a:t>ofertas</a:t>
            </a:r>
            <a:r>
              <a:rPr lang="en-US" dirty="0">
                <a:latin typeface="Proxima Nova" panose="020B0604020202020204" charset="0"/>
              </a:rPr>
              <a:t> </a:t>
            </a:r>
            <a:r>
              <a:rPr lang="en-US" dirty="0" err="1">
                <a:latin typeface="Proxima Nova" panose="020B0604020202020204" charset="0"/>
              </a:rPr>
              <a:t>sempre</a:t>
            </a:r>
            <a:r>
              <a:rPr lang="en-US" dirty="0">
                <a:latin typeface="Proxima Nova" panose="020B0604020202020204" charset="0"/>
              </a:rPr>
              <a:t> no </a:t>
            </a:r>
            <a:r>
              <a:rPr lang="en-US" dirty="0" err="1">
                <a:latin typeface="Proxima Nova" panose="020B0604020202020204" charset="0"/>
              </a:rPr>
              <a:t>ar</a:t>
            </a:r>
            <a:r>
              <a:rPr lang="en-US" dirty="0">
                <a:latin typeface="Proxima Nova" panose="020B060402020202020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Proxima Nova" panose="020B0604020202020204" charset="0"/>
              </a:rPr>
              <a:t>Autorizar</a:t>
            </a:r>
            <a:r>
              <a:rPr lang="en-US" dirty="0">
                <a:latin typeface="Proxima Nova" panose="020B0604020202020204" charset="0"/>
              </a:rPr>
              <a:t> a </a:t>
            </a:r>
            <a:r>
              <a:rPr lang="en-US" dirty="0" err="1">
                <a:latin typeface="Proxima Nova" panose="020B0604020202020204" charset="0"/>
              </a:rPr>
              <a:t>compra</a:t>
            </a:r>
            <a:r>
              <a:rPr lang="en-US" dirty="0">
                <a:latin typeface="Proxima Nova" panose="020B0604020202020204" charset="0"/>
              </a:rPr>
              <a:t> de </a:t>
            </a:r>
            <a:r>
              <a:rPr lang="en-US" dirty="0" err="1">
                <a:latin typeface="Proxima Nova" panose="020B0604020202020204" charset="0"/>
              </a:rPr>
              <a:t>palavras</a:t>
            </a:r>
            <a:r>
              <a:rPr lang="en-US" dirty="0">
                <a:latin typeface="Proxima Nova" panose="020B0604020202020204" charset="0"/>
              </a:rPr>
              <a:t> </a:t>
            </a:r>
            <a:r>
              <a:rPr lang="en-US" dirty="0" err="1">
                <a:latin typeface="Proxima Nova" panose="020B0604020202020204" charset="0"/>
              </a:rPr>
              <a:t>pelo</a:t>
            </a:r>
            <a:r>
              <a:rPr lang="en-US" dirty="0">
                <a:latin typeface="Proxima Nova" panose="020B0604020202020204" charset="0"/>
              </a:rPr>
              <a:t> QB;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Proxima Nova" panose="020B0604020202020204" charset="0"/>
              </a:rPr>
              <a:t>Liberar</a:t>
            </a:r>
            <a:r>
              <a:rPr lang="en-US" dirty="0">
                <a:latin typeface="Proxima Nova" panose="020B0604020202020204" charset="0"/>
              </a:rPr>
              <a:t> </a:t>
            </a:r>
            <a:r>
              <a:rPr lang="en-US" dirty="0" err="1">
                <a:latin typeface="Proxima Nova" panose="020B0604020202020204" charset="0"/>
              </a:rPr>
              <a:t>Inserção</a:t>
            </a:r>
            <a:r>
              <a:rPr lang="en-US" dirty="0">
                <a:latin typeface="Proxima Nova" panose="020B0604020202020204" charset="0"/>
              </a:rPr>
              <a:t> de backlinks do QB </a:t>
            </a:r>
            <a:r>
              <a:rPr lang="en-US" dirty="0" err="1">
                <a:latin typeface="Proxima Nova" panose="020B0604020202020204" charset="0"/>
              </a:rPr>
              <a:t>nas</a:t>
            </a:r>
            <a:r>
              <a:rPr lang="en-US" dirty="0">
                <a:latin typeface="Proxima Nova" panose="020B0604020202020204" charset="0"/>
              </a:rPr>
              <a:t> </a:t>
            </a:r>
            <a:r>
              <a:rPr lang="en-US" dirty="0" err="1">
                <a:latin typeface="Proxima Nova" panose="020B0604020202020204" charset="0"/>
              </a:rPr>
              <a:t>páginas</a:t>
            </a:r>
            <a:r>
              <a:rPr lang="en-US" dirty="0">
                <a:latin typeface="Proxima Nova" panose="020B0604020202020204" charset="0"/>
              </a:rPr>
              <a:t> da IES;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Proxima Nova" panose="020B0604020202020204" charset="0"/>
              </a:rPr>
              <a:t>Trabalhar</a:t>
            </a:r>
            <a:r>
              <a:rPr lang="en-US" dirty="0">
                <a:latin typeface="Proxima Nova" panose="020B0604020202020204" charset="0"/>
              </a:rPr>
              <a:t> </a:t>
            </a:r>
            <a:r>
              <a:rPr lang="en-US" dirty="0" err="1">
                <a:latin typeface="Proxima Nova" panose="020B0604020202020204" charset="0"/>
              </a:rPr>
              <a:t>bolsas</a:t>
            </a:r>
            <a:r>
              <a:rPr lang="en-US" dirty="0">
                <a:latin typeface="Proxima Nova" panose="020B0604020202020204" charset="0"/>
              </a:rPr>
              <a:t> </a:t>
            </a:r>
            <a:r>
              <a:rPr lang="en-US" dirty="0" err="1">
                <a:latin typeface="Proxima Nova" panose="020B0604020202020204" charset="0"/>
              </a:rPr>
              <a:t>exclusivas</a:t>
            </a:r>
            <a:r>
              <a:rPr lang="en-US" dirty="0">
                <a:latin typeface="Proxima Nova" panose="020B0604020202020204" charset="0"/>
              </a:rPr>
              <a:t> para </a:t>
            </a:r>
            <a:r>
              <a:rPr lang="en-US" dirty="0" err="1">
                <a:latin typeface="Proxima Nova" panose="020B0604020202020204" charset="0"/>
              </a:rPr>
              <a:t>potencializar</a:t>
            </a:r>
            <a:r>
              <a:rPr lang="en-US" dirty="0">
                <a:latin typeface="Proxima Nova" panose="020B0604020202020204" charset="0"/>
              </a:rPr>
              <a:t> a </a:t>
            </a:r>
            <a:r>
              <a:rPr lang="en-US" dirty="0" err="1">
                <a:latin typeface="Proxima Nova" panose="020B0604020202020204" charset="0"/>
              </a:rPr>
              <a:t>divulgação</a:t>
            </a:r>
            <a:r>
              <a:rPr lang="en-US" dirty="0">
                <a:latin typeface="Proxima Nova" panose="020B0604020202020204" charset="0"/>
              </a:rPr>
              <a:t> das </a:t>
            </a:r>
            <a:r>
              <a:rPr lang="en-US" dirty="0" err="1">
                <a:latin typeface="Proxima Nova" panose="020B0604020202020204" charset="0"/>
              </a:rPr>
              <a:t>ofertas</a:t>
            </a:r>
            <a:r>
              <a:rPr lang="en-US" dirty="0">
                <a:latin typeface="Proxima Nova" panose="020B0604020202020204" charset="0"/>
              </a:rPr>
              <a:t> no QB;</a:t>
            </a:r>
          </a:p>
          <a:p>
            <a:pPr algn="just"/>
            <a:endParaRPr lang="en-US" dirty="0">
              <a:latin typeface="Proxima Nova" panose="020B0604020202020204" charset="0"/>
            </a:endParaRPr>
          </a:p>
          <a:p>
            <a:pPr algn="just"/>
            <a:endParaRPr lang="en-US" dirty="0">
              <a:latin typeface="Proxima Nova" panose="020B060402020202020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2C612DD-5908-4D04-8D53-596D506E96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108889"/>
              </p:ext>
            </p:extLst>
          </p:nvPr>
        </p:nvGraphicFramePr>
        <p:xfrm>
          <a:off x="1174344" y="1838588"/>
          <a:ext cx="8398193" cy="2630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73615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86697" y="3483177"/>
            <a:ext cx="108150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latin typeface="Proxima Nova" panose="020B0604020202020204" charset="0"/>
              </a:rPr>
              <a:t>Atratividade</a:t>
            </a:r>
            <a:endParaRPr lang="en-US" sz="5000" b="1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4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 txBox="1"/>
          <p:nvPr/>
        </p:nvSpPr>
        <p:spPr>
          <a:xfrm>
            <a:off x="2989344" y="639780"/>
            <a:ext cx="8563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Otimização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da </a:t>
            </a:r>
            <a:r>
              <a:rPr lang="en-US" sz="2800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tratividade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9376" y="1992924"/>
            <a:ext cx="3751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[GRAFICO_RANKEAMENTO]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9500" y="4979607"/>
            <a:ext cx="3797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Proxima Nova" panose="020B0604020202020204" charset="0"/>
              </a:rPr>
              <a:t>O evolutivo demonstra queda de ranqueamento em relação ao ano passado. É recomendado fazer ajustes nas condições comerciais para aumentar a probabilidade de venda.</a:t>
            </a:r>
            <a:endParaRPr lang="en-US" sz="1600" dirty="0">
              <a:latin typeface="Proxima Nova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90581" y="4789716"/>
            <a:ext cx="56885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163C50"/>
                </a:solidFill>
                <a:latin typeface="Proxima Nova" panose="020B0604020202020204" charset="0"/>
              </a:rPr>
              <a:t>Iniciativas</a:t>
            </a:r>
            <a:r>
              <a:rPr lang="en-US" sz="1800" b="1" dirty="0">
                <a:solidFill>
                  <a:srgbClr val="163C50"/>
                </a:solidFill>
                <a:latin typeface="Proxima Nova" panose="020B0604020202020204" charset="0"/>
              </a:rPr>
              <a:t> para a </a:t>
            </a:r>
            <a:r>
              <a:rPr lang="en-US" sz="1800" b="1" dirty="0" err="1">
                <a:solidFill>
                  <a:srgbClr val="163C50"/>
                </a:solidFill>
                <a:latin typeface="Proxima Nova" panose="020B0604020202020204" charset="0"/>
              </a:rPr>
              <a:t>otimização</a:t>
            </a:r>
            <a:r>
              <a:rPr lang="en-US" sz="1800" b="1" dirty="0">
                <a:solidFill>
                  <a:srgbClr val="163C50"/>
                </a:solidFill>
                <a:latin typeface="Proxima Nova" panose="020B0604020202020204" charset="0"/>
              </a:rPr>
              <a:t> da </a:t>
            </a:r>
            <a:r>
              <a:rPr lang="en-US" sz="1800" b="1" dirty="0" err="1">
                <a:solidFill>
                  <a:srgbClr val="163C50"/>
                </a:solidFill>
                <a:latin typeface="Proxima Nova" panose="020B0604020202020204" charset="0"/>
              </a:rPr>
              <a:t>atratividade</a:t>
            </a:r>
            <a:r>
              <a:rPr lang="en-US" sz="1800" b="1" dirty="0">
                <a:solidFill>
                  <a:srgbClr val="163C50"/>
                </a:solidFill>
                <a:latin typeface="Proxima Nova" panose="020B0604020202020204" charset="0"/>
              </a:rPr>
              <a:t>:</a:t>
            </a:r>
          </a:p>
          <a:p>
            <a:endParaRPr lang="en-US" sz="1800" b="1" dirty="0">
              <a:solidFill>
                <a:srgbClr val="163C50"/>
              </a:solidFill>
              <a:latin typeface="Proxima Nova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63C50"/>
                </a:solidFill>
                <a:latin typeface="Proxima Nova" panose="020B0604020202020204" charset="0"/>
              </a:rPr>
              <a:t>Adequar</a:t>
            </a:r>
            <a:r>
              <a:rPr lang="en-US" dirty="0">
                <a:solidFill>
                  <a:srgbClr val="163C50"/>
                </a:solidFill>
                <a:latin typeface="Proxima Nova" panose="020B0604020202020204" charset="0"/>
              </a:rPr>
              <a:t> o </a:t>
            </a:r>
            <a:r>
              <a:rPr lang="en-US" dirty="0" err="1">
                <a:solidFill>
                  <a:srgbClr val="163C50"/>
                </a:solidFill>
                <a:latin typeface="Proxima Nova" panose="020B0604020202020204" charset="0"/>
              </a:rPr>
              <a:t>portfólio</a:t>
            </a:r>
            <a:r>
              <a:rPr lang="en-US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dirty="0" err="1">
                <a:solidFill>
                  <a:srgbClr val="163C50"/>
                </a:solidFill>
                <a:latin typeface="Proxima Nova" panose="020B0604020202020204" charset="0"/>
              </a:rPr>
              <a:t>às</a:t>
            </a:r>
            <a:r>
              <a:rPr lang="en-US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dirty="0" err="1">
                <a:solidFill>
                  <a:srgbClr val="163C50"/>
                </a:solidFill>
                <a:latin typeface="Proxima Nova" panose="020B0604020202020204" charset="0"/>
              </a:rPr>
              <a:t>suas</a:t>
            </a:r>
            <a:r>
              <a:rPr lang="en-US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dirty="0" err="1">
                <a:solidFill>
                  <a:srgbClr val="163C50"/>
                </a:solidFill>
                <a:latin typeface="Proxima Nova" panose="020B0604020202020204" charset="0"/>
              </a:rPr>
              <a:t>demandas</a:t>
            </a:r>
            <a:r>
              <a:rPr lang="en-US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dirty="0" err="1">
                <a:solidFill>
                  <a:srgbClr val="163C50"/>
                </a:solidFill>
                <a:latin typeface="Proxima Nova" panose="020B0604020202020204" charset="0"/>
              </a:rPr>
              <a:t>regionais</a:t>
            </a:r>
            <a:r>
              <a:rPr lang="en-US" dirty="0">
                <a:solidFill>
                  <a:srgbClr val="163C50"/>
                </a:solidFill>
                <a:latin typeface="Proxima Nova" panose="020B060402020202020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63C50"/>
                </a:solidFill>
                <a:latin typeface="Proxima Nova" panose="020B0604020202020204" charset="0"/>
              </a:rPr>
              <a:t>Aderir</a:t>
            </a:r>
            <a:r>
              <a:rPr lang="en-US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dirty="0" err="1">
                <a:solidFill>
                  <a:srgbClr val="163C50"/>
                </a:solidFill>
                <a:latin typeface="Proxima Nova" panose="020B0604020202020204" charset="0"/>
              </a:rPr>
              <a:t>às</a:t>
            </a:r>
            <a:r>
              <a:rPr lang="en-US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dirty="0" err="1">
                <a:solidFill>
                  <a:srgbClr val="163C50"/>
                </a:solidFill>
                <a:latin typeface="Proxima Nova" panose="020B0604020202020204" charset="0"/>
              </a:rPr>
              <a:t>campanhas</a:t>
            </a:r>
            <a:r>
              <a:rPr lang="en-US" dirty="0">
                <a:solidFill>
                  <a:srgbClr val="163C50"/>
                </a:solidFill>
                <a:latin typeface="Proxima Nova" panose="020B0604020202020204" charset="0"/>
              </a:rPr>
              <a:t> e </a:t>
            </a:r>
            <a:r>
              <a:rPr lang="en-US" dirty="0" err="1">
                <a:solidFill>
                  <a:srgbClr val="163C50"/>
                </a:solidFill>
                <a:latin typeface="Proxima Nova" panose="020B0604020202020204" charset="0"/>
              </a:rPr>
              <a:t>novos</a:t>
            </a:r>
            <a:r>
              <a:rPr lang="en-US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dirty="0" err="1">
                <a:solidFill>
                  <a:srgbClr val="163C50"/>
                </a:solidFill>
                <a:latin typeface="Proxima Nova" panose="020B0604020202020204" charset="0"/>
              </a:rPr>
              <a:t>produtos</a:t>
            </a:r>
            <a:r>
              <a:rPr lang="en-US" dirty="0">
                <a:solidFill>
                  <a:srgbClr val="163C50"/>
                </a:solidFill>
                <a:latin typeface="Proxima Nova" panose="020B0604020202020204" charset="0"/>
              </a:rPr>
              <a:t> do QB;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63C50"/>
                </a:solidFill>
                <a:latin typeface="Proxima Nova" panose="020B0604020202020204" charset="0"/>
              </a:rPr>
              <a:t>Utilizar o QAP como instrumento para aumentar as visitas dos leads indecisos (aumento de 87% em 19.2);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63C50"/>
                </a:solidFill>
                <a:latin typeface="Proxima Nova" panose="020B0604020202020204" charset="0"/>
              </a:rPr>
              <a:t>Manter</a:t>
            </a:r>
            <a:r>
              <a:rPr lang="en-US" dirty="0">
                <a:solidFill>
                  <a:srgbClr val="163C50"/>
                </a:solidFill>
                <a:latin typeface="Proxima Nova" panose="020B0604020202020204" charset="0"/>
              </a:rPr>
              <a:t> as </a:t>
            </a:r>
            <a:r>
              <a:rPr lang="en-US" dirty="0" err="1">
                <a:solidFill>
                  <a:srgbClr val="163C50"/>
                </a:solidFill>
                <a:latin typeface="Proxima Nova" panose="020B0604020202020204" charset="0"/>
              </a:rPr>
              <a:t>ofertas</a:t>
            </a:r>
            <a:r>
              <a:rPr lang="en-US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dirty="0" err="1">
                <a:solidFill>
                  <a:srgbClr val="163C50"/>
                </a:solidFill>
                <a:latin typeface="Proxima Nova" panose="020B0604020202020204" charset="0"/>
              </a:rPr>
              <a:t>sempre</a:t>
            </a:r>
            <a:r>
              <a:rPr lang="en-US" dirty="0">
                <a:solidFill>
                  <a:srgbClr val="163C50"/>
                </a:solidFill>
                <a:latin typeface="Proxima Nova" panose="020B0604020202020204" charset="0"/>
              </a:rPr>
              <a:t> no </a:t>
            </a:r>
            <a:r>
              <a:rPr lang="en-US" dirty="0" err="1">
                <a:solidFill>
                  <a:srgbClr val="163C50"/>
                </a:solidFill>
                <a:latin typeface="Proxima Nova" panose="020B0604020202020204" charset="0"/>
              </a:rPr>
              <a:t>ar</a:t>
            </a:r>
            <a:r>
              <a:rPr lang="en-US" dirty="0">
                <a:solidFill>
                  <a:srgbClr val="163C50"/>
                </a:solidFill>
                <a:latin typeface="Proxima Nova" panose="020B060402020202020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63C50"/>
                </a:solidFill>
                <a:latin typeface="Proxima Nova" panose="020B0604020202020204" charset="0"/>
              </a:rPr>
              <a:t>Melhorar</a:t>
            </a:r>
            <a:r>
              <a:rPr lang="en-US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dirty="0" err="1">
                <a:solidFill>
                  <a:srgbClr val="163C50"/>
                </a:solidFill>
                <a:latin typeface="Proxima Nova" panose="020B0604020202020204" charset="0"/>
              </a:rPr>
              <a:t>posicionamento</a:t>
            </a:r>
            <a:r>
              <a:rPr lang="en-US" dirty="0">
                <a:solidFill>
                  <a:srgbClr val="163C50"/>
                </a:solidFill>
                <a:latin typeface="Proxima Nova" panose="020B0604020202020204" charset="0"/>
              </a:rPr>
              <a:t> das </a:t>
            </a:r>
            <a:r>
              <a:rPr lang="en-US" dirty="0" err="1">
                <a:solidFill>
                  <a:srgbClr val="163C50"/>
                </a:solidFill>
                <a:latin typeface="Proxima Nova" panose="020B0604020202020204" charset="0"/>
              </a:rPr>
              <a:t>ofertas</a:t>
            </a:r>
            <a:r>
              <a:rPr lang="en-US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dirty="0" err="1">
                <a:solidFill>
                  <a:srgbClr val="163C50"/>
                </a:solidFill>
                <a:latin typeface="Proxima Nova" panose="020B0604020202020204" charset="0"/>
              </a:rPr>
              <a:t>em</a:t>
            </a:r>
            <a:r>
              <a:rPr lang="en-US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dirty="0" err="1">
                <a:solidFill>
                  <a:srgbClr val="163C50"/>
                </a:solidFill>
                <a:latin typeface="Proxima Nova" panose="020B0604020202020204" charset="0"/>
              </a:rPr>
              <a:t>cada</a:t>
            </a:r>
            <a:r>
              <a:rPr lang="en-US" dirty="0">
                <a:solidFill>
                  <a:srgbClr val="163C50"/>
                </a:solidFill>
                <a:latin typeface="Proxima Nova" panose="020B0604020202020204" charset="0"/>
              </a:rPr>
              <a:t> </a:t>
            </a:r>
            <a:r>
              <a:rPr lang="en-US" dirty="0" err="1">
                <a:solidFill>
                  <a:srgbClr val="163C50"/>
                </a:solidFill>
                <a:latin typeface="Proxima Nova" panose="020B0604020202020204" charset="0"/>
              </a:rPr>
              <a:t>momento</a:t>
            </a:r>
            <a:r>
              <a:rPr lang="en-US" dirty="0">
                <a:solidFill>
                  <a:srgbClr val="163C50"/>
                </a:solidFill>
                <a:latin typeface="Proxima Nova" panose="020B0604020202020204" charset="0"/>
              </a:rPr>
              <a:t> da </a:t>
            </a:r>
            <a:r>
              <a:rPr lang="en-US" dirty="0" err="1">
                <a:solidFill>
                  <a:srgbClr val="163C50"/>
                </a:solidFill>
                <a:latin typeface="Proxima Nova" panose="020B0604020202020204" charset="0"/>
              </a:rPr>
              <a:t>captação</a:t>
            </a:r>
            <a:r>
              <a:rPr lang="en-US" dirty="0">
                <a:solidFill>
                  <a:srgbClr val="163C50"/>
                </a:solidFill>
                <a:latin typeface="Proxima Nova" panose="020B0604020202020204" charset="0"/>
              </a:rPr>
              <a:t>.</a:t>
            </a:r>
          </a:p>
          <a:p>
            <a:pPr algn="just"/>
            <a:endParaRPr lang="en-US" dirty="0">
              <a:solidFill>
                <a:srgbClr val="FF0000"/>
              </a:solidFill>
              <a:latin typeface="Proxima Nova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i="1" dirty="0">
              <a:solidFill>
                <a:srgbClr val="FF0000"/>
              </a:solidFill>
              <a:latin typeface="Proxima Nova" panose="020B0604020202020204" charset="0"/>
            </a:endParaRPr>
          </a:p>
          <a:p>
            <a:pPr algn="just"/>
            <a:endParaRPr lang="en-US" dirty="0">
              <a:solidFill>
                <a:srgbClr val="FF0000"/>
              </a:solidFill>
              <a:latin typeface="Proxima Nova" panose="020B0604020202020204" charset="0"/>
            </a:endParaRPr>
          </a:p>
          <a:p>
            <a:pPr algn="just"/>
            <a:endParaRPr lang="en-US" dirty="0">
              <a:solidFill>
                <a:srgbClr val="FF0000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7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8280</TotalTime>
  <Words>1639</Words>
  <Application>Microsoft Office PowerPoint</Application>
  <PresentationFormat>Custom</PresentationFormat>
  <Paragraphs>283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Proxima Nova Semibold</vt:lpstr>
      <vt:lpstr>Calibri</vt:lpstr>
      <vt:lpstr>Proxima 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Willian Uehara</dc:creator>
  <cp:lastModifiedBy>Joao</cp:lastModifiedBy>
  <cp:revision>213</cp:revision>
  <dcterms:created xsi:type="dcterms:W3CDTF">2019-09-04T13:53:30Z</dcterms:created>
  <dcterms:modified xsi:type="dcterms:W3CDTF">2019-10-23T16:59:19Z</dcterms:modified>
</cp:coreProperties>
</file>