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0"/>
  </p:notesMasterIdLst>
  <p:sldIdLst>
    <p:sldId id="256" r:id="rId2"/>
    <p:sldId id="287" r:id="rId3"/>
    <p:sldId id="288" r:id="rId4"/>
    <p:sldId id="289" r:id="rId5"/>
    <p:sldId id="305" r:id="rId6"/>
    <p:sldId id="304" r:id="rId7"/>
    <p:sldId id="291" r:id="rId8"/>
    <p:sldId id="295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6" r:id="rId17"/>
    <p:sldId id="307" r:id="rId18"/>
    <p:sldId id="290" r:id="rId19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21"/>
      <p:bold r:id="rId22"/>
      <p:italic r:id="rId23"/>
      <p:boldItalic r:id="rId24"/>
    </p:embeddedFont>
    <p:embeddedFont>
      <p:font typeface="Proxima Nova Extrabold" panose="02000506030000020004" pitchFamily="2" charset="0"/>
      <p:bold r:id="rId25"/>
    </p:embeddedFont>
    <p:embeddedFont>
      <p:font typeface="Proxima Nova Semibold" panose="02000506030000020004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44540E-ABC0-4C7E-A856-11361A87351F}">
  <a:tblStyle styleId="{F544540E-ABC0-4C7E-A856-11361A8735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4"/>
    <p:restoredTop sz="94651"/>
  </p:normalViewPr>
  <p:slideViewPr>
    <p:cSldViewPr snapToGrid="0">
      <p:cViewPr varScale="1">
        <p:scale>
          <a:sx n="142" d="100"/>
          <a:sy n="142" d="100"/>
        </p:scale>
        <p:origin x="184" y="544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062f4b9bd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062f4b9bd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3e6d70fd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3e6d70fd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558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3e6d70fd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3e6d70fd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726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1810012f9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1810012f9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615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3e6d70fd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3e6d70fd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247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1810012f9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1810012f9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175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3e6d70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3e6d70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100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1810012f9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61810012f9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072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3e6d70fd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3e6d70fd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96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6c912a0c97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6c912a0c97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321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1810012f9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61810012f9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210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1810012f9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1810012f9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169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3e6d70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3e6d70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697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3e6d70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3e6d70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401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3e6d70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3e6d70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896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3e6d70fd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3e6d70fd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305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3e6d70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3e6d70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587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1810012f9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1810012f9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88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ia tela 1">
  <p:cSld name="SECTION_TITLE_AND_DESCRIPTION_2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/>
          <p:nvPr/>
        </p:nvSpPr>
        <p:spPr>
          <a:xfrm flipH="1">
            <a:off x="0" y="-125"/>
            <a:ext cx="4572000" cy="5143500"/>
          </a:xfrm>
          <a:prstGeom prst="rect">
            <a:avLst/>
          </a:prstGeom>
          <a:solidFill>
            <a:srgbClr val="FFED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609600" y="3224200"/>
            <a:ext cx="2809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None/>
              <a:defRPr>
                <a:solidFill>
                  <a:srgbClr val="FF7E2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2"/>
          </p:nvPr>
        </p:nvSpPr>
        <p:spPr>
          <a:xfrm>
            <a:off x="4939500" y="8002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  <a:defRPr>
                <a:solidFill>
                  <a:srgbClr val="666666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pic>
        <p:nvPicPr>
          <p:cNvPr id="52" name="Google Shape;5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>
          <a:xfrm>
            <a:off x="609600" y="16930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06FFC"/>
              </a:buClr>
              <a:buSzPts val="4200"/>
              <a:buNone/>
              <a:defRPr sz="4200">
                <a:solidFill>
                  <a:srgbClr val="406FF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111">
          <p15:clr>
            <a:srgbClr val="FA7B17"/>
          </p15:clr>
        </p15:guide>
        <p15:guide id="2" pos="5529">
          <p15:clr>
            <a:srgbClr val="FA7B17"/>
          </p15:clr>
        </p15:guide>
        <p15:guide id="3" orient="horz" pos="504">
          <p15:clr>
            <a:srgbClr val="FA7B17"/>
          </p15:clr>
        </p15:guide>
        <p15:guide id="4" orient="horz" pos="2832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ia tela 2">
  <p:cSld name="SECTION_TITLE_AND_DESCRIPTION_3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 flipH="1">
            <a:off x="0" y="-125"/>
            <a:ext cx="4572000" cy="5143500"/>
          </a:xfrm>
          <a:prstGeom prst="rect">
            <a:avLst/>
          </a:prstGeom>
          <a:solidFill>
            <a:srgbClr val="B3E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609600" y="16930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06FFC"/>
              </a:buClr>
              <a:buSzPts val="4200"/>
              <a:buNone/>
              <a:defRPr sz="4200">
                <a:solidFill>
                  <a:srgbClr val="406FF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609600" y="3224200"/>
            <a:ext cx="2809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91E6"/>
              </a:buClr>
              <a:buSzPts val="1800"/>
              <a:buNone/>
              <a:defRPr>
                <a:solidFill>
                  <a:srgbClr val="1191E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91E6"/>
              </a:buClr>
              <a:buSzPts val="2100"/>
              <a:buNone/>
              <a:defRPr sz="2100">
                <a:solidFill>
                  <a:srgbClr val="1191E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91E6"/>
              </a:buClr>
              <a:buSzPts val="2100"/>
              <a:buNone/>
              <a:defRPr sz="2100">
                <a:solidFill>
                  <a:srgbClr val="1191E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91E6"/>
              </a:buClr>
              <a:buSzPts val="2100"/>
              <a:buNone/>
              <a:defRPr sz="2100">
                <a:solidFill>
                  <a:srgbClr val="1191E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91E6"/>
              </a:buClr>
              <a:buSzPts val="2100"/>
              <a:buNone/>
              <a:defRPr sz="2100">
                <a:solidFill>
                  <a:srgbClr val="1191E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91E6"/>
              </a:buClr>
              <a:buSzPts val="2100"/>
              <a:buNone/>
              <a:defRPr sz="2100">
                <a:solidFill>
                  <a:srgbClr val="1191E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91E6"/>
              </a:buClr>
              <a:buSzPts val="2100"/>
              <a:buNone/>
              <a:defRPr sz="2100">
                <a:solidFill>
                  <a:srgbClr val="1191E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91E6"/>
              </a:buClr>
              <a:buSzPts val="2100"/>
              <a:buNone/>
              <a:defRPr sz="2100">
                <a:solidFill>
                  <a:srgbClr val="1191E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91E6"/>
              </a:buClr>
              <a:buSzPts val="2100"/>
              <a:buNone/>
              <a:defRPr sz="2100">
                <a:solidFill>
                  <a:srgbClr val="1191E6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4939500" y="8002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  <a:defRPr>
                <a:solidFill>
                  <a:srgbClr val="666666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111">
          <p15:clr>
            <a:srgbClr val="FA7B17"/>
          </p15:clr>
        </p15:guide>
        <p15:guide id="2" pos="5529">
          <p15:clr>
            <a:srgbClr val="FA7B17"/>
          </p15:clr>
        </p15:guide>
        <p15:guide id="3" orient="horz" pos="504">
          <p15:clr>
            <a:srgbClr val="FA7B17"/>
          </p15:clr>
        </p15:guide>
        <p15:guide id="4" orient="horz" pos="2832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ia tela 4">
  <p:cSld name="SECTION_TITLE_AND_DESCRIPTION_3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12" y="-97"/>
            <a:ext cx="4572000" cy="5143500"/>
          </a:xfrm>
          <a:prstGeom prst="rect">
            <a:avLst/>
          </a:prstGeom>
          <a:solidFill>
            <a:srgbClr val="E6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609600" y="16930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06FFC"/>
              </a:buClr>
              <a:buSzPts val="4200"/>
              <a:buNone/>
              <a:defRPr sz="4200">
                <a:solidFill>
                  <a:srgbClr val="406FF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609600" y="3224200"/>
            <a:ext cx="2809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5EFB"/>
              </a:buClr>
              <a:buSzPts val="1800"/>
              <a:buNone/>
              <a:defRPr>
                <a:solidFill>
                  <a:srgbClr val="9D5EF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5EFB"/>
              </a:buClr>
              <a:buSzPts val="2100"/>
              <a:buNone/>
              <a:defRPr sz="2100">
                <a:solidFill>
                  <a:srgbClr val="9D5EFB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5EFB"/>
              </a:buClr>
              <a:buSzPts val="2100"/>
              <a:buNone/>
              <a:defRPr sz="2100">
                <a:solidFill>
                  <a:srgbClr val="9D5EFB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5EFB"/>
              </a:buClr>
              <a:buSzPts val="2100"/>
              <a:buNone/>
              <a:defRPr sz="2100">
                <a:solidFill>
                  <a:srgbClr val="9D5EFB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5EFB"/>
              </a:buClr>
              <a:buSzPts val="2100"/>
              <a:buNone/>
              <a:defRPr sz="2100">
                <a:solidFill>
                  <a:srgbClr val="9D5EFB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5EFB"/>
              </a:buClr>
              <a:buSzPts val="2100"/>
              <a:buNone/>
              <a:defRPr sz="2100">
                <a:solidFill>
                  <a:srgbClr val="9D5EFB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5EFB"/>
              </a:buClr>
              <a:buSzPts val="2100"/>
              <a:buNone/>
              <a:defRPr sz="2100">
                <a:solidFill>
                  <a:srgbClr val="9D5EFB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5EFB"/>
              </a:buClr>
              <a:buSzPts val="2100"/>
              <a:buNone/>
              <a:defRPr sz="2100">
                <a:solidFill>
                  <a:srgbClr val="9D5EFB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5EFB"/>
              </a:buClr>
              <a:buSzPts val="2100"/>
              <a:buNone/>
              <a:defRPr sz="2100">
                <a:solidFill>
                  <a:srgbClr val="9D5EFB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2"/>
          </p:nvPr>
        </p:nvSpPr>
        <p:spPr>
          <a:xfrm>
            <a:off x="4939500" y="8002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  <a:defRPr>
                <a:solidFill>
                  <a:srgbClr val="666666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111">
          <p15:clr>
            <a:srgbClr val="FA7B17"/>
          </p15:clr>
        </p15:guide>
        <p15:guide id="2" pos="5529">
          <p15:clr>
            <a:srgbClr val="FA7B17"/>
          </p15:clr>
        </p15:guide>
        <p15:guide id="3" orient="horz" pos="504">
          <p15:clr>
            <a:srgbClr val="FA7B17"/>
          </p15:clr>
        </p15:guide>
        <p15:guide id="4" orient="horz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ia tela 5">
  <p:cSld name="SECTION_TITLE_AND_DESCRIPTION_3_1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 flipH="1">
            <a:off x="0" y="-125"/>
            <a:ext cx="4572000" cy="5143500"/>
          </a:xfrm>
          <a:prstGeom prst="rect">
            <a:avLst/>
          </a:prstGeom>
          <a:solidFill>
            <a:srgbClr val="FFE1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609600" y="16930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06FFC"/>
              </a:buClr>
              <a:buSzPts val="4200"/>
              <a:buNone/>
              <a:defRPr sz="4200">
                <a:solidFill>
                  <a:srgbClr val="406FF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1"/>
          </p:nvPr>
        </p:nvSpPr>
        <p:spPr>
          <a:xfrm>
            <a:off x="609600" y="3224200"/>
            <a:ext cx="2809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None/>
              <a:defRPr>
                <a:solidFill>
                  <a:srgbClr val="FF7E2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2"/>
          </p:nvPr>
        </p:nvSpPr>
        <p:spPr>
          <a:xfrm>
            <a:off x="4939500" y="8002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  <a:defRPr>
                <a:solidFill>
                  <a:srgbClr val="666666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111">
          <p15:clr>
            <a:srgbClr val="FA7B17"/>
          </p15:clr>
        </p15:guide>
        <p15:guide id="2" pos="5529">
          <p15:clr>
            <a:srgbClr val="FA7B17"/>
          </p15:clr>
        </p15:guide>
        <p15:guide id="3" orient="horz" pos="504">
          <p15:clr>
            <a:srgbClr val="FA7B17"/>
          </p15:clr>
        </p15:guide>
        <p15:guide id="4" orient="horz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com foto 1">
  <p:cSld name="SECTION_TITLE_AND_DESCRIPTION_3_1_1_1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4267200" y="-75"/>
            <a:ext cx="4572000" cy="4371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914400" y="673025"/>
            <a:ext cx="28800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1"/>
          </p:nvPr>
        </p:nvSpPr>
        <p:spPr>
          <a:xfrm>
            <a:off x="914400" y="1964100"/>
            <a:ext cx="2880000" cy="25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Proxima Nova"/>
              <a:buNone/>
              <a:defRPr sz="1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Proxima Nova"/>
              <a:buNone/>
              <a:defRPr sz="1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Proxima Nova"/>
              <a:buNone/>
              <a:defRPr sz="1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Proxima Nova"/>
              <a:buNone/>
              <a:defRPr sz="1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Proxima Nova"/>
              <a:buNone/>
              <a:defRPr sz="1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Proxima Nova"/>
              <a:buNone/>
              <a:defRPr sz="1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Proxima Nova"/>
              <a:buNone/>
              <a:defRPr sz="1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Proxima Nova"/>
              <a:buNone/>
              <a:defRPr sz="1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Proxima Nova"/>
              <a:buNone/>
              <a:defRPr sz="1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88">
          <p15:clr>
            <a:srgbClr val="FA7B17"/>
          </p15:clr>
        </p15:guide>
        <p15:guide id="2" pos="5568">
          <p15:clr>
            <a:srgbClr val="FA7B17"/>
          </p15:clr>
        </p15:guide>
        <p15:guide id="3" orient="horz" pos="2754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com foto 2">
  <p:cSld name="SECTION_TITLE_AND_DESCRIPTION_3_1_1_1_1_1">
    <p:bg>
      <p:bgPr>
        <a:solidFill>
          <a:schemeClr val="accent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4267200" y="-75"/>
            <a:ext cx="4572000" cy="4371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914400" y="673025"/>
            <a:ext cx="28800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914400" y="1964100"/>
            <a:ext cx="2880000" cy="25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None/>
              <a:defRPr sz="11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None/>
              <a:defRPr sz="11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None/>
              <a:defRPr sz="11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None/>
              <a:defRPr sz="11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None/>
              <a:defRPr sz="11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None/>
              <a:defRPr sz="11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None/>
              <a:defRPr sz="11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None/>
              <a:defRPr sz="11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None/>
              <a:defRPr sz="11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88">
          <p15:clr>
            <a:srgbClr val="FA7B17"/>
          </p15:clr>
        </p15:guide>
        <p15:guide id="2" pos="5568">
          <p15:clr>
            <a:srgbClr val="FA7B17"/>
          </p15:clr>
        </p15:guide>
        <p15:guide id="3" orient="horz" pos="2754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ma mensagem 3">
  <p:cSld name="SECTION_TITLE_AND_DESCRIPTION_1_1_2_1_1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311700" y="12542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ubTitle" idx="1"/>
          </p:nvPr>
        </p:nvSpPr>
        <p:spPr>
          <a:xfrm>
            <a:off x="311700" y="3154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Font typeface="Proxima Nova"/>
              <a:buNone/>
              <a:defRPr>
                <a:solidFill>
                  <a:srgbClr val="FF7E2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Font typeface="Proxima Nova"/>
              <a:buNone/>
              <a:defRPr sz="1800">
                <a:solidFill>
                  <a:srgbClr val="FF7E2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Font typeface="Proxima Nova"/>
              <a:buNone/>
              <a:defRPr sz="1800">
                <a:solidFill>
                  <a:srgbClr val="FF7E2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Font typeface="Proxima Nova"/>
              <a:buNone/>
              <a:defRPr sz="1800">
                <a:solidFill>
                  <a:srgbClr val="FF7E2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Font typeface="Proxima Nova"/>
              <a:buNone/>
              <a:defRPr sz="1800">
                <a:solidFill>
                  <a:srgbClr val="FF7E2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Font typeface="Proxima Nova"/>
              <a:buNone/>
              <a:defRPr sz="1800">
                <a:solidFill>
                  <a:srgbClr val="FF7E2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Font typeface="Proxima Nova"/>
              <a:buNone/>
              <a:defRPr sz="1800">
                <a:solidFill>
                  <a:srgbClr val="FF7E2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Font typeface="Proxima Nova"/>
              <a:buNone/>
              <a:defRPr sz="1800">
                <a:solidFill>
                  <a:srgbClr val="FF7E2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Font typeface="Proxima Nova"/>
              <a:buNone/>
              <a:defRPr sz="1800">
                <a:solidFill>
                  <a:srgbClr val="FF7E2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rpo 1" type="tx">
  <p:cSld name="TITLE_AND_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title"/>
          </p:nvPr>
        </p:nvSpPr>
        <p:spPr>
          <a:xfrm>
            <a:off x="487275" y="503925"/>
            <a:ext cx="72540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1"/>
          </p:nvPr>
        </p:nvSpPr>
        <p:spPr>
          <a:xfrm>
            <a:off x="487275" y="1505525"/>
            <a:ext cx="8169600" cy="29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106" name="Google Shape;10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3"/>
          <p:cNvSpPr/>
          <p:nvPr/>
        </p:nvSpPr>
        <p:spPr>
          <a:xfrm>
            <a:off x="1" y="4059675"/>
            <a:ext cx="1906769" cy="1083826"/>
          </a:xfrm>
          <a:custGeom>
            <a:avLst/>
            <a:gdLst/>
            <a:ahLst/>
            <a:cxnLst/>
            <a:rect l="l" t="t" r="r" b="b"/>
            <a:pathLst>
              <a:path w="1906769" h="1083826" extrusionOk="0">
                <a:moveTo>
                  <a:pt x="311900" y="0"/>
                </a:moveTo>
                <a:cubicBezTo>
                  <a:pt x="1023064" y="0"/>
                  <a:pt x="1633238" y="432384"/>
                  <a:pt x="1893878" y="1048605"/>
                </a:cubicBezTo>
                <a:lnTo>
                  <a:pt x="1906769" y="1083826"/>
                </a:lnTo>
                <a:lnTo>
                  <a:pt x="0" y="1083826"/>
                </a:lnTo>
                <a:lnTo>
                  <a:pt x="0" y="29675"/>
                </a:lnTo>
                <a:lnTo>
                  <a:pt x="136357" y="8864"/>
                </a:lnTo>
                <a:cubicBezTo>
                  <a:pt x="194074" y="3003"/>
                  <a:pt x="252637" y="0"/>
                  <a:pt x="311900" y="0"/>
                </a:cubicBezTo>
                <a:close/>
              </a:path>
            </a:pathLst>
          </a:custGeom>
          <a:solidFill>
            <a:srgbClr val="F4AD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07">
          <p15:clr>
            <a:srgbClr val="FA7B17"/>
          </p15:clr>
        </p15:guide>
        <p15:guide id="2" pos="5453">
          <p15:clr>
            <a:srgbClr val="FA7B17"/>
          </p15:clr>
        </p15:guide>
        <p15:guide id="3" orient="horz" pos="948">
          <p15:clr>
            <a:srgbClr val="FA7B17"/>
          </p15:clr>
        </p15:guide>
        <p15:guide id="4" orient="horz" pos="2835">
          <p15:clr>
            <a:srgbClr val="FA7B17"/>
          </p15:clr>
        </p15:guide>
        <p15:guide id="5" pos="2832">
          <p15:clr>
            <a:srgbClr val="FA7B17"/>
          </p15:clr>
        </p15:guide>
        <p15:guide id="6" pos="2928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rpo 2">
  <p:cSld name="TITLE_AND_BODY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title"/>
          </p:nvPr>
        </p:nvSpPr>
        <p:spPr>
          <a:xfrm>
            <a:off x="487275" y="503925"/>
            <a:ext cx="72540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1"/>
          </p:nvPr>
        </p:nvSpPr>
        <p:spPr>
          <a:xfrm>
            <a:off x="487275" y="1505525"/>
            <a:ext cx="8169600" cy="29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111" name="Google Shape;11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4"/>
          <p:cNvSpPr/>
          <p:nvPr/>
        </p:nvSpPr>
        <p:spPr>
          <a:xfrm rot="-3598236">
            <a:off x="7992125" y="-403841"/>
            <a:ext cx="1374922" cy="1863078"/>
          </a:xfrm>
          <a:custGeom>
            <a:avLst/>
            <a:gdLst/>
            <a:ahLst/>
            <a:cxnLst/>
            <a:rect l="l" t="t" r="r" b="b"/>
            <a:pathLst>
              <a:path w="1376144" h="1864734" extrusionOk="0">
                <a:moveTo>
                  <a:pt x="758270" y="0"/>
                </a:moveTo>
                <a:lnTo>
                  <a:pt x="1376144" y="1070298"/>
                </a:lnTo>
                <a:lnTo>
                  <a:pt x="0" y="1864734"/>
                </a:lnTo>
                <a:lnTo>
                  <a:pt x="0" y="0"/>
                </a:lnTo>
                <a:close/>
              </a:path>
            </a:pathLst>
          </a:custGeom>
          <a:solidFill>
            <a:srgbClr val="A5E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D6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07">
          <p15:clr>
            <a:srgbClr val="FA7B17"/>
          </p15:clr>
        </p15:guide>
        <p15:guide id="2" pos="5453">
          <p15:clr>
            <a:srgbClr val="FA7B17"/>
          </p15:clr>
        </p15:guide>
        <p15:guide id="3" orient="horz" pos="948">
          <p15:clr>
            <a:srgbClr val="FA7B17"/>
          </p15:clr>
        </p15:guide>
        <p15:guide id="4" orient="horz" pos="2835">
          <p15:clr>
            <a:srgbClr val="FA7B17"/>
          </p15:clr>
        </p15:guide>
        <p15:guide id="5" pos="2832">
          <p15:clr>
            <a:srgbClr val="FA7B17"/>
          </p15:clr>
        </p15:guide>
        <p15:guide id="6" pos="2928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7E29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250533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609600" y="16930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013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Logo 1">
  <p:cSld name="CUSTOM">
    <p:bg>
      <p:bgPr>
        <a:solidFill>
          <a:schemeClr val="accen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5200" y="2033674"/>
            <a:ext cx="2673598" cy="107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 rot="2700000">
            <a:off x="197783" y="2957961"/>
            <a:ext cx="2154762" cy="2868809"/>
          </a:xfrm>
          <a:custGeom>
            <a:avLst/>
            <a:gdLst/>
            <a:ahLst/>
            <a:cxnLst/>
            <a:rect l="l" t="t" r="r" b="b"/>
            <a:pathLst>
              <a:path w="2153564" h="2867215" extrusionOk="0">
                <a:moveTo>
                  <a:pt x="0" y="0"/>
                </a:moveTo>
                <a:lnTo>
                  <a:pt x="2153564" y="0"/>
                </a:lnTo>
                <a:lnTo>
                  <a:pt x="2153564" y="1420487"/>
                </a:lnTo>
                <a:lnTo>
                  <a:pt x="706836" y="2867215"/>
                </a:lnTo>
                <a:lnTo>
                  <a:pt x="0" y="2160378"/>
                </a:lnTo>
                <a:close/>
              </a:path>
            </a:pathLst>
          </a:custGeom>
          <a:solidFill>
            <a:srgbClr val="FFD6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FFD664"/>
                </a:solidFill>
                <a:latin typeface="Arial"/>
                <a:ea typeface="Arial"/>
                <a:cs typeface="Arial"/>
                <a:sym typeface="Arial"/>
              </a:rPr>
              <a:t>´ßr</a:t>
            </a:r>
            <a:endParaRPr sz="1400" b="0" i="0" u="none" strike="noStrike" cap="none">
              <a:solidFill>
                <a:srgbClr val="FFD6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6310750" y="1"/>
            <a:ext cx="2833250" cy="2584951"/>
          </a:xfrm>
          <a:custGeom>
            <a:avLst/>
            <a:gdLst/>
            <a:ahLst/>
            <a:cxnLst/>
            <a:rect l="l" t="t" r="r" b="b"/>
            <a:pathLst>
              <a:path w="2833250" h="2584951" extrusionOk="0">
                <a:moveTo>
                  <a:pt x="0" y="0"/>
                </a:moveTo>
                <a:lnTo>
                  <a:pt x="2833250" y="0"/>
                </a:lnTo>
                <a:lnTo>
                  <a:pt x="2833250" y="2584951"/>
                </a:lnTo>
                <a:lnTo>
                  <a:pt x="2720201" y="2570956"/>
                </a:lnTo>
                <a:cubicBezTo>
                  <a:pt x="1460800" y="2362285"/>
                  <a:pt x="438043" y="1452842"/>
                  <a:pt x="66004" y="256701"/>
                </a:cubicBezTo>
                <a:close/>
              </a:path>
            </a:pathLst>
          </a:custGeom>
          <a:solidFill>
            <a:srgbClr val="F4AD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 2">
  <p:cSld name="Em branco 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>
            <a:spLocks noGrp="1"/>
          </p:cNvSpPr>
          <p:nvPr>
            <p:ph type="sldNum" idx="12"/>
          </p:nvPr>
        </p:nvSpPr>
        <p:spPr>
          <a:xfrm>
            <a:off x="250533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093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Logo 2">
  <p:cSld name="CUSTOM_1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5200" y="2033674"/>
            <a:ext cx="2673598" cy="107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 rot="2700000">
            <a:off x="197783" y="2957961"/>
            <a:ext cx="2154762" cy="2868809"/>
          </a:xfrm>
          <a:custGeom>
            <a:avLst/>
            <a:gdLst/>
            <a:ahLst/>
            <a:cxnLst/>
            <a:rect l="l" t="t" r="r" b="b"/>
            <a:pathLst>
              <a:path w="2153564" h="2867215" extrusionOk="0">
                <a:moveTo>
                  <a:pt x="0" y="0"/>
                </a:moveTo>
                <a:lnTo>
                  <a:pt x="2153564" y="0"/>
                </a:lnTo>
                <a:lnTo>
                  <a:pt x="2153564" y="1420486"/>
                </a:lnTo>
                <a:lnTo>
                  <a:pt x="706835" y="2867215"/>
                </a:lnTo>
                <a:lnTo>
                  <a:pt x="0" y="2160380"/>
                </a:lnTo>
                <a:close/>
              </a:path>
            </a:pathLst>
          </a:custGeom>
          <a:solidFill>
            <a:srgbClr val="A5E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D6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/>
          <p:nvPr/>
        </p:nvSpPr>
        <p:spPr>
          <a:xfrm>
            <a:off x="6310750" y="0"/>
            <a:ext cx="2833251" cy="2586660"/>
          </a:xfrm>
          <a:custGeom>
            <a:avLst/>
            <a:gdLst/>
            <a:ahLst/>
            <a:cxnLst/>
            <a:rect l="l" t="t" r="r" b="b"/>
            <a:pathLst>
              <a:path w="2833251" h="2586660" extrusionOk="0">
                <a:moveTo>
                  <a:pt x="0" y="0"/>
                </a:moveTo>
                <a:lnTo>
                  <a:pt x="2833251" y="0"/>
                </a:lnTo>
                <a:lnTo>
                  <a:pt x="2833251" y="2586660"/>
                </a:lnTo>
                <a:lnTo>
                  <a:pt x="2761805" y="2577581"/>
                </a:lnTo>
                <a:cubicBezTo>
                  <a:pt x="1483357" y="2382238"/>
                  <a:pt x="442131" y="1465986"/>
                  <a:pt x="66004" y="256701"/>
                </a:cubicBezTo>
                <a:close/>
              </a:path>
            </a:pathLst>
          </a:custGeom>
          <a:solidFill>
            <a:srgbClr val="9DEE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Logo 3">
  <p:cSld name="CUSTOM_1_1">
    <p:bg>
      <p:bgPr>
        <a:solidFill>
          <a:srgbClr val="FFFFFF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73350" y="2169778"/>
            <a:ext cx="1997298" cy="803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Logo 4">
  <p:cSld name="CUSTOM_1_1_1">
    <p:bg>
      <p:bgPr>
        <a:solidFill>
          <a:srgbClr val="FFBC8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4625" y="1139125"/>
            <a:ext cx="2674750" cy="26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Título 1">
  <p:cSld name="SECTION_TITLE_AND_DESCRIPTION">
    <p:bg>
      <p:bgPr>
        <a:solidFill>
          <a:schemeClr val="accent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76025" y="1323934"/>
            <a:ext cx="5531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ubTitle" idx="1"/>
          </p:nvPr>
        </p:nvSpPr>
        <p:spPr>
          <a:xfrm>
            <a:off x="776025" y="2893834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27" name="Google Shape;2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7"/>
          <p:cNvSpPr/>
          <p:nvPr/>
        </p:nvSpPr>
        <p:spPr>
          <a:xfrm rot="2700000">
            <a:off x="462648" y="4005075"/>
            <a:ext cx="2154762" cy="2220350"/>
          </a:xfrm>
          <a:custGeom>
            <a:avLst/>
            <a:gdLst/>
            <a:ahLst/>
            <a:cxnLst/>
            <a:rect l="l" t="t" r="r" b="b"/>
            <a:pathLst>
              <a:path w="2153564" h="2219116" extrusionOk="0">
                <a:moveTo>
                  <a:pt x="0" y="0"/>
                </a:moveTo>
                <a:lnTo>
                  <a:pt x="2153564" y="0"/>
                </a:lnTo>
                <a:lnTo>
                  <a:pt x="2153564" y="73943"/>
                </a:lnTo>
                <a:lnTo>
                  <a:pt x="8391" y="2219116"/>
                </a:lnTo>
                <a:lnTo>
                  <a:pt x="0" y="2210726"/>
                </a:lnTo>
                <a:close/>
              </a:path>
            </a:pathLst>
          </a:custGeom>
          <a:solidFill>
            <a:srgbClr val="FFD6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FFD664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1400" b="0" i="0" u="none" strike="noStrike" cap="none">
              <a:solidFill>
                <a:srgbClr val="FFD6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7"/>
          <p:cNvSpPr/>
          <p:nvPr/>
        </p:nvSpPr>
        <p:spPr>
          <a:xfrm>
            <a:off x="6371526" y="1"/>
            <a:ext cx="2772474" cy="2786975"/>
          </a:xfrm>
          <a:custGeom>
            <a:avLst/>
            <a:gdLst/>
            <a:ahLst/>
            <a:cxnLst/>
            <a:rect l="l" t="t" r="r" b="b"/>
            <a:pathLst>
              <a:path w="2772474" h="2786975" extrusionOk="0">
                <a:moveTo>
                  <a:pt x="95025" y="0"/>
                </a:moveTo>
                <a:lnTo>
                  <a:pt x="2772474" y="0"/>
                </a:lnTo>
                <a:lnTo>
                  <a:pt x="2772474" y="2695678"/>
                </a:lnTo>
                <a:lnTo>
                  <a:pt x="2587565" y="2743223"/>
                </a:lnTo>
                <a:cubicBezTo>
                  <a:pt x="2447374" y="2771910"/>
                  <a:pt x="2302221" y="2786975"/>
                  <a:pt x="2153549" y="2786975"/>
                </a:cubicBezTo>
                <a:cubicBezTo>
                  <a:pt x="964176" y="2786975"/>
                  <a:pt x="0" y="1822798"/>
                  <a:pt x="0" y="633425"/>
                </a:cubicBezTo>
                <a:cubicBezTo>
                  <a:pt x="0" y="484753"/>
                  <a:pt x="15065" y="339600"/>
                  <a:pt x="43752" y="199410"/>
                </a:cubicBezTo>
                <a:close/>
              </a:path>
            </a:pathLst>
          </a:custGeom>
          <a:solidFill>
            <a:srgbClr val="F4AD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Título 2">
  <p:cSld name="SECTION_TITLE_AND_DESCRIPTION_1">
    <p:bg>
      <p:bgPr>
        <a:solidFill>
          <a:srgbClr val="FFFFFF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776025" y="1323934"/>
            <a:ext cx="5531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ubTitle" idx="1"/>
          </p:nvPr>
        </p:nvSpPr>
        <p:spPr>
          <a:xfrm>
            <a:off x="776025" y="2893834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33" name="Google Shape;3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8"/>
          <p:cNvSpPr/>
          <p:nvPr/>
        </p:nvSpPr>
        <p:spPr>
          <a:xfrm rot="2700000">
            <a:off x="462648" y="4005075"/>
            <a:ext cx="2154762" cy="2220350"/>
          </a:xfrm>
          <a:custGeom>
            <a:avLst/>
            <a:gdLst/>
            <a:ahLst/>
            <a:cxnLst/>
            <a:rect l="l" t="t" r="r" b="b"/>
            <a:pathLst>
              <a:path w="2153564" h="2219116" extrusionOk="0">
                <a:moveTo>
                  <a:pt x="0" y="0"/>
                </a:moveTo>
                <a:lnTo>
                  <a:pt x="2153564" y="0"/>
                </a:lnTo>
                <a:lnTo>
                  <a:pt x="2153564" y="73943"/>
                </a:lnTo>
                <a:lnTo>
                  <a:pt x="8391" y="2219116"/>
                </a:lnTo>
                <a:lnTo>
                  <a:pt x="0" y="2210726"/>
                </a:lnTo>
                <a:close/>
              </a:path>
            </a:pathLst>
          </a:custGeom>
          <a:solidFill>
            <a:srgbClr val="9DEE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D6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8"/>
          <p:cNvSpPr/>
          <p:nvPr/>
        </p:nvSpPr>
        <p:spPr>
          <a:xfrm>
            <a:off x="6371526" y="1"/>
            <a:ext cx="2772474" cy="2786975"/>
          </a:xfrm>
          <a:custGeom>
            <a:avLst/>
            <a:gdLst/>
            <a:ahLst/>
            <a:cxnLst/>
            <a:rect l="l" t="t" r="r" b="b"/>
            <a:pathLst>
              <a:path w="2772474" h="2786975" extrusionOk="0">
                <a:moveTo>
                  <a:pt x="95025" y="0"/>
                </a:moveTo>
                <a:lnTo>
                  <a:pt x="2772474" y="0"/>
                </a:lnTo>
                <a:lnTo>
                  <a:pt x="2772474" y="2695678"/>
                </a:lnTo>
                <a:lnTo>
                  <a:pt x="2587565" y="2743223"/>
                </a:lnTo>
                <a:cubicBezTo>
                  <a:pt x="2447374" y="2771910"/>
                  <a:pt x="2302221" y="2786975"/>
                  <a:pt x="2153549" y="2786975"/>
                </a:cubicBezTo>
                <a:cubicBezTo>
                  <a:pt x="964176" y="2786975"/>
                  <a:pt x="0" y="1822798"/>
                  <a:pt x="0" y="633425"/>
                </a:cubicBezTo>
                <a:cubicBezTo>
                  <a:pt x="0" y="484753"/>
                  <a:pt x="15065" y="339600"/>
                  <a:pt x="43752" y="199410"/>
                </a:cubicBezTo>
                <a:close/>
              </a:path>
            </a:pathLst>
          </a:custGeom>
          <a:solidFill>
            <a:srgbClr val="A5E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Título 3">
  <p:cSld name="SECTION_TITLE_AND_DESCRIPTION_1_1">
    <p:bg>
      <p:bgPr>
        <a:solidFill>
          <a:schemeClr val="accent5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776025" y="1323934"/>
            <a:ext cx="5531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776025" y="2893834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39" name="Google Shape;3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/>
          <p:nvPr/>
        </p:nvSpPr>
        <p:spPr>
          <a:xfrm rot="2700000">
            <a:off x="6810970" y="-646966"/>
            <a:ext cx="2154762" cy="2938988"/>
          </a:xfrm>
          <a:custGeom>
            <a:avLst/>
            <a:gdLst/>
            <a:ahLst/>
            <a:cxnLst/>
            <a:rect l="l" t="t" r="r" b="b"/>
            <a:pathLst>
              <a:path w="2153564" h="2937355" extrusionOk="0">
                <a:moveTo>
                  <a:pt x="0" y="1383644"/>
                </a:moveTo>
                <a:lnTo>
                  <a:pt x="1383643" y="0"/>
                </a:lnTo>
                <a:lnTo>
                  <a:pt x="2153564" y="769921"/>
                </a:lnTo>
                <a:lnTo>
                  <a:pt x="2153564" y="2937355"/>
                </a:lnTo>
                <a:lnTo>
                  <a:pt x="0" y="2937355"/>
                </a:lnTo>
                <a:close/>
              </a:path>
            </a:pathLst>
          </a:custGeom>
          <a:solidFill>
            <a:srgbClr val="A5E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FFD664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1400" b="0" i="0" u="none" strike="noStrike" cap="none">
              <a:solidFill>
                <a:srgbClr val="FFD6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/>
          <p:nvPr/>
        </p:nvSpPr>
        <p:spPr>
          <a:xfrm>
            <a:off x="-1" y="3650050"/>
            <a:ext cx="2530096" cy="1493450"/>
          </a:xfrm>
          <a:custGeom>
            <a:avLst/>
            <a:gdLst/>
            <a:ahLst/>
            <a:cxnLst/>
            <a:rect l="l" t="t" r="r" b="b"/>
            <a:pathLst>
              <a:path w="2530096" h="1493450" extrusionOk="0">
                <a:moveTo>
                  <a:pt x="480576" y="0"/>
                </a:moveTo>
                <a:cubicBezTo>
                  <a:pt x="1372606" y="0"/>
                  <a:pt x="2137963" y="542350"/>
                  <a:pt x="2464890" y="1315291"/>
                </a:cubicBezTo>
                <a:lnTo>
                  <a:pt x="2530096" y="1493450"/>
                </a:lnTo>
                <a:lnTo>
                  <a:pt x="0" y="1493450"/>
                </a:lnTo>
                <a:lnTo>
                  <a:pt x="0" y="55725"/>
                </a:lnTo>
                <a:lnTo>
                  <a:pt x="46561" y="43753"/>
                </a:lnTo>
                <a:cubicBezTo>
                  <a:pt x="186752" y="15065"/>
                  <a:pt x="331905" y="0"/>
                  <a:pt x="480576" y="0"/>
                </a:cubicBezTo>
                <a:close/>
              </a:path>
            </a:pathLst>
          </a:custGeom>
          <a:solidFill>
            <a:srgbClr val="F4AD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sória 1">
  <p:cSld name="SECTION_TITLE_AND_DESCRIPTION_1_1_1">
    <p:bg>
      <p:bgPr>
        <a:solidFill>
          <a:schemeClr val="accen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776025" y="1830609"/>
            <a:ext cx="55317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44" name="Google Shape;4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 Extrabold"/>
              <a:buNone/>
              <a:defRPr sz="2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 Extrabold"/>
              <a:buNone/>
              <a:defRPr sz="2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 Extrabold"/>
              <a:buNone/>
              <a:defRPr sz="2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 Extrabold"/>
              <a:buNone/>
              <a:defRPr sz="2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 Extrabold"/>
              <a:buNone/>
              <a:defRPr sz="2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 Extrabold"/>
              <a:buNone/>
              <a:defRPr sz="2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 Extrabold"/>
              <a:buNone/>
              <a:defRPr sz="2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 Extrabold"/>
              <a:buNone/>
              <a:defRPr sz="2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 Extrabold"/>
              <a:buNone/>
              <a:defRPr sz="2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7" r:id="rId16"/>
    <p:sldLayoutId id="2147483669" r:id="rId17"/>
    <p:sldLayoutId id="2147483670" r:id="rId18"/>
    <p:sldLayoutId id="2147483677" r:id="rId19"/>
    <p:sldLayoutId id="2147483679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776025" y="1323925"/>
            <a:ext cx="57444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Resultados da Captação</a:t>
            </a:r>
            <a:endParaRPr dirty="0"/>
          </a:p>
        </p:txBody>
      </p:sp>
      <p:sp>
        <p:nvSpPr>
          <p:cNvPr id="145" name="Google Shape;145;p30"/>
          <p:cNvSpPr txBox="1">
            <a:spLocks noGrp="1"/>
          </p:cNvSpPr>
          <p:nvPr>
            <p:ph type="subTitle" idx="1"/>
          </p:nvPr>
        </p:nvSpPr>
        <p:spPr>
          <a:xfrm>
            <a:off x="776025" y="2893834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[IES_NAME_AND_PERIOD]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>
            <a:spLocks noGrp="1"/>
          </p:cNvSpPr>
          <p:nvPr>
            <p:ph type="title"/>
          </p:nvPr>
        </p:nvSpPr>
        <p:spPr>
          <a:xfrm>
            <a:off x="487275" y="503925"/>
            <a:ext cx="72540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Evolutivo de Estoque</a:t>
            </a:r>
            <a:endParaRPr dirty="0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5BC38F91-025F-5542-9EB6-FE914495B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75" y="1280931"/>
            <a:ext cx="7590972" cy="1715906"/>
          </a:xfrm>
          <a:prstGeom prst="rect">
            <a:avLst/>
          </a:prstGeom>
        </p:spPr>
      </p:pic>
      <p:sp>
        <p:nvSpPr>
          <p:cNvPr id="21" name="Google Shape;273;p37">
            <a:extLst>
              <a:ext uri="{FF2B5EF4-FFF2-40B4-BE49-F238E27FC236}">
                <a16:creationId xmlns:a16="http://schemas.microsoft.com/office/drawing/2014/main" id="{5E75269D-6016-1D41-BDEF-A19A9314F409}"/>
              </a:ext>
            </a:extLst>
          </p:cNvPr>
          <p:cNvSpPr txBox="1"/>
          <p:nvPr/>
        </p:nvSpPr>
        <p:spPr>
          <a:xfrm>
            <a:off x="487275" y="1090866"/>
            <a:ext cx="5377324" cy="35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Número de </a:t>
            </a:r>
            <a:r>
              <a:rPr lang="pt-BR" sz="1600" dirty="0" err="1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SKU’s</a:t>
            </a:r>
            <a:r>
              <a:rPr lang="pt-BR" sz="1600" dirty="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por dia</a:t>
            </a:r>
            <a:endParaRPr sz="1600" dirty="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2" name="Google Shape;273;p37">
            <a:extLst>
              <a:ext uri="{FF2B5EF4-FFF2-40B4-BE49-F238E27FC236}">
                <a16:creationId xmlns:a16="http://schemas.microsoft.com/office/drawing/2014/main" id="{17461D1C-79DF-434D-ABF4-0B3D22768848}"/>
              </a:ext>
            </a:extLst>
          </p:cNvPr>
          <p:cNvSpPr txBox="1"/>
          <p:nvPr/>
        </p:nvSpPr>
        <p:spPr>
          <a:xfrm>
            <a:off x="487275" y="2955148"/>
            <a:ext cx="5377324" cy="35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Média de preço oferecido por dia</a:t>
            </a:r>
            <a:endParaRPr sz="1600" dirty="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03F10090-90F3-9B49-B724-CB565EEFA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76" y="3233433"/>
            <a:ext cx="7590972" cy="161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2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>
            <a:spLocks noGrp="1"/>
          </p:cNvSpPr>
          <p:nvPr>
            <p:ph type="title"/>
          </p:nvPr>
        </p:nvSpPr>
        <p:spPr>
          <a:xfrm>
            <a:off x="487275" y="503925"/>
            <a:ext cx="72540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Estoque vendável e não vendável </a:t>
            </a:r>
            <a:endParaRPr dirty="0"/>
          </a:p>
        </p:txBody>
      </p:sp>
      <p:sp>
        <p:nvSpPr>
          <p:cNvPr id="21" name="Google Shape;273;p37">
            <a:extLst>
              <a:ext uri="{FF2B5EF4-FFF2-40B4-BE49-F238E27FC236}">
                <a16:creationId xmlns:a16="http://schemas.microsoft.com/office/drawing/2014/main" id="{5E75269D-6016-1D41-BDEF-A19A9314F409}"/>
              </a:ext>
            </a:extLst>
          </p:cNvPr>
          <p:cNvSpPr txBox="1"/>
          <p:nvPr/>
        </p:nvSpPr>
        <p:spPr>
          <a:xfrm>
            <a:off x="1912789" y="1263557"/>
            <a:ext cx="1419902" cy="35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Estoque total</a:t>
            </a:r>
            <a:endParaRPr sz="1600" dirty="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" name="Google Shape;273;p37">
            <a:extLst>
              <a:ext uri="{FF2B5EF4-FFF2-40B4-BE49-F238E27FC236}">
                <a16:creationId xmlns:a16="http://schemas.microsoft.com/office/drawing/2014/main" id="{CE3B097A-5132-AD46-B456-43F635748954}"/>
              </a:ext>
            </a:extLst>
          </p:cNvPr>
          <p:cNvSpPr txBox="1"/>
          <p:nvPr/>
        </p:nvSpPr>
        <p:spPr>
          <a:xfrm>
            <a:off x="5029198" y="1263556"/>
            <a:ext cx="2178805" cy="35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Estoque não vendido</a:t>
            </a:r>
            <a:endParaRPr sz="1600" dirty="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2C1135-3B41-6848-8C1A-F1723015F37A}"/>
              </a:ext>
            </a:extLst>
          </p:cNvPr>
          <p:cNvSpPr/>
          <p:nvPr/>
        </p:nvSpPr>
        <p:spPr>
          <a:xfrm>
            <a:off x="108859" y="4173582"/>
            <a:ext cx="8532221" cy="764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bg2"/>
                </a:solidFill>
                <a:latin typeface="Proxima Nova" panose="020B0604020202020204" charset="0"/>
              </a:rPr>
              <a:t>Preço acima do vendido na praça:</a:t>
            </a:r>
            <a:r>
              <a:rPr lang="en-US" sz="1000" dirty="0">
                <a:solidFill>
                  <a:schemeClr val="bg2"/>
                </a:solidFill>
                <a:latin typeface="Proxima Nova" panose="020B0604020202020204" charset="0"/>
              </a:rPr>
              <a:t> os preços praticados pela IES na praça foram mais caros do que a média das ofertas vendidas na praça;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bg2"/>
                </a:solidFill>
                <a:latin typeface="Proxima Nova" panose="020B0604020202020204" charset="0"/>
              </a:rPr>
              <a:t>Não vendido na praça:</a:t>
            </a:r>
            <a:r>
              <a:rPr lang="en-US" sz="1000" dirty="0">
                <a:solidFill>
                  <a:schemeClr val="bg2"/>
                </a:solidFill>
                <a:latin typeface="Proxima Nova" panose="020B0604020202020204" charset="0"/>
              </a:rPr>
              <a:t> Cursos que não tiveram venda na praça considerando todas as IES’s;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bg2"/>
                </a:solidFill>
                <a:latin typeface="Proxima Nova" panose="020B0604020202020204" charset="0"/>
              </a:rPr>
              <a:t>Outros motivos:</a:t>
            </a:r>
            <a:r>
              <a:rPr lang="en-US" sz="1000" dirty="0">
                <a:solidFill>
                  <a:schemeClr val="bg2"/>
                </a:solidFill>
                <a:latin typeface="Proxima Nova" panose="020B0604020202020204" charset="0"/>
              </a:rPr>
              <a:t>  Preferência de marca, benefícios e condições financeiras,  localização, posicionamento nas buscas entre outros.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6AF081E5-AAAA-AB42-8A86-E795A8EDD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298" y="1319752"/>
            <a:ext cx="2382883" cy="2382883"/>
          </a:xfrm>
          <a:prstGeom prst="rect">
            <a:avLst/>
          </a:prstGeom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43E58F6F-AAAC-E943-8BBE-DACCB7F55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827" y="1497061"/>
            <a:ext cx="2382883" cy="238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57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1"/>
          <p:cNvSpPr txBox="1">
            <a:spLocks noGrp="1"/>
          </p:cNvSpPr>
          <p:nvPr>
            <p:ph type="title"/>
          </p:nvPr>
        </p:nvSpPr>
        <p:spPr>
          <a:xfrm>
            <a:off x="609599" y="1693050"/>
            <a:ext cx="5804264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Fluxo de concorrência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7368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>
            <a:spLocks noGrp="1"/>
          </p:cNvSpPr>
          <p:nvPr>
            <p:ph type="title"/>
          </p:nvPr>
        </p:nvSpPr>
        <p:spPr>
          <a:xfrm>
            <a:off x="487275" y="503925"/>
            <a:ext cx="72540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40 alunos perdidos para a concorrência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3833A1-EBC7-584C-932B-1A3A2457D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3" b="100000" l="0" r="100000">
                        <a14:foregroundMark x1="5379" y1="35069" x2="6275" y2="47626"/>
                        <a14:foregroundMark x1="6968" y1="22358" x2="5664" y2="644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6844" y="1527016"/>
            <a:ext cx="7778386" cy="2689316"/>
          </a:xfrm>
          <a:prstGeom prst="rect">
            <a:avLst/>
          </a:prstGeom>
        </p:spPr>
      </p:pic>
      <p:sp>
        <p:nvSpPr>
          <p:cNvPr id="12" name="Google Shape;204;p8">
            <a:extLst>
              <a:ext uri="{FF2B5EF4-FFF2-40B4-BE49-F238E27FC236}">
                <a16:creationId xmlns:a16="http://schemas.microsoft.com/office/drawing/2014/main" id="{82840EA2-CBD7-7349-9F81-DE5FCEA386D6}"/>
              </a:ext>
            </a:extLst>
          </p:cNvPr>
          <p:cNvSpPr txBox="1"/>
          <p:nvPr/>
        </p:nvSpPr>
        <p:spPr>
          <a:xfrm>
            <a:off x="630348" y="4306232"/>
            <a:ext cx="725011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900"/>
              <a:buFont typeface="Proxima Nova"/>
              <a:buNone/>
            </a:pPr>
            <a:r>
              <a:rPr lang="en-US" sz="1600" b="1" dirty="0" err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Trabalhar</a:t>
            </a:r>
            <a:r>
              <a:rPr lang="en-US" sz="1600" b="1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600" b="1" dirty="0" err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precificação</a:t>
            </a:r>
            <a:r>
              <a:rPr lang="en-US" sz="1600" b="1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de </a:t>
            </a:r>
            <a:r>
              <a:rPr lang="en-US" sz="1600" b="1" dirty="0" err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cursos</a:t>
            </a:r>
            <a:r>
              <a:rPr lang="en-US" sz="1600" b="1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600" b="1" dirty="0" err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específicos</a:t>
            </a:r>
            <a:r>
              <a:rPr lang="en-US" sz="1600" b="1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nesses </a:t>
            </a:r>
            <a:r>
              <a:rPr lang="en-US" sz="1600" b="1" dirty="0" err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concorrentes</a:t>
            </a:r>
            <a:endParaRPr sz="1600" b="1" i="0" u="none" strike="noStrike" cap="none" dirty="0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" name="Google Shape;204;p8">
            <a:extLst>
              <a:ext uri="{FF2B5EF4-FFF2-40B4-BE49-F238E27FC236}">
                <a16:creationId xmlns:a16="http://schemas.microsoft.com/office/drawing/2014/main" id="{79D7CC89-10AB-FC4F-823C-F8121B42917F}"/>
              </a:ext>
            </a:extLst>
          </p:cNvPr>
          <p:cNvSpPr txBox="1"/>
          <p:nvPr/>
        </p:nvSpPr>
        <p:spPr>
          <a:xfrm>
            <a:off x="608771" y="1188502"/>
            <a:ext cx="777838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1F2D30"/>
              </a:buClr>
              <a:buSzPts val="1900"/>
            </a:pPr>
            <a:r>
              <a:rPr lang="en-US" sz="1600" b="1" dirty="0" err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Número</a:t>
            </a:r>
            <a:r>
              <a:rPr lang="en-US" sz="1600" b="1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de </a:t>
            </a:r>
            <a:r>
              <a:rPr lang="en-US" sz="1600" b="1" dirty="0" err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alunos</a:t>
            </a:r>
            <a:r>
              <a:rPr lang="en-US" sz="1600" b="1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que se </a:t>
            </a:r>
            <a:r>
              <a:rPr lang="en-US" sz="1600" b="1" dirty="0" err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interessaram</a:t>
            </a:r>
            <a:r>
              <a:rPr lang="en-US" sz="1600" b="1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pela </a:t>
            </a:r>
            <a:r>
              <a:rPr lang="en-US" sz="1600" b="1" dirty="0" err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Faculdade</a:t>
            </a:r>
            <a:r>
              <a:rPr lang="en-US" sz="1600" b="1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ABCD, mas </a:t>
            </a:r>
            <a:r>
              <a:rPr lang="en-US" sz="1600" b="1" dirty="0" err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compraram</a:t>
            </a:r>
            <a:r>
              <a:rPr lang="en-US" sz="1600" b="1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600" b="1" dirty="0" err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em</a:t>
            </a:r>
            <a:r>
              <a:rPr lang="en-US" sz="1600" b="1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600" b="1" dirty="0" err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outra</a:t>
            </a:r>
            <a:r>
              <a:rPr lang="en-US" sz="1600" b="1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IES</a:t>
            </a:r>
            <a:endParaRPr sz="1600" b="1" i="0" u="none" strike="noStrike" cap="none" dirty="0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641123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1"/>
          <p:cNvSpPr txBox="1">
            <a:spLocks noGrp="1"/>
          </p:cNvSpPr>
          <p:nvPr>
            <p:ph type="title"/>
          </p:nvPr>
        </p:nvSpPr>
        <p:spPr>
          <a:xfrm>
            <a:off x="609599" y="1693050"/>
            <a:ext cx="5804264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Planejamento 20.2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7718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title"/>
          </p:nvPr>
        </p:nvSpPr>
        <p:spPr>
          <a:xfrm>
            <a:off x="487275" y="503925"/>
            <a:ext cx="72540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Planejamento da Captação 2020.2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5F774C-672E-3D4E-8DE3-EFD43C542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5" y="1747926"/>
            <a:ext cx="5310335" cy="229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BD481E-9DDF-CA4F-9847-443B35377A3F}"/>
              </a:ext>
            </a:extLst>
          </p:cNvPr>
          <p:cNvSpPr/>
          <p:nvPr/>
        </p:nvSpPr>
        <p:spPr>
          <a:xfrm>
            <a:off x="5677989" y="1395842"/>
            <a:ext cx="3213463" cy="2877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656666"/>
                </a:solidFill>
                <a:latin typeface="Proxima Nova"/>
                <a:ea typeface="Proxima Nova"/>
                <a:cs typeface="Proxima Nova"/>
                <a:sym typeface="Proxima Nova"/>
              </a:rPr>
              <a:t>Estratégia: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pt-BR" sz="1200" dirty="0">
                <a:solidFill>
                  <a:srgbClr val="656666"/>
                </a:solidFill>
                <a:latin typeface="Proxima Nova"/>
                <a:sym typeface="Proxima Nova"/>
              </a:rPr>
              <a:t>Matrícula Antecipada (13/04 a 17/05)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pt-BR" sz="1200" dirty="0">
                <a:solidFill>
                  <a:srgbClr val="656666"/>
                </a:solidFill>
                <a:latin typeface="Proxima Nova"/>
                <a:sym typeface="Proxima Nova"/>
              </a:rPr>
              <a:t>A definir (01/06 a 14/06)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pt-BR" sz="1200" dirty="0">
                <a:solidFill>
                  <a:srgbClr val="656666"/>
                </a:solidFill>
                <a:latin typeface="Proxima Nova"/>
                <a:sym typeface="Proxima Nova"/>
              </a:rPr>
              <a:t>A definir (29/06 a 12/07)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pt-BR" sz="1200" dirty="0">
                <a:solidFill>
                  <a:srgbClr val="656666"/>
                </a:solidFill>
                <a:latin typeface="Proxima Nova"/>
                <a:sym typeface="Proxima Nova"/>
              </a:rPr>
              <a:t>A definir (13/07 a 26/07)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pt-BR" sz="1200" dirty="0">
                <a:solidFill>
                  <a:srgbClr val="656666"/>
                </a:solidFill>
                <a:latin typeface="Proxima Nova"/>
                <a:sym typeface="Proxima Nova"/>
              </a:rPr>
              <a:t>Campanha de Alta (27/07 a 16/08)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pt-BR" sz="1200" dirty="0">
                <a:solidFill>
                  <a:srgbClr val="656666"/>
                </a:solidFill>
                <a:latin typeface="Proxima Nova"/>
                <a:sym typeface="Proxima Nova"/>
              </a:rPr>
              <a:t>Ainda dá Tempo (17/08 a 13/09)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pt-BR" sz="1200" dirty="0">
                <a:solidFill>
                  <a:srgbClr val="656666"/>
                </a:solidFill>
                <a:latin typeface="Proxima Nova"/>
                <a:sym typeface="Proxima Nova"/>
              </a:rPr>
              <a:t>Dupla Captação/Canal Aberto (14/09 a 30/09)</a:t>
            </a:r>
          </a:p>
          <a:p>
            <a:pPr>
              <a:lnSpc>
                <a:spcPct val="150000"/>
              </a:lnSpc>
            </a:pPr>
            <a:endParaRPr lang="pt-BR" sz="800" dirty="0">
              <a:solidFill>
                <a:srgbClr val="656666"/>
              </a:solidFill>
              <a:latin typeface="Proxima Nova"/>
              <a:sym typeface="Proxima Nova"/>
            </a:endParaRPr>
          </a:p>
          <a:p>
            <a:pPr>
              <a:lnSpc>
                <a:spcPct val="150000"/>
              </a:lnSpc>
            </a:pPr>
            <a:r>
              <a:rPr lang="pt-BR" sz="800" dirty="0">
                <a:solidFill>
                  <a:srgbClr val="656666"/>
                </a:solidFill>
                <a:latin typeface="Proxima Nova"/>
                <a:sym typeface="Proxima Nova"/>
              </a:rPr>
              <a:t>* Nomes sujeitos a alterações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AC5656-591B-B743-94DF-0DEDBDBB2749}"/>
              </a:ext>
            </a:extLst>
          </p:cNvPr>
          <p:cNvSpPr/>
          <p:nvPr/>
        </p:nvSpPr>
        <p:spPr>
          <a:xfrm>
            <a:off x="1045027" y="2834640"/>
            <a:ext cx="222068" cy="209006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000" dirty="0"/>
              <a:t>1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91065657-672A-E445-80FD-139852C6438E}"/>
              </a:ext>
            </a:extLst>
          </p:cNvPr>
          <p:cNvSpPr/>
          <p:nvPr/>
        </p:nvSpPr>
        <p:spPr>
          <a:xfrm>
            <a:off x="1071154" y="3076301"/>
            <a:ext cx="169817" cy="209006"/>
          </a:xfrm>
          <a:prstGeom prst="downArrow">
            <a:avLst>
              <a:gd name="adj1" fmla="val 50000"/>
              <a:gd name="adj2" fmla="val 54109"/>
            </a:avLst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12465E-1EA5-D143-9353-C8357112F427}"/>
              </a:ext>
            </a:extLst>
          </p:cNvPr>
          <p:cNvSpPr/>
          <p:nvPr/>
        </p:nvSpPr>
        <p:spPr>
          <a:xfrm>
            <a:off x="2098765" y="2000794"/>
            <a:ext cx="222068" cy="209006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000" dirty="0"/>
              <a:t>2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CDC69BBA-A3DC-AF44-A2E9-B8BD855F3FB2}"/>
              </a:ext>
            </a:extLst>
          </p:cNvPr>
          <p:cNvSpPr/>
          <p:nvPr/>
        </p:nvSpPr>
        <p:spPr>
          <a:xfrm>
            <a:off x="2124892" y="2242455"/>
            <a:ext cx="169817" cy="209006"/>
          </a:xfrm>
          <a:prstGeom prst="downArrow">
            <a:avLst>
              <a:gd name="adj1" fmla="val 50000"/>
              <a:gd name="adj2" fmla="val 54109"/>
            </a:avLst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E51873-BA84-6949-9F54-1038A17B9D59}"/>
              </a:ext>
            </a:extLst>
          </p:cNvPr>
          <p:cNvSpPr/>
          <p:nvPr/>
        </p:nvSpPr>
        <p:spPr>
          <a:xfrm>
            <a:off x="2891245" y="2105297"/>
            <a:ext cx="222068" cy="209006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000" dirty="0"/>
              <a:t>3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5443462D-C9BE-114C-8017-55CD26D9FFED}"/>
              </a:ext>
            </a:extLst>
          </p:cNvPr>
          <p:cNvSpPr/>
          <p:nvPr/>
        </p:nvSpPr>
        <p:spPr>
          <a:xfrm>
            <a:off x="2917372" y="2346958"/>
            <a:ext cx="169817" cy="209006"/>
          </a:xfrm>
          <a:prstGeom prst="downArrow">
            <a:avLst>
              <a:gd name="adj1" fmla="val 50000"/>
              <a:gd name="adj2" fmla="val 54109"/>
            </a:avLst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FAAEAA-9223-8C4F-9464-AD267C810E4F}"/>
              </a:ext>
            </a:extLst>
          </p:cNvPr>
          <p:cNvSpPr/>
          <p:nvPr/>
        </p:nvSpPr>
        <p:spPr>
          <a:xfrm>
            <a:off x="3335385" y="1461531"/>
            <a:ext cx="222068" cy="209006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000" dirty="0"/>
              <a:t>4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11BB1997-B7E6-8D4F-8911-B2270FBBC32D}"/>
              </a:ext>
            </a:extLst>
          </p:cNvPr>
          <p:cNvSpPr/>
          <p:nvPr/>
        </p:nvSpPr>
        <p:spPr>
          <a:xfrm>
            <a:off x="3361512" y="1703192"/>
            <a:ext cx="169817" cy="209006"/>
          </a:xfrm>
          <a:prstGeom prst="downArrow">
            <a:avLst>
              <a:gd name="adj1" fmla="val 50000"/>
              <a:gd name="adj2" fmla="val 54109"/>
            </a:avLst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064F19-5E86-3343-80ED-510ECDA75B90}"/>
              </a:ext>
            </a:extLst>
          </p:cNvPr>
          <p:cNvSpPr/>
          <p:nvPr/>
        </p:nvSpPr>
        <p:spPr>
          <a:xfrm>
            <a:off x="3768636" y="1289610"/>
            <a:ext cx="222068" cy="209006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000" dirty="0"/>
              <a:t>5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18CD7371-B131-9F42-A0AD-4BD5AF87ED53}"/>
              </a:ext>
            </a:extLst>
          </p:cNvPr>
          <p:cNvSpPr/>
          <p:nvPr/>
        </p:nvSpPr>
        <p:spPr>
          <a:xfrm>
            <a:off x="3794763" y="1531271"/>
            <a:ext cx="169817" cy="209006"/>
          </a:xfrm>
          <a:prstGeom prst="downArrow">
            <a:avLst>
              <a:gd name="adj1" fmla="val 50000"/>
              <a:gd name="adj2" fmla="val 54109"/>
            </a:avLst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940252-04D2-DC4F-BA9B-90C5A7062CD2}"/>
              </a:ext>
            </a:extLst>
          </p:cNvPr>
          <p:cNvSpPr/>
          <p:nvPr/>
        </p:nvSpPr>
        <p:spPr>
          <a:xfrm>
            <a:off x="4334688" y="1953568"/>
            <a:ext cx="222068" cy="209006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000" dirty="0"/>
              <a:t>6</a:t>
            </a: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F10676D5-C1B4-9D41-89B2-0CEC9D4A4B56}"/>
              </a:ext>
            </a:extLst>
          </p:cNvPr>
          <p:cNvSpPr/>
          <p:nvPr/>
        </p:nvSpPr>
        <p:spPr>
          <a:xfrm>
            <a:off x="4360815" y="2195229"/>
            <a:ext cx="169817" cy="209006"/>
          </a:xfrm>
          <a:prstGeom prst="downArrow">
            <a:avLst>
              <a:gd name="adj1" fmla="val 50000"/>
              <a:gd name="adj2" fmla="val 54109"/>
            </a:avLst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3AACE5-5CDB-DE4C-AE52-14E48BF888F4}"/>
              </a:ext>
            </a:extLst>
          </p:cNvPr>
          <p:cNvSpPr/>
          <p:nvPr/>
        </p:nvSpPr>
        <p:spPr>
          <a:xfrm>
            <a:off x="4944294" y="2833062"/>
            <a:ext cx="222068" cy="209006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000" dirty="0"/>
              <a:t>7</a:t>
            </a: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B2004F62-A2BA-4641-940B-43CAF05D3B1B}"/>
              </a:ext>
            </a:extLst>
          </p:cNvPr>
          <p:cNvSpPr/>
          <p:nvPr/>
        </p:nvSpPr>
        <p:spPr>
          <a:xfrm>
            <a:off x="4970421" y="3074723"/>
            <a:ext cx="169817" cy="209006"/>
          </a:xfrm>
          <a:prstGeom prst="downArrow">
            <a:avLst>
              <a:gd name="adj1" fmla="val 50000"/>
              <a:gd name="adj2" fmla="val 54109"/>
            </a:avLst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373C4B-D9A5-3D4E-8444-061405ED40A8}"/>
              </a:ext>
            </a:extLst>
          </p:cNvPr>
          <p:cNvSpPr/>
          <p:nvPr/>
        </p:nvSpPr>
        <p:spPr>
          <a:xfrm>
            <a:off x="2843348" y="3978039"/>
            <a:ext cx="269965" cy="71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94FD96-C5EB-5B45-8582-7C79B12E805E}"/>
              </a:ext>
            </a:extLst>
          </p:cNvPr>
          <p:cNvCxnSpPr>
            <a:cxnSpLocks/>
          </p:cNvCxnSpPr>
          <p:nvPr/>
        </p:nvCxnSpPr>
        <p:spPr>
          <a:xfrm>
            <a:off x="613954" y="3668880"/>
            <a:ext cx="4852852" cy="0"/>
          </a:xfrm>
          <a:prstGeom prst="line">
            <a:avLst/>
          </a:prstGeom>
          <a:ln>
            <a:solidFill>
              <a:schemeClr val="bg2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2E14CAA-3D88-F149-9381-AE7CEDA630C9}"/>
              </a:ext>
            </a:extLst>
          </p:cNvPr>
          <p:cNvSpPr/>
          <p:nvPr/>
        </p:nvSpPr>
        <p:spPr>
          <a:xfrm>
            <a:off x="6482742" y="905347"/>
            <a:ext cx="2517065" cy="8425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Highlight</a:t>
            </a:r>
            <a:r>
              <a:rPr lang="pt-BR" dirty="0"/>
              <a:t> duplica isenção e tripla isenção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63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9"/>
          <p:cNvSpPr txBox="1">
            <a:spLocks noGrp="1"/>
          </p:cNvSpPr>
          <p:nvPr>
            <p:ph type="body" idx="2"/>
          </p:nvPr>
        </p:nvSpPr>
        <p:spPr>
          <a:xfrm>
            <a:off x="4939500" y="8002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XXXX</a:t>
            </a:r>
            <a:br>
              <a:rPr lang="pt-BR" dirty="0"/>
            </a:br>
            <a:endParaRPr dirty="0"/>
          </a:p>
          <a:p>
            <a:pPr lvl="0"/>
            <a:r>
              <a:rPr lang="pt-BR" dirty="0"/>
              <a:t>XXXX</a:t>
            </a:r>
            <a:br>
              <a:rPr lang="pt-BR" dirty="0"/>
            </a:br>
            <a:endParaRPr dirty="0"/>
          </a:p>
          <a:p>
            <a:pPr lvl="0"/>
            <a:r>
              <a:rPr lang="pt-BR" dirty="0"/>
              <a:t>XXXX</a:t>
            </a:r>
            <a:br>
              <a:rPr lang="pt-BR" dirty="0"/>
            </a:br>
            <a:endParaRPr dirty="0"/>
          </a:p>
          <a:p>
            <a:pPr lvl="0"/>
            <a:r>
              <a:rPr lang="pt-BR" dirty="0"/>
              <a:t>XXXX</a:t>
            </a:r>
            <a:br>
              <a:rPr lang="pt-BR" dirty="0"/>
            </a:br>
            <a:endParaRPr dirty="0"/>
          </a:p>
          <a:p>
            <a:pPr lvl="0"/>
            <a:r>
              <a:rPr lang="pt-BR" dirty="0"/>
              <a:t>XXXX</a:t>
            </a:r>
            <a:endParaRPr dirty="0"/>
          </a:p>
        </p:txBody>
      </p:sp>
      <p:sp>
        <p:nvSpPr>
          <p:cNvPr id="482" name="Google Shape;482;p89"/>
          <p:cNvSpPr txBox="1">
            <a:spLocks noGrp="1"/>
          </p:cNvSpPr>
          <p:nvPr>
            <p:ph type="title"/>
          </p:nvPr>
        </p:nvSpPr>
        <p:spPr>
          <a:xfrm>
            <a:off x="609600" y="1261376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dirty="0"/>
              <a:t>Recomendações</a:t>
            </a:r>
            <a:endParaRPr sz="3500" dirty="0"/>
          </a:p>
        </p:txBody>
      </p:sp>
    </p:spTree>
    <p:extLst>
      <p:ext uri="{BB962C8B-B14F-4D97-AF65-F5344CB8AC3E}">
        <p14:creationId xmlns:p14="http://schemas.microsoft.com/office/powerpoint/2010/main" val="3206654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DA105E-BE2F-F640-8EC8-9DEF830E2762}"/>
              </a:ext>
            </a:extLst>
          </p:cNvPr>
          <p:cNvSpPr/>
          <p:nvPr/>
        </p:nvSpPr>
        <p:spPr>
          <a:xfrm>
            <a:off x="4139738" y="-99753"/>
            <a:ext cx="5070764" cy="556121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pic>
        <p:nvPicPr>
          <p:cNvPr id="10" name="Google Shape;159;p32">
            <a:extLst>
              <a:ext uri="{FF2B5EF4-FFF2-40B4-BE49-F238E27FC236}">
                <a16:creationId xmlns:a16="http://schemas.microsoft.com/office/drawing/2014/main" id="{5FFA8585-9138-0B4D-9583-3DCF5C3B247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8149" r="21929"/>
          <a:stretch/>
        </p:blipFill>
        <p:spPr>
          <a:xfrm>
            <a:off x="0" y="0"/>
            <a:ext cx="4815438" cy="642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61;p32">
            <a:extLst>
              <a:ext uri="{FF2B5EF4-FFF2-40B4-BE49-F238E27FC236}">
                <a16:creationId xmlns:a16="http://schemas.microsoft.com/office/drawing/2014/main" id="{4F880F5A-ADEA-9142-BCAB-59186C0C4B8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8500" y="-9934"/>
            <a:ext cx="536938" cy="649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60;p32">
            <a:extLst>
              <a:ext uri="{FF2B5EF4-FFF2-40B4-BE49-F238E27FC236}">
                <a16:creationId xmlns:a16="http://schemas.microsoft.com/office/drawing/2014/main" id="{21EA61E1-6672-3A4C-8C47-9EC2DCBDED5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b="50000"/>
          <a:stretch/>
        </p:blipFill>
        <p:spPr>
          <a:xfrm>
            <a:off x="5154706" y="2052920"/>
            <a:ext cx="3580237" cy="698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2;p32">
            <a:extLst>
              <a:ext uri="{FF2B5EF4-FFF2-40B4-BE49-F238E27FC236}">
                <a16:creationId xmlns:a16="http://schemas.microsoft.com/office/drawing/2014/main" id="{A68F497B-F269-A44D-B197-21F204F7F0BA}"/>
              </a:ext>
            </a:extLst>
          </p:cNvPr>
          <p:cNvSpPr txBox="1"/>
          <p:nvPr/>
        </p:nvSpPr>
        <p:spPr>
          <a:xfrm>
            <a:off x="4817905" y="2678154"/>
            <a:ext cx="4392597" cy="32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81" tIns="114281" rIns="114281" bIns="114281" anchor="t" anchorCtr="0">
            <a:noAutofit/>
          </a:bodyPr>
          <a:lstStyle/>
          <a:p>
            <a:pPr algn="ctr"/>
            <a:r>
              <a:rPr lang="pt-BR" sz="1200" dirty="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29 e 30 de outubro de 2020 • São Paulo Expo • 9h30 às 17h30</a:t>
            </a:r>
            <a:endParaRPr sz="1200" dirty="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97487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14"/>
          <p:cNvSpPr/>
          <p:nvPr/>
        </p:nvSpPr>
        <p:spPr>
          <a:xfrm rot="2700000">
            <a:off x="-249214" y="2772312"/>
            <a:ext cx="2153564" cy="4133605"/>
          </a:xfrm>
          <a:prstGeom prst="rect">
            <a:avLst/>
          </a:prstGeom>
          <a:solidFill>
            <a:srgbClr val="FFD6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D664"/>
                </a:solidFill>
              </a:rPr>
              <a:t>r</a:t>
            </a:r>
            <a:endParaRPr>
              <a:solidFill>
                <a:srgbClr val="FFD664"/>
              </a:solidFill>
            </a:endParaRPr>
          </a:p>
        </p:txBody>
      </p:sp>
      <p:sp>
        <p:nvSpPr>
          <p:cNvPr id="604" name="Google Shape;604;p114"/>
          <p:cNvSpPr/>
          <p:nvPr/>
        </p:nvSpPr>
        <p:spPr>
          <a:xfrm>
            <a:off x="6225775" y="-4100125"/>
            <a:ext cx="6716400" cy="6716400"/>
          </a:xfrm>
          <a:prstGeom prst="ellipse">
            <a:avLst/>
          </a:prstGeom>
          <a:solidFill>
            <a:srgbClr val="F4AD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5" name="Google Shape;605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400" y="2016325"/>
            <a:ext cx="2381208" cy="958476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114"/>
          <p:cNvSpPr/>
          <p:nvPr/>
        </p:nvSpPr>
        <p:spPr>
          <a:xfrm>
            <a:off x="8347075" y="4329825"/>
            <a:ext cx="614100" cy="711900"/>
          </a:xfrm>
          <a:prstGeom prst="rect">
            <a:avLst/>
          </a:prstGeom>
          <a:solidFill>
            <a:srgbClr val="A5E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EB9C89-8920-F24B-92BD-9F065FD11B01}"/>
              </a:ext>
            </a:extLst>
          </p:cNvPr>
          <p:cNvSpPr/>
          <p:nvPr/>
        </p:nvSpPr>
        <p:spPr>
          <a:xfrm>
            <a:off x="4842201" y="466076"/>
            <a:ext cx="2517065" cy="8425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Assinatura do KA</a:t>
            </a:r>
          </a:p>
        </p:txBody>
      </p:sp>
    </p:spTree>
    <p:extLst>
      <p:ext uri="{BB962C8B-B14F-4D97-AF65-F5344CB8AC3E}">
        <p14:creationId xmlns:p14="http://schemas.microsoft.com/office/powerpoint/2010/main" val="226902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9"/>
          <p:cNvSpPr txBox="1">
            <a:spLocks noGrp="1"/>
          </p:cNvSpPr>
          <p:nvPr>
            <p:ph type="body" idx="2"/>
          </p:nvPr>
        </p:nvSpPr>
        <p:spPr>
          <a:xfrm>
            <a:off x="4939500" y="8002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Resultados 20.1</a:t>
            </a:r>
            <a:br>
              <a:rPr lang="pt-BR" dirty="0"/>
            </a:br>
            <a:endParaRPr dirty="0"/>
          </a:p>
          <a:p>
            <a:pPr lvl="0"/>
            <a:r>
              <a:rPr lang="pt-BR" dirty="0"/>
              <a:t>[ASSUNTOS_2]</a:t>
            </a:r>
            <a:br>
              <a:rPr lang="pt-BR" dirty="0"/>
            </a:br>
            <a:endParaRPr dirty="0"/>
          </a:p>
          <a:p>
            <a:pPr lvl="0"/>
            <a:r>
              <a:rPr lang="pt-BR" dirty="0"/>
              <a:t>[ASSUNTOS_3]</a:t>
            </a:r>
            <a:br>
              <a:rPr lang="pt-BR" dirty="0"/>
            </a:br>
            <a:endParaRPr dirty="0"/>
          </a:p>
          <a:p>
            <a:pPr lvl="0"/>
            <a:r>
              <a:rPr lang="pt-BR" dirty="0"/>
              <a:t>[ASSUNTOS_4]</a:t>
            </a:r>
            <a:br>
              <a:rPr lang="pt-BR" dirty="0"/>
            </a:br>
            <a:endParaRPr dirty="0"/>
          </a:p>
          <a:p>
            <a:pPr lvl="0"/>
            <a:r>
              <a:rPr lang="pt-BR" dirty="0"/>
              <a:t>[ASSUNTOS_5]</a:t>
            </a:r>
            <a:endParaRPr dirty="0"/>
          </a:p>
        </p:txBody>
      </p:sp>
      <p:sp>
        <p:nvSpPr>
          <p:cNvPr id="482" name="Google Shape;482;p89"/>
          <p:cNvSpPr txBox="1">
            <a:spLocks noGrp="1"/>
          </p:cNvSpPr>
          <p:nvPr>
            <p:ph type="title"/>
          </p:nvPr>
        </p:nvSpPr>
        <p:spPr>
          <a:xfrm>
            <a:off x="609600" y="1261376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Agenda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680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1"/>
          <p:cNvSpPr txBox="1">
            <a:spLocks noGrp="1"/>
          </p:cNvSpPr>
          <p:nvPr>
            <p:ph type="title"/>
          </p:nvPr>
        </p:nvSpPr>
        <p:spPr>
          <a:xfrm>
            <a:off x="609599" y="1693050"/>
            <a:ext cx="4752703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Resultados 20.1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909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title"/>
          </p:nvPr>
        </p:nvSpPr>
        <p:spPr>
          <a:xfrm>
            <a:off x="487275" y="503925"/>
            <a:ext cx="72540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Funil de vendas</a:t>
            </a:r>
            <a:endParaRPr dirty="0"/>
          </a:p>
        </p:txBody>
      </p:sp>
      <p:sp>
        <p:nvSpPr>
          <p:cNvPr id="104" name="Google Shape;632;p49">
            <a:extLst>
              <a:ext uri="{FF2B5EF4-FFF2-40B4-BE49-F238E27FC236}">
                <a16:creationId xmlns:a16="http://schemas.microsoft.com/office/drawing/2014/main" id="{BCC591CF-1B1D-A74E-B207-F610F2A09FED}"/>
              </a:ext>
            </a:extLst>
          </p:cNvPr>
          <p:cNvSpPr/>
          <p:nvPr/>
        </p:nvSpPr>
        <p:spPr>
          <a:xfrm>
            <a:off x="4012990" y="1321288"/>
            <a:ext cx="3728285" cy="661500"/>
          </a:xfrm>
          <a:prstGeom prst="roundRect">
            <a:avLst>
              <a:gd name="adj" fmla="val 12488"/>
            </a:avLst>
          </a:prstGeom>
          <a:solidFill>
            <a:schemeClr val="tx1">
              <a:lumMod val="75000"/>
              <a:alpha val="317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05" name="Google Shape;633;p49">
            <a:extLst>
              <a:ext uri="{FF2B5EF4-FFF2-40B4-BE49-F238E27FC236}">
                <a16:creationId xmlns:a16="http://schemas.microsoft.com/office/drawing/2014/main" id="{CB6F39F8-12E2-E441-95D4-3FA0682BD94F}"/>
              </a:ext>
            </a:extLst>
          </p:cNvPr>
          <p:cNvSpPr/>
          <p:nvPr/>
        </p:nvSpPr>
        <p:spPr>
          <a:xfrm>
            <a:off x="3656150" y="2056082"/>
            <a:ext cx="4085125" cy="661502"/>
          </a:xfrm>
          <a:prstGeom prst="roundRect">
            <a:avLst>
              <a:gd name="adj" fmla="val 12488"/>
            </a:avLst>
          </a:prstGeom>
          <a:solidFill>
            <a:schemeClr val="tx1">
              <a:lumMod val="75000"/>
              <a:alpha val="22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06" name="Google Shape;634;p49">
            <a:extLst>
              <a:ext uri="{FF2B5EF4-FFF2-40B4-BE49-F238E27FC236}">
                <a16:creationId xmlns:a16="http://schemas.microsoft.com/office/drawing/2014/main" id="{3D45A26E-60DA-0F41-89FD-AAF1FFDD6C78}"/>
              </a:ext>
            </a:extLst>
          </p:cNvPr>
          <p:cNvSpPr/>
          <p:nvPr/>
        </p:nvSpPr>
        <p:spPr>
          <a:xfrm>
            <a:off x="3165497" y="2792343"/>
            <a:ext cx="4575778" cy="661500"/>
          </a:xfrm>
          <a:prstGeom prst="roundRect">
            <a:avLst>
              <a:gd name="adj" fmla="val 12488"/>
            </a:avLst>
          </a:prstGeom>
          <a:solidFill>
            <a:schemeClr val="tx1">
              <a:lumMod val="75000"/>
              <a:alpha val="13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13" name="Trapezoid 112">
            <a:extLst>
              <a:ext uri="{FF2B5EF4-FFF2-40B4-BE49-F238E27FC236}">
                <a16:creationId xmlns:a16="http://schemas.microsoft.com/office/drawing/2014/main" id="{F5D73820-618E-1D47-A580-7F623844B095}"/>
              </a:ext>
            </a:extLst>
          </p:cNvPr>
          <p:cNvSpPr/>
          <p:nvPr/>
        </p:nvSpPr>
        <p:spPr>
          <a:xfrm rot="10800000">
            <a:off x="1377536" y="1321285"/>
            <a:ext cx="3074981" cy="661501"/>
          </a:xfrm>
          <a:prstGeom prst="trapezoid">
            <a:avLst>
              <a:gd name="adj" fmla="val 44296"/>
            </a:avLst>
          </a:prstGeom>
          <a:solidFill>
            <a:srgbClr val="6D9DCD"/>
          </a:solidFill>
        </p:spPr>
        <p:txBody>
          <a:bodyPr wrap="square" rtlCol="0" anchor="ctr">
            <a:spAutoFit/>
          </a:bodyPr>
          <a:lstStyle/>
          <a:p>
            <a:pPr algn="ctr"/>
            <a:endParaRPr lang="pt-BR" sz="2000" b="1" dirty="0">
              <a:solidFill>
                <a:srgbClr val="FDB913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4" name="Trapezoid 113">
            <a:extLst>
              <a:ext uri="{FF2B5EF4-FFF2-40B4-BE49-F238E27FC236}">
                <a16:creationId xmlns:a16="http://schemas.microsoft.com/office/drawing/2014/main" id="{E28FE9C9-71CD-1B4B-A29C-30CF58FD01CD}"/>
              </a:ext>
            </a:extLst>
          </p:cNvPr>
          <p:cNvSpPr/>
          <p:nvPr/>
        </p:nvSpPr>
        <p:spPr>
          <a:xfrm rot="10800000">
            <a:off x="1686130" y="2056082"/>
            <a:ext cx="2453067" cy="661501"/>
          </a:xfrm>
          <a:prstGeom prst="trapezoid">
            <a:avLst>
              <a:gd name="adj" fmla="val 44296"/>
            </a:avLst>
          </a:prstGeom>
          <a:solidFill>
            <a:srgbClr val="88AED8"/>
          </a:solidFill>
        </p:spPr>
        <p:txBody>
          <a:bodyPr wrap="square" rtlCol="0" anchor="ctr">
            <a:spAutoFit/>
          </a:bodyPr>
          <a:lstStyle/>
          <a:p>
            <a:pPr algn="ctr"/>
            <a:endParaRPr lang="pt-BR" sz="2000" b="1" dirty="0">
              <a:solidFill>
                <a:srgbClr val="FDB913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5" name="Trapezoid 114">
            <a:extLst>
              <a:ext uri="{FF2B5EF4-FFF2-40B4-BE49-F238E27FC236}">
                <a16:creationId xmlns:a16="http://schemas.microsoft.com/office/drawing/2014/main" id="{87EBE6E7-4FDB-5A4B-8F65-162C1029A86D}"/>
              </a:ext>
            </a:extLst>
          </p:cNvPr>
          <p:cNvSpPr/>
          <p:nvPr/>
        </p:nvSpPr>
        <p:spPr>
          <a:xfrm rot="10800000">
            <a:off x="1987011" y="2792339"/>
            <a:ext cx="1846073" cy="661501"/>
          </a:xfrm>
          <a:prstGeom prst="trapezoid">
            <a:avLst>
              <a:gd name="adj" fmla="val 44296"/>
            </a:avLst>
          </a:prstGeom>
          <a:solidFill>
            <a:srgbClr val="A4C0E3"/>
          </a:solidFill>
        </p:spPr>
        <p:txBody>
          <a:bodyPr wrap="square" rtlCol="0" anchor="ctr">
            <a:spAutoFit/>
          </a:bodyPr>
          <a:lstStyle/>
          <a:p>
            <a:pPr algn="ctr"/>
            <a:endParaRPr lang="pt-BR" sz="2000" b="1" dirty="0">
              <a:solidFill>
                <a:srgbClr val="FDB913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B72F963-03B5-6C41-8A56-2739F402E217}"/>
              </a:ext>
            </a:extLst>
          </p:cNvPr>
          <p:cNvSpPr/>
          <p:nvPr/>
        </p:nvSpPr>
        <p:spPr>
          <a:xfrm>
            <a:off x="2518497" y="1482761"/>
            <a:ext cx="772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schemeClr val="bg1"/>
                </a:solidFill>
                <a:latin typeface="Proxima Nova Bold"/>
                <a:cs typeface="Proxima Nova Bold"/>
              </a:rPr>
              <a:t>Visitas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F91607A-4710-8D49-A2FF-35227E98116A}"/>
              </a:ext>
            </a:extLst>
          </p:cNvPr>
          <p:cNvSpPr/>
          <p:nvPr/>
        </p:nvSpPr>
        <p:spPr>
          <a:xfrm>
            <a:off x="2135640" y="2226173"/>
            <a:ext cx="16353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schemeClr val="bg1"/>
                </a:solidFill>
                <a:latin typeface="Proxima Nova Bold"/>
                <a:cs typeface="Proxima Nova Bold"/>
              </a:rPr>
              <a:t>Ordens geradas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2ED1D55-8274-D04A-8D8E-9AE552B1390B}"/>
              </a:ext>
            </a:extLst>
          </p:cNvPr>
          <p:cNvSpPr/>
          <p:nvPr/>
        </p:nvSpPr>
        <p:spPr>
          <a:xfrm>
            <a:off x="2541307" y="2953815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schemeClr val="bg1"/>
                </a:solidFill>
                <a:latin typeface="Proxima Nova Bold"/>
                <a:cs typeface="Proxima Nova Bold"/>
              </a:rPr>
              <a:t>Pagos</a:t>
            </a:r>
          </a:p>
        </p:txBody>
      </p:sp>
      <p:graphicFrame>
        <p:nvGraphicFramePr>
          <p:cNvPr id="121" name="Google Shape;637;p49">
            <a:extLst>
              <a:ext uri="{FF2B5EF4-FFF2-40B4-BE49-F238E27FC236}">
                <a16:creationId xmlns:a16="http://schemas.microsoft.com/office/drawing/2014/main" id="{63B3C443-92D6-A349-956B-9DF2153788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581168"/>
              </p:ext>
            </p:extLst>
          </p:nvPr>
        </p:nvGraphicFramePr>
        <p:xfrm>
          <a:off x="4536975" y="1322615"/>
          <a:ext cx="3204300" cy="2169150"/>
        </p:xfrm>
        <a:graphic>
          <a:graphicData uri="http://schemas.openxmlformats.org/drawingml/2006/table">
            <a:tbl>
              <a:tblPr>
                <a:noFill/>
                <a:tableStyleId>{F544540E-ABC0-4C7E-A856-11361A87351F}</a:tableStyleId>
              </a:tblPr>
              <a:tblGrid>
                <a:gridCol w="106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2019.1</a:t>
                      </a:r>
                      <a:endParaRPr sz="1100" b="1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2020.1</a:t>
                      </a:r>
                      <a:endParaRPr sz="1100" b="1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Crescimento</a:t>
                      </a:r>
                      <a:endParaRPr sz="1100" b="1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213k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272k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10%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3k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14k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4%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43k</a:t>
                      </a: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74k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5%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3" name="Google Shape;634;p49">
            <a:extLst>
              <a:ext uri="{FF2B5EF4-FFF2-40B4-BE49-F238E27FC236}">
                <a16:creationId xmlns:a16="http://schemas.microsoft.com/office/drawing/2014/main" id="{CF14310D-AFF4-B642-8295-93149C92F968}"/>
              </a:ext>
            </a:extLst>
          </p:cNvPr>
          <p:cNvSpPr/>
          <p:nvPr/>
        </p:nvSpPr>
        <p:spPr>
          <a:xfrm>
            <a:off x="3283818" y="3561021"/>
            <a:ext cx="4436427" cy="394893"/>
          </a:xfrm>
          <a:prstGeom prst="roundRect">
            <a:avLst>
              <a:gd name="adj" fmla="val 12488"/>
            </a:avLst>
          </a:prstGeom>
          <a:solidFill>
            <a:schemeClr val="tx1">
              <a:lumMod val="75000"/>
              <a:alpha val="13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24" name="Google Shape;634;p49">
            <a:extLst>
              <a:ext uri="{FF2B5EF4-FFF2-40B4-BE49-F238E27FC236}">
                <a16:creationId xmlns:a16="http://schemas.microsoft.com/office/drawing/2014/main" id="{0B734630-16F6-6C49-9140-F501BA2A7128}"/>
              </a:ext>
            </a:extLst>
          </p:cNvPr>
          <p:cNvSpPr/>
          <p:nvPr/>
        </p:nvSpPr>
        <p:spPr>
          <a:xfrm>
            <a:off x="3283818" y="4044625"/>
            <a:ext cx="4436428" cy="394893"/>
          </a:xfrm>
          <a:prstGeom prst="roundRect">
            <a:avLst>
              <a:gd name="adj" fmla="val 12488"/>
            </a:avLst>
          </a:prstGeom>
          <a:solidFill>
            <a:schemeClr val="tx1">
              <a:lumMod val="75000"/>
              <a:alpha val="13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25" name="Google Shape;634;p49">
            <a:extLst>
              <a:ext uri="{FF2B5EF4-FFF2-40B4-BE49-F238E27FC236}">
                <a16:creationId xmlns:a16="http://schemas.microsoft.com/office/drawing/2014/main" id="{E0F2B025-BC35-CF41-8866-9DFC06896F86}"/>
              </a:ext>
            </a:extLst>
          </p:cNvPr>
          <p:cNvSpPr/>
          <p:nvPr/>
        </p:nvSpPr>
        <p:spPr>
          <a:xfrm>
            <a:off x="3283817" y="4532635"/>
            <a:ext cx="4436428" cy="394893"/>
          </a:xfrm>
          <a:prstGeom prst="roundRect">
            <a:avLst>
              <a:gd name="adj" fmla="val 12488"/>
            </a:avLst>
          </a:prstGeom>
          <a:solidFill>
            <a:schemeClr val="tx1">
              <a:lumMod val="75000"/>
              <a:alpha val="13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26" name="Google Shape;638;p49">
            <a:extLst>
              <a:ext uri="{FF2B5EF4-FFF2-40B4-BE49-F238E27FC236}">
                <a16:creationId xmlns:a16="http://schemas.microsoft.com/office/drawing/2014/main" id="{D30EBB0C-1D7B-0343-BCEF-4B8302CF1C4C}"/>
              </a:ext>
            </a:extLst>
          </p:cNvPr>
          <p:cNvSpPr/>
          <p:nvPr/>
        </p:nvSpPr>
        <p:spPr>
          <a:xfrm>
            <a:off x="2341125" y="3561021"/>
            <a:ext cx="1125682" cy="387866"/>
          </a:xfrm>
          <a:prstGeom prst="roundRect">
            <a:avLst>
              <a:gd name="adj" fmla="val 1248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Mensalidade</a:t>
            </a:r>
            <a:endParaRPr sz="1200" dirty="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28" name="Google Shape;639;p49">
            <a:extLst>
              <a:ext uri="{FF2B5EF4-FFF2-40B4-BE49-F238E27FC236}">
                <a16:creationId xmlns:a16="http://schemas.microsoft.com/office/drawing/2014/main" id="{4C2255D3-78ED-334B-8EA5-E9CEE3E62819}"/>
              </a:ext>
            </a:extLst>
          </p:cNvPr>
          <p:cNvSpPr/>
          <p:nvPr/>
        </p:nvSpPr>
        <p:spPr>
          <a:xfrm>
            <a:off x="2341125" y="4040122"/>
            <a:ext cx="1125682" cy="399396"/>
          </a:xfrm>
          <a:prstGeom prst="roundRect">
            <a:avLst>
              <a:gd name="adj" fmla="val 124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Desconto</a:t>
            </a:r>
            <a:endParaRPr sz="1200" dirty="0">
              <a:solidFill>
                <a:schemeClr val="dk2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29" name="Google Shape;640;p49">
            <a:extLst>
              <a:ext uri="{FF2B5EF4-FFF2-40B4-BE49-F238E27FC236}">
                <a16:creationId xmlns:a16="http://schemas.microsoft.com/office/drawing/2014/main" id="{EAD6387B-5059-F643-B964-58877FAFD64C}"/>
              </a:ext>
            </a:extLst>
          </p:cNvPr>
          <p:cNvSpPr/>
          <p:nvPr/>
        </p:nvSpPr>
        <p:spPr>
          <a:xfrm>
            <a:off x="2341111" y="4532635"/>
            <a:ext cx="1125683" cy="394893"/>
          </a:xfrm>
          <a:prstGeom prst="roundRect">
            <a:avLst>
              <a:gd name="adj" fmla="val 1248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Receita</a:t>
            </a:r>
            <a:endParaRPr sz="1200" dirty="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aphicFrame>
        <p:nvGraphicFramePr>
          <p:cNvPr id="132" name="Google Shape;637;p49">
            <a:extLst>
              <a:ext uri="{FF2B5EF4-FFF2-40B4-BE49-F238E27FC236}">
                <a16:creationId xmlns:a16="http://schemas.microsoft.com/office/drawing/2014/main" id="{D66595BD-14BC-804F-9A3E-E6D15D55E4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728630"/>
              </p:ext>
            </p:extLst>
          </p:nvPr>
        </p:nvGraphicFramePr>
        <p:xfrm>
          <a:off x="4546060" y="3558938"/>
          <a:ext cx="3229854" cy="1556444"/>
        </p:xfrm>
        <a:graphic>
          <a:graphicData uri="http://schemas.openxmlformats.org/drawingml/2006/table">
            <a:tbl>
              <a:tblPr>
                <a:noFill/>
                <a:tableStyleId>{F544540E-ABC0-4C7E-A856-11361A87351F}</a:tableStyleId>
              </a:tblPr>
              <a:tblGrid>
                <a:gridCol w="106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796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213k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272k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10%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3k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14k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4%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43k</a:t>
                      </a: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74k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5%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01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title"/>
          </p:nvPr>
        </p:nvSpPr>
        <p:spPr>
          <a:xfrm>
            <a:off x="487275" y="503925"/>
            <a:ext cx="72540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Funil de vendas</a:t>
            </a:r>
            <a:endParaRPr dirty="0"/>
          </a:p>
        </p:txBody>
      </p:sp>
      <p:sp>
        <p:nvSpPr>
          <p:cNvPr id="104" name="Google Shape;632;p49">
            <a:extLst>
              <a:ext uri="{FF2B5EF4-FFF2-40B4-BE49-F238E27FC236}">
                <a16:creationId xmlns:a16="http://schemas.microsoft.com/office/drawing/2014/main" id="{BCC591CF-1B1D-A74E-B207-F610F2A09FED}"/>
              </a:ext>
            </a:extLst>
          </p:cNvPr>
          <p:cNvSpPr/>
          <p:nvPr/>
        </p:nvSpPr>
        <p:spPr>
          <a:xfrm>
            <a:off x="2844290" y="1307464"/>
            <a:ext cx="3728285" cy="661500"/>
          </a:xfrm>
          <a:prstGeom prst="roundRect">
            <a:avLst>
              <a:gd name="adj" fmla="val 12488"/>
            </a:avLst>
          </a:prstGeom>
          <a:solidFill>
            <a:schemeClr val="tx1">
              <a:lumMod val="75000"/>
              <a:alpha val="317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05" name="Google Shape;633;p49">
            <a:extLst>
              <a:ext uri="{FF2B5EF4-FFF2-40B4-BE49-F238E27FC236}">
                <a16:creationId xmlns:a16="http://schemas.microsoft.com/office/drawing/2014/main" id="{CB6F39F8-12E2-E441-95D4-3FA0682BD94F}"/>
              </a:ext>
            </a:extLst>
          </p:cNvPr>
          <p:cNvSpPr/>
          <p:nvPr/>
        </p:nvSpPr>
        <p:spPr>
          <a:xfrm>
            <a:off x="2487450" y="2042258"/>
            <a:ext cx="4085125" cy="661502"/>
          </a:xfrm>
          <a:prstGeom prst="roundRect">
            <a:avLst>
              <a:gd name="adj" fmla="val 12488"/>
            </a:avLst>
          </a:prstGeom>
          <a:solidFill>
            <a:schemeClr val="tx1">
              <a:lumMod val="75000"/>
              <a:alpha val="22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06" name="Google Shape;634;p49">
            <a:extLst>
              <a:ext uri="{FF2B5EF4-FFF2-40B4-BE49-F238E27FC236}">
                <a16:creationId xmlns:a16="http://schemas.microsoft.com/office/drawing/2014/main" id="{3D45A26E-60DA-0F41-89FD-AAF1FFDD6C78}"/>
              </a:ext>
            </a:extLst>
          </p:cNvPr>
          <p:cNvSpPr/>
          <p:nvPr/>
        </p:nvSpPr>
        <p:spPr>
          <a:xfrm>
            <a:off x="1996797" y="2778519"/>
            <a:ext cx="4575778" cy="661500"/>
          </a:xfrm>
          <a:prstGeom prst="roundRect">
            <a:avLst>
              <a:gd name="adj" fmla="val 12488"/>
            </a:avLst>
          </a:prstGeom>
          <a:solidFill>
            <a:schemeClr val="tx1">
              <a:lumMod val="75000"/>
              <a:alpha val="13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13" name="Trapezoid 112">
            <a:extLst>
              <a:ext uri="{FF2B5EF4-FFF2-40B4-BE49-F238E27FC236}">
                <a16:creationId xmlns:a16="http://schemas.microsoft.com/office/drawing/2014/main" id="{F5D73820-618E-1D47-A580-7F623844B095}"/>
              </a:ext>
            </a:extLst>
          </p:cNvPr>
          <p:cNvSpPr/>
          <p:nvPr/>
        </p:nvSpPr>
        <p:spPr>
          <a:xfrm rot="10800000">
            <a:off x="208836" y="1307461"/>
            <a:ext cx="3074981" cy="661501"/>
          </a:xfrm>
          <a:prstGeom prst="trapezoid">
            <a:avLst>
              <a:gd name="adj" fmla="val 44296"/>
            </a:avLst>
          </a:prstGeom>
          <a:solidFill>
            <a:srgbClr val="6D9DCD"/>
          </a:solidFill>
        </p:spPr>
        <p:txBody>
          <a:bodyPr wrap="square" rtlCol="0" anchor="ctr">
            <a:spAutoFit/>
          </a:bodyPr>
          <a:lstStyle/>
          <a:p>
            <a:pPr algn="ctr"/>
            <a:endParaRPr lang="pt-BR" sz="2000" b="1" dirty="0">
              <a:solidFill>
                <a:srgbClr val="FDB913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4" name="Trapezoid 113">
            <a:extLst>
              <a:ext uri="{FF2B5EF4-FFF2-40B4-BE49-F238E27FC236}">
                <a16:creationId xmlns:a16="http://schemas.microsoft.com/office/drawing/2014/main" id="{E28FE9C9-71CD-1B4B-A29C-30CF58FD01CD}"/>
              </a:ext>
            </a:extLst>
          </p:cNvPr>
          <p:cNvSpPr/>
          <p:nvPr/>
        </p:nvSpPr>
        <p:spPr>
          <a:xfrm rot="10800000">
            <a:off x="517430" y="2042258"/>
            <a:ext cx="2453067" cy="661501"/>
          </a:xfrm>
          <a:prstGeom prst="trapezoid">
            <a:avLst>
              <a:gd name="adj" fmla="val 44296"/>
            </a:avLst>
          </a:prstGeom>
          <a:solidFill>
            <a:srgbClr val="88AED8"/>
          </a:solidFill>
        </p:spPr>
        <p:txBody>
          <a:bodyPr wrap="square" rtlCol="0" anchor="ctr">
            <a:spAutoFit/>
          </a:bodyPr>
          <a:lstStyle/>
          <a:p>
            <a:pPr algn="ctr"/>
            <a:endParaRPr lang="pt-BR" sz="2000" b="1" dirty="0">
              <a:solidFill>
                <a:srgbClr val="FDB913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5" name="Trapezoid 114">
            <a:extLst>
              <a:ext uri="{FF2B5EF4-FFF2-40B4-BE49-F238E27FC236}">
                <a16:creationId xmlns:a16="http://schemas.microsoft.com/office/drawing/2014/main" id="{87EBE6E7-4FDB-5A4B-8F65-162C1029A86D}"/>
              </a:ext>
            </a:extLst>
          </p:cNvPr>
          <p:cNvSpPr/>
          <p:nvPr/>
        </p:nvSpPr>
        <p:spPr>
          <a:xfrm rot="10800000">
            <a:off x="818311" y="2778515"/>
            <a:ext cx="1846073" cy="661501"/>
          </a:xfrm>
          <a:prstGeom prst="trapezoid">
            <a:avLst>
              <a:gd name="adj" fmla="val 44296"/>
            </a:avLst>
          </a:prstGeom>
          <a:solidFill>
            <a:srgbClr val="A4C0E3"/>
          </a:solidFill>
        </p:spPr>
        <p:txBody>
          <a:bodyPr wrap="square" rtlCol="0" anchor="ctr">
            <a:spAutoFit/>
          </a:bodyPr>
          <a:lstStyle/>
          <a:p>
            <a:pPr algn="ctr"/>
            <a:endParaRPr lang="pt-BR" sz="2000" b="1" dirty="0">
              <a:solidFill>
                <a:srgbClr val="FDB913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B72F963-03B5-6C41-8A56-2739F402E217}"/>
              </a:ext>
            </a:extLst>
          </p:cNvPr>
          <p:cNvSpPr/>
          <p:nvPr/>
        </p:nvSpPr>
        <p:spPr>
          <a:xfrm>
            <a:off x="1349797" y="1468937"/>
            <a:ext cx="772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schemeClr val="bg1"/>
                </a:solidFill>
                <a:latin typeface="Proxima Nova Bold"/>
                <a:cs typeface="Proxima Nova Bold"/>
              </a:rPr>
              <a:t>Visitas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F91607A-4710-8D49-A2FF-35227E98116A}"/>
              </a:ext>
            </a:extLst>
          </p:cNvPr>
          <p:cNvSpPr/>
          <p:nvPr/>
        </p:nvSpPr>
        <p:spPr>
          <a:xfrm>
            <a:off x="966940" y="2212349"/>
            <a:ext cx="16353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schemeClr val="bg1"/>
                </a:solidFill>
                <a:latin typeface="Proxima Nova Bold"/>
                <a:cs typeface="Proxima Nova Bold"/>
              </a:rPr>
              <a:t>Ordens geradas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2ED1D55-8274-D04A-8D8E-9AE552B1390B}"/>
              </a:ext>
            </a:extLst>
          </p:cNvPr>
          <p:cNvSpPr/>
          <p:nvPr/>
        </p:nvSpPr>
        <p:spPr>
          <a:xfrm>
            <a:off x="1372607" y="2939991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schemeClr val="bg1"/>
                </a:solidFill>
                <a:latin typeface="Proxima Nova Bold"/>
                <a:cs typeface="Proxima Nova Bold"/>
              </a:rPr>
              <a:t>Pagos</a:t>
            </a:r>
          </a:p>
        </p:txBody>
      </p:sp>
      <p:graphicFrame>
        <p:nvGraphicFramePr>
          <p:cNvPr id="121" name="Google Shape;637;p49">
            <a:extLst>
              <a:ext uri="{FF2B5EF4-FFF2-40B4-BE49-F238E27FC236}">
                <a16:creationId xmlns:a16="http://schemas.microsoft.com/office/drawing/2014/main" id="{63B3C443-92D6-A349-956B-9DF2153788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5097225"/>
              </p:ext>
            </p:extLst>
          </p:nvPr>
        </p:nvGraphicFramePr>
        <p:xfrm>
          <a:off x="3368275" y="1308791"/>
          <a:ext cx="3204300" cy="2169150"/>
        </p:xfrm>
        <a:graphic>
          <a:graphicData uri="http://schemas.openxmlformats.org/drawingml/2006/table">
            <a:tbl>
              <a:tblPr>
                <a:noFill/>
                <a:tableStyleId>{F544540E-ABC0-4C7E-A856-11361A87351F}</a:tableStyleId>
              </a:tblPr>
              <a:tblGrid>
                <a:gridCol w="106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2019.1</a:t>
                      </a:r>
                      <a:endParaRPr sz="1100" b="1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2020.1</a:t>
                      </a:r>
                      <a:endParaRPr sz="1100" b="1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Crescimento</a:t>
                      </a:r>
                      <a:endParaRPr sz="1100" b="1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213k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272k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10%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3k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14k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4%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43k</a:t>
                      </a: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74k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5%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3" name="Google Shape;634;p49">
            <a:extLst>
              <a:ext uri="{FF2B5EF4-FFF2-40B4-BE49-F238E27FC236}">
                <a16:creationId xmlns:a16="http://schemas.microsoft.com/office/drawing/2014/main" id="{CF14310D-AFF4-B642-8295-93149C92F968}"/>
              </a:ext>
            </a:extLst>
          </p:cNvPr>
          <p:cNvSpPr/>
          <p:nvPr/>
        </p:nvSpPr>
        <p:spPr>
          <a:xfrm>
            <a:off x="4489163" y="3589139"/>
            <a:ext cx="4436427" cy="394893"/>
          </a:xfrm>
          <a:prstGeom prst="roundRect">
            <a:avLst>
              <a:gd name="adj" fmla="val 12488"/>
            </a:avLst>
          </a:prstGeom>
          <a:solidFill>
            <a:schemeClr val="tx1">
              <a:lumMod val="75000"/>
              <a:alpha val="13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24" name="Google Shape;634;p49">
            <a:extLst>
              <a:ext uri="{FF2B5EF4-FFF2-40B4-BE49-F238E27FC236}">
                <a16:creationId xmlns:a16="http://schemas.microsoft.com/office/drawing/2014/main" id="{0B734630-16F6-6C49-9140-F501BA2A7128}"/>
              </a:ext>
            </a:extLst>
          </p:cNvPr>
          <p:cNvSpPr/>
          <p:nvPr/>
        </p:nvSpPr>
        <p:spPr>
          <a:xfrm>
            <a:off x="4489163" y="4072743"/>
            <a:ext cx="4436428" cy="394893"/>
          </a:xfrm>
          <a:prstGeom prst="roundRect">
            <a:avLst>
              <a:gd name="adj" fmla="val 12488"/>
            </a:avLst>
          </a:prstGeom>
          <a:solidFill>
            <a:schemeClr val="tx1">
              <a:lumMod val="75000"/>
              <a:alpha val="13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25" name="Google Shape;634;p49">
            <a:extLst>
              <a:ext uri="{FF2B5EF4-FFF2-40B4-BE49-F238E27FC236}">
                <a16:creationId xmlns:a16="http://schemas.microsoft.com/office/drawing/2014/main" id="{E0F2B025-BC35-CF41-8866-9DFC06896F86}"/>
              </a:ext>
            </a:extLst>
          </p:cNvPr>
          <p:cNvSpPr/>
          <p:nvPr/>
        </p:nvSpPr>
        <p:spPr>
          <a:xfrm>
            <a:off x="4489162" y="4560753"/>
            <a:ext cx="4436428" cy="394893"/>
          </a:xfrm>
          <a:prstGeom prst="roundRect">
            <a:avLst>
              <a:gd name="adj" fmla="val 12488"/>
            </a:avLst>
          </a:prstGeom>
          <a:solidFill>
            <a:schemeClr val="tx1">
              <a:lumMod val="75000"/>
              <a:alpha val="13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26" name="Google Shape;638;p49">
            <a:extLst>
              <a:ext uri="{FF2B5EF4-FFF2-40B4-BE49-F238E27FC236}">
                <a16:creationId xmlns:a16="http://schemas.microsoft.com/office/drawing/2014/main" id="{D30EBB0C-1D7B-0343-BCEF-4B8302CF1C4C}"/>
              </a:ext>
            </a:extLst>
          </p:cNvPr>
          <p:cNvSpPr/>
          <p:nvPr/>
        </p:nvSpPr>
        <p:spPr>
          <a:xfrm>
            <a:off x="3546470" y="3589139"/>
            <a:ext cx="1125682" cy="387866"/>
          </a:xfrm>
          <a:prstGeom prst="roundRect">
            <a:avLst>
              <a:gd name="adj" fmla="val 1248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Mensalidade</a:t>
            </a:r>
            <a:endParaRPr sz="1200" dirty="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28" name="Google Shape;639;p49">
            <a:extLst>
              <a:ext uri="{FF2B5EF4-FFF2-40B4-BE49-F238E27FC236}">
                <a16:creationId xmlns:a16="http://schemas.microsoft.com/office/drawing/2014/main" id="{4C2255D3-78ED-334B-8EA5-E9CEE3E62819}"/>
              </a:ext>
            </a:extLst>
          </p:cNvPr>
          <p:cNvSpPr/>
          <p:nvPr/>
        </p:nvSpPr>
        <p:spPr>
          <a:xfrm>
            <a:off x="3546470" y="4068240"/>
            <a:ext cx="1125682" cy="399396"/>
          </a:xfrm>
          <a:prstGeom prst="roundRect">
            <a:avLst>
              <a:gd name="adj" fmla="val 124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Desconto</a:t>
            </a:r>
            <a:endParaRPr sz="1200" dirty="0">
              <a:solidFill>
                <a:schemeClr val="dk2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29" name="Google Shape;640;p49">
            <a:extLst>
              <a:ext uri="{FF2B5EF4-FFF2-40B4-BE49-F238E27FC236}">
                <a16:creationId xmlns:a16="http://schemas.microsoft.com/office/drawing/2014/main" id="{EAD6387B-5059-F643-B964-58877FAFD64C}"/>
              </a:ext>
            </a:extLst>
          </p:cNvPr>
          <p:cNvSpPr/>
          <p:nvPr/>
        </p:nvSpPr>
        <p:spPr>
          <a:xfrm>
            <a:off x="3546456" y="4560753"/>
            <a:ext cx="1125683" cy="394893"/>
          </a:xfrm>
          <a:prstGeom prst="roundRect">
            <a:avLst>
              <a:gd name="adj" fmla="val 1248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Receita</a:t>
            </a:r>
            <a:endParaRPr sz="1200" dirty="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aphicFrame>
        <p:nvGraphicFramePr>
          <p:cNvPr id="132" name="Google Shape;637;p49">
            <a:extLst>
              <a:ext uri="{FF2B5EF4-FFF2-40B4-BE49-F238E27FC236}">
                <a16:creationId xmlns:a16="http://schemas.microsoft.com/office/drawing/2014/main" id="{D66595BD-14BC-804F-9A3E-E6D15D55E4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8936280"/>
              </p:ext>
            </p:extLst>
          </p:nvPr>
        </p:nvGraphicFramePr>
        <p:xfrm>
          <a:off x="5751405" y="3587056"/>
          <a:ext cx="3229854" cy="1556444"/>
        </p:xfrm>
        <a:graphic>
          <a:graphicData uri="http://schemas.openxmlformats.org/drawingml/2006/table">
            <a:tbl>
              <a:tblPr>
                <a:noFill/>
                <a:tableStyleId>{F544540E-ABC0-4C7E-A856-11361A87351F}</a:tableStyleId>
              </a:tblPr>
              <a:tblGrid>
                <a:gridCol w="106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796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213k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272k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10%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3k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14k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4%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43k</a:t>
                      </a: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74k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5%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24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title"/>
          </p:nvPr>
        </p:nvSpPr>
        <p:spPr>
          <a:xfrm>
            <a:off x="487275" y="503925"/>
            <a:ext cx="72540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Funil de vendas</a:t>
            </a:r>
            <a:endParaRPr dirty="0"/>
          </a:p>
        </p:txBody>
      </p:sp>
      <p:sp>
        <p:nvSpPr>
          <p:cNvPr id="104" name="Google Shape;632;p49">
            <a:extLst>
              <a:ext uri="{FF2B5EF4-FFF2-40B4-BE49-F238E27FC236}">
                <a16:creationId xmlns:a16="http://schemas.microsoft.com/office/drawing/2014/main" id="{BCC591CF-1B1D-A74E-B207-F610F2A09FED}"/>
              </a:ext>
            </a:extLst>
          </p:cNvPr>
          <p:cNvSpPr/>
          <p:nvPr/>
        </p:nvSpPr>
        <p:spPr>
          <a:xfrm>
            <a:off x="4012990" y="1720302"/>
            <a:ext cx="3728285" cy="661500"/>
          </a:xfrm>
          <a:prstGeom prst="roundRect">
            <a:avLst>
              <a:gd name="adj" fmla="val 12488"/>
            </a:avLst>
          </a:prstGeom>
          <a:solidFill>
            <a:schemeClr val="tx1">
              <a:lumMod val="75000"/>
              <a:alpha val="317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05" name="Google Shape;633;p49">
            <a:extLst>
              <a:ext uri="{FF2B5EF4-FFF2-40B4-BE49-F238E27FC236}">
                <a16:creationId xmlns:a16="http://schemas.microsoft.com/office/drawing/2014/main" id="{CB6F39F8-12E2-E441-95D4-3FA0682BD94F}"/>
              </a:ext>
            </a:extLst>
          </p:cNvPr>
          <p:cNvSpPr/>
          <p:nvPr/>
        </p:nvSpPr>
        <p:spPr>
          <a:xfrm>
            <a:off x="3656150" y="2455096"/>
            <a:ext cx="4085125" cy="661502"/>
          </a:xfrm>
          <a:prstGeom prst="roundRect">
            <a:avLst>
              <a:gd name="adj" fmla="val 12488"/>
            </a:avLst>
          </a:prstGeom>
          <a:solidFill>
            <a:schemeClr val="tx1">
              <a:lumMod val="75000"/>
              <a:alpha val="22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06" name="Google Shape;634;p49">
            <a:extLst>
              <a:ext uri="{FF2B5EF4-FFF2-40B4-BE49-F238E27FC236}">
                <a16:creationId xmlns:a16="http://schemas.microsoft.com/office/drawing/2014/main" id="{3D45A26E-60DA-0F41-89FD-AAF1FFDD6C78}"/>
              </a:ext>
            </a:extLst>
          </p:cNvPr>
          <p:cNvSpPr/>
          <p:nvPr/>
        </p:nvSpPr>
        <p:spPr>
          <a:xfrm>
            <a:off x="3165497" y="3191357"/>
            <a:ext cx="4575778" cy="661500"/>
          </a:xfrm>
          <a:prstGeom prst="roundRect">
            <a:avLst>
              <a:gd name="adj" fmla="val 12488"/>
            </a:avLst>
          </a:prstGeom>
          <a:solidFill>
            <a:schemeClr val="tx1">
              <a:lumMod val="75000"/>
              <a:alpha val="13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13" name="Trapezoid 112">
            <a:extLst>
              <a:ext uri="{FF2B5EF4-FFF2-40B4-BE49-F238E27FC236}">
                <a16:creationId xmlns:a16="http://schemas.microsoft.com/office/drawing/2014/main" id="{F5D73820-618E-1D47-A580-7F623844B095}"/>
              </a:ext>
            </a:extLst>
          </p:cNvPr>
          <p:cNvSpPr/>
          <p:nvPr/>
        </p:nvSpPr>
        <p:spPr>
          <a:xfrm rot="10800000">
            <a:off x="1377536" y="1720299"/>
            <a:ext cx="3074981" cy="661501"/>
          </a:xfrm>
          <a:prstGeom prst="trapezoid">
            <a:avLst>
              <a:gd name="adj" fmla="val 44296"/>
            </a:avLst>
          </a:prstGeom>
          <a:solidFill>
            <a:srgbClr val="6D9DCD"/>
          </a:solidFill>
        </p:spPr>
        <p:txBody>
          <a:bodyPr wrap="square" rtlCol="0" anchor="ctr">
            <a:spAutoFit/>
          </a:bodyPr>
          <a:lstStyle/>
          <a:p>
            <a:pPr algn="ctr"/>
            <a:endParaRPr lang="pt-BR" sz="2000" b="1" dirty="0">
              <a:solidFill>
                <a:srgbClr val="FDB913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4" name="Trapezoid 113">
            <a:extLst>
              <a:ext uri="{FF2B5EF4-FFF2-40B4-BE49-F238E27FC236}">
                <a16:creationId xmlns:a16="http://schemas.microsoft.com/office/drawing/2014/main" id="{E28FE9C9-71CD-1B4B-A29C-30CF58FD01CD}"/>
              </a:ext>
            </a:extLst>
          </p:cNvPr>
          <p:cNvSpPr/>
          <p:nvPr/>
        </p:nvSpPr>
        <p:spPr>
          <a:xfrm rot="10800000">
            <a:off x="1686130" y="2455096"/>
            <a:ext cx="2453067" cy="661501"/>
          </a:xfrm>
          <a:prstGeom prst="trapezoid">
            <a:avLst>
              <a:gd name="adj" fmla="val 44296"/>
            </a:avLst>
          </a:prstGeom>
          <a:solidFill>
            <a:srgbClr val="88AED8"/>
          </a:solidFill>
        </p:spPr>
        <p:txBody>
          <a:bodyPr wrap="square" rtlCol="0" anchor="ctr">
            <a:spAutoFit/>
          </a:bodyPr>
          <a:lstStyle/>
          <a:p>
            <a:pPr algn="ctr"/>
            <a:endParaRPr lang="pt-BR" sz="2000" b="1" dirty="0">
              <a:solidFill>
                <a:srgbClr val="FDB913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5" name="Trapezoid 114">
            <a:extLst>
              <a:ext uri="{FF2B5EF4-FFF2-40B4-BE49-F238E27FC236}">
                <a16:creationId xmlns:a16="http://schemas.microsoft.com/office/drawing/2014/main" id="{87EBE6E7-4FDB-5A4B-8F65-162C1029A86D}"/>
              </a:ext>
            </a:extLst>
          </p:cNvPr>
          <p:cNvSpPr/>
          <p:nvPr/>
        </p:nvSpPr>
        <p:spPr>
          <a:xfrm rot="10800000">
            <a:off x="1987011" y="3191353"/>
            <a:ext cx="1846073" cy="661501"/>
          </a:xfrm>
          <a:prstGeom prst="trapezoid">
            <a:avLst>
              <a:gd name="adj" fmla="val 44296"/>
            </a:avLst>
          </a:prstGeom>
          <a:solidFill>
            <a:srgbClr val="A4C0E3"/>
          </a:solidFill>
        </p:spPr>
        <p:txBody>
          <a:bodyPr wrap="square" rtlCol="0" anchor="ctr">
            <a:spAutoFit/>
          </a:bodyPr>
          <a:lstStyle/>
          <a:p>
            <a:pPr algn="ctr"/>
            <a:endParaRPr lang="pt-BR" sz="2000" b="1" dirty="0">
              <a:solidFill>
                <a:srgbClr val="FDB913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B72F963-03B5-6C41-8A56-2739F402E217}"/>
              </a:ext>
            </a:extLst>
          </p:cNvPr>
          <p:cNvSpPr/>
          <p:nvPr/>
        </p:nvSpPr>
        <p:spPr>
          <a:xfrm>
            <a:off x="2518497" y="1881775"/>
            <a:ext cx="772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schemeClr val="bg1"/>
                </a:solidFill>
                <a:latin typeface="Proxima Nova Bold"/>
                <a:cs typeface="Proxima Nova Bold"/>
              </a:rPr>
              <a:t>Visitas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F91607A-4710-8D49-A2FF-35227E98116A}"/>
              </a:ext>
            </a:extLst>
          </p:cNvPr>
          <p:cNvSpPr/>
          <p:nvPr/>
        </p:nvSpPr>
        <p:spPr>
          <a:xfrm>
            <a:off x="2135640" y="2625187"/>
            <a:ext cx="16353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schemeClr val="bg1"/>
                </a:solidFill>
                <a:latin typeface="Proxima Nova Bold"/>
                <a:cs typeface="Proxima Nova Bold"/>
              </a:rPr>
              <a:t>Ordens geradas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2ED1D55-8274-D04A-8D8E-9AE552B1390B}"/>
              </a:ext>
            </a:extLst>
          </p:cNvPr>
          <p:cNvSpPr/>
          <p:nvPr/>
        </p:nvSpPr>
        <p:spPr>
          <a:xfrm>
            <a:off x="2541307" y="3352829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schemeClr val="bg1"/>
                </a:solidFill>
                <a:latin typeface="Proxima Nova Bold"/>
                <a:cs typeface="Proxima Nova Bold"/>
              </a:rPr>
              <a:t>Pagos</a:t>
            </a:r>
          </a:p>
        </p:txBody>
      </p:sp>
      <p:graphicFrame>
        <p:nvGraphicFramePr>
          <p:cNvPr id="121" name="Google Shape;637;p49">
            <a:extLst>
              <a:ext uri="{FF2B5EF4-FFF2-40B4-BE49-F238E27FC236}">
                <a16:creationId xmlns:a16="http://schemas.microsoft.com/office/drawing/2014/main" id="{63B3C443-92D6-A349-956B-9DF2153788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8776998"/>
              </p:ext>
            </p:extLst>
          </p:nvPr>
        </p:nvGraphicFramePr>
        <p:xfrm>
          <a:off x="4536975" y="1721629"/>
          <a:ext cx="3204300" cy="2169150"/>
        </p:xfrm>
        <a:graphic>
          <a:graphicData uri="http://schemas.openxmlformats.org/drawingml/2006/table">
            <a:tbl>
              <a:tblPr>
                <a:noFill/>
                <a:tableStyleId>{F544540E-ABC0-4C7E-A856-11361A87351F}</a:tableStyleId>
              </a:tblPr>
              <a:tblGrid>
                <a:gridCol w="106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2019.1</a:t>
                      </a:r>
                      <a:endParaRPr sz="1100" b="1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2020.1</a:t>
                      </a:r>
                      <a:endParaRPr sz="1100" b="1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Crescimento</a:t>
                      </a:r>
                      <a:endParaRPr sz="1100" b="1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213k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272k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10%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3k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14k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4%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43k</a:t>
                      </a: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74k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5%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944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637;p49">
            <a:extLst>
              <a:ext uri="{FF2B5EF4-FFF2-40B4-BE49-F238E27FC236}">
                <a16:creationId xmlns:a16="http://schemas.microsoft.com/office/drawing/2014/main" id="{061CDF49-A0B1-9945-87BB-1D8337DDFA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1824643"/>
              </p:ext>
            </p:extLst>
          </p:nvPr>
        </p:nvGraphicFramePr>
        <p:xfrm>
          <a:off x="914556" y="3603637"/>
          <a:ext cx="7490087" cy="1347598"/>
        </p:xfrm>
        <a:graphic>
          <a:graphicData uri="http://schemas.openxmlformats.org/drawingml/2006/table">
            <a:tbl>
              <a:tblPr>
                <a:noFill/>
                <a:tableStyleId>{F544540E-ABC0-4C7E-A856-11361A87351F}</a:tableStyleId>
              </a:tblPr>
              <a:tblGrid>
                <a:gridCol w="1152738">
                  <a:extLst>
                    <a:ext uri="{9D8B030D-6E8A-4147-A177-3AD203B41FA5}">
                      <a16:colId xmlns:a16="http://schemas.microsoft.com/office/drawing/2014/main" val="827487647"/>
                    </a:ext>
                  </a:extLst>
                </a:gridCol>
                <a:gridCol w="26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80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b="1" dirty="0">
                          <a:ln>
                            <a:noFill/>
                          </a:ln>
                          <a:solidFill>
                            <a:srgbClr val="65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Indicador</a:t>
                      </a: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 dirty="0">
                          <a:ln>
                            <a:noFill/>
                          </a:ln>
                          <a:solidFill>
                            <a:srgbClr val="65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Definição</a:t>
                      </a:r>
                      <a:endParaRPr sz="1200" b="1" dirty="0">
                        <a:ln>
                          <a:noFill/>
                        </a:ln>
                        <a:solidFill>
                          <a:srgbClr val="65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 dirty="0">
                          <a:ln>
                            <a:noFill/>
                          </a:ln>
                          <a:solidFill>
                            <a:srgbClr val="65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2019.1</a:t>
                      </a:r>
                      <a:endParaRPr sz="1200" b="1" dirty="0">
                        <a:ln>
                          <a:noFill/>
                        </a:ln>
                        <a:solidFill>
                          <a:srgbClr val="65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 dirty="0">
                          <a:ln>
                            <a:noFill/>
                          </a:ln>
                          <a:solidFill>
                            <a:srgbClr val="65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2021.1</a:t>
                      </a:r>
                      <a:endParaRPr sz="1200" b="1" dirty="0">
                        <a:ln>
                          <a:noFill/>
                        </a:ln>
                        <a:solidFill>
                          <a:srgbClr val="65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 dirty="0">
                          <a:ln>
                            <a:noFill/>
                          </a:ln>
                          <a:solidFill>
                            <a:srgbClr val="65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Benchmark</a:t>
                      </a:r>
                      <a:endParaRPr sz="1200" b="1" dirty="0">
                        <a:ln>
                          <a:noFill/>
                        </a:ln>
                        <a:solidFill>
                          <a:srgbClr val="65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 dirty="0">
                          <a:ln>
                            <a:noFill/>
                          </a:ln>
                          <a:solidFill>
                            <a:srgbClr val="65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Crescimento</a:t>
                      </a:r>
                      <a:endParaRPr sz="1200" b="1" dirty="0">
                        <a:ln>
                          <a:noFill/>
                        </a:ln>
                        <a:solidFill>
                          <a:srgbClr val="65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Atratividade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(ordens </a:t>
                      </a:r>
                      <a:r>
                        <a:rPr lang="en-US" sz="1000" b="0" i="0" u="none" strike="noStrike" dirty="0">
                          <a:solidFill>
                            <a:schemeClr val="bg2"/>
                          </a:solidFill>
                          <a:effectLst/>
                          <a:latin typeface="Proxima Nova" panose="020B0604020202020204" charset="0"/>
                        </a:rPr>
                        <a:t>÷ </a:t>
                      </a:r>
                      <a:r>
                        <a:rPr lang="en-US" sz="100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Proxima Nova" panose="020B0604020202020204" charset="0"/>
                        </a:rPr>
                        <a:t>visitas</a:t>
                      </a:r>
                      <a:r>
                        <a:rPr lang="en-US" sz="1000" b="0" i="0" u="none" strike="noStrike" dirty="0">
                          <a:solidFill>
                            <a:schemeClr val="bg2"/>
                          </a:solidFill>
                          <a:effectLst/>
                          <a:latin typeface="Proxima Nova" panose="020B0604020202020204" charset="0"/>
                        </a:rPr>
                        <a:t>)</a:t>
                      </a:r>
                      <a:endParaRPr sz="1000" dirty="0">
                        <a:ln>
                          <a:noFill/>
                        </a:ln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Mostra quanto as ofertas são atrativas para o aluno</a:t>
                      </a:r>
                      <a:endParaRPr sz="1000" dirty="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272k%</a:t>
                      </a:r>
                      <a:endParaRPr sz="1000" dirty="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371k%</a:t>
                      </a:r>
                      <a:endParaRPr sz="1000" dirty="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16%</a:t>
                      </a:r>
                      <a:endParaRPr sz="1000" dirty="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595k</a:t>
                      </a:r>
                      <a:endParaRPr sz="1000" dirty="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Sucesso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(pagos </a:t>
                      </a:r>
                      <a:r>
                        <a:rPr lang="en-US" sz="1000" b="0" i="0" u="none" strike="noStrike" dirty="0">
                          <a:solidFill>
                            <a:schemeClr val="bg2"/>
                          </a:solidFill>
                          <a:effectLst/>
                          <a:latin typeface="Proxima Nova" panose="020B0604020202020204" charset="0"/>
                        </a:rPr>
                        <a:t>÷ </a:t>
                      </a:r>
                      <a:r>
                        <a:rPr lang="en-US" sz="100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Proxima Nova" panose="020B0604020202020204" charset="0"/>
                        </a:rPr>
                        <a:t>ordens</a:t>
                      </a:r>
                      <a:r>
                        <a:rPr lang="en-US" sz="1000" b="0" i="0" u="none" strike="noStrike" dirty="0">
                          <a:solidFill>
                            <a:schemeClr val="bg2"/>
                          </a:solidFill>
                          <a:effectLst/>
                          <a:latin typeface="Proxima Nova" panose="020B0604020202020204" charset="0"/>
                        </a:rPr>
                        <a:t>)</a:t>
                      </a:r>
                      <a:endParaRPr sz="1000" dirty="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Mostra se as ofertas trazem retorno financeiro ao aluno e se há alinhamento com o balcão</a:t>
                      </a:r>
                      <a:endParaRPr sz="1000" dirty="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14k%</a:t>
                      </a:r>
                      <a:endParaRPr sz="1000" dirty="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56k%</a:t>
                      </a:r>
                      <a:endParaRPr sz="1000" dirty="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10%</a:t>
                      </a:r>
                      <a:endParaRPr sz="1000" dirty="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280k</a:t>
                      </a:r>
                      <a:endParaRPr sz="1000" dirty="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Conversão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(pagos </a:t>
                      </a:r>
                      <a:r>
                        <a:rPr lang="en-US" sz="1000" b="0" i="0" u="none" strike="noStrike" dirty="0">
                          <a:solidFill>
                            <a:schemeClr val="bg2"/>
                          </a:solidFill>
                          <a:effectLst/>
                          <a:latin typeface="Proxima Nova" panose="020B0604020202020204" charset="0"/>
                        </a:rPr>
                        <a:t>÷ </a:t>
                      </a:r>
                      <a:r>
                        <a:rPr lang="en-US" sz="100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Proxima Nova" panose="020B0604020202020204" charset="0"/>
                        </a:rPr>
                        <a:t>visitas</a:t>
                      </a:r>
                      <a:r>
                        <a:rPr lang="en-US" sz="1000" b="0" i="0" u="none" strike="noStrike" dirty="0">
                          <a:solidFill>
                            <a:schemeClr val="bg2"/>
                          </a:solidFill>
                          <a:effectLst/>
                          <a:latin typeface="Proxima Nova" panose="020B0604020202020204" charset="0"/>
                        </a:rPr>
                        <a:t>)</a:t>
                      </a:r>
                      <a:endParaRPr sz="1000" dirty="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Mostra a conversão geral de todas as etapas do processo</a:t>
                      </a:r>
                      <a:endParaRPr sz="1000" dirty="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8%%</a:t>
                      </a:r>
                      <a:endParaRPr sz="1000" dirty="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22%</a:t>
                      </a:r>
                      <a:endParaRPr sz="1000" dirty="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1.6%</a:t>
                      </a:r>
                      <a:endParaRPr sz="1000" dirty="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46%</a:t>
                      </a:r>
                      <a:endParaRPr sz="1000" dirty="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7" name="Google Shape;632;p49">
            <a:extLst>
              <a:ext uri="{FF2B5EF4-FFF2-40B4-BE49-F238E27FC236}">
                <a16:creationId xmlns:a16="http://schemas.microsoft.com/office/drawing/2014/main" id="{4D617BC4-F00C-0345-8674-3F2CA973A9A0}"/>
              </a:ext>
            </a:extLst>
          </p:cNvPr>
          <p:cNvSpPr/>
          <p:nvPr/>
        </p:nvSpPr>
        <p:spPr>
          <a:xfrm>
            <a:off x="914556" y="3844736"/>
            <a:ext cx="7477117" cy="380741"/>
          </a:xfrm>
          <a:prstGeom prst="roundRect">
            <a:avLst>
              <a:gd name="adj" fmla="val 12488"/>
            </a:avLst>
          </a:prstGeom>
          <a:solidFill>
            <a:srgbClr val="304FFE">
              <a:alpha val="31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8" name="Google Shape;633;p49">
            <a:extLst>
              <a:ext uri="{FF2B5EF4-FFF2-40B4-BE49-F238E27FC236}">
                <a16:creationId xmlns:a16="http://schemas.microsoft.com/office/drawing/2014/main" id="{876F9E31-6437-1744-B1F7-062F929E0189}"/>
              </a:ext>
            </a:extLst>
          </p:cNvPr>
          <p:cNvSpPr/>
          <p:nvPr/>
        </p:nvSpPr>
        <p:spPr>
          <a:xfrm>
            <a:off x="914556" y="4258208"/>
            <a:ext cx="7477116" cy="353264"/>
          </a:xfrm>
          <a:prstGeom prst="roundRect">
            <a:avLst>
              <a:gd name="adj" fmla="val 12488"/>
            </a:avLst>
          </a:prstGeom>
          <a:solidFill>
            <a:srgbClr val="FFA366">
              <a:alpha val="3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9" name="Google Shape;634;p49">
            <a:extLst>
              <a:ext uri="{FF2B5EF4-FFF2-40B4-BE49-F238E27FC236}">
                <a16:creationId xmlns:a16="http://schemas.microsoft.com/office/drawing/2014/main" id="{F6731E7E-13CD-9D4D-A6FC-8EF85990569E}"/>
              </a:ext>
            </a:extLst>
          </p:cNvPr>
          <p:cNvSpPr/>
          <p:nvPr/>
        </p:nvSpPr>
        <p:spPr>
          <a:xfrm>
            <a:off x="914555" y="4635607"/>
            <a:ext cx="7477115" cy="324669"/>
          </a:xfrm>
          <a:prstGeom prst="roundRect">
            <a:avLst>
              <a:gd name="adj" fmla="val 12488"/>
            </a:avLst>
          </a:prstGeom>
          <a:solidFill>
            <a:srgbClr val="AC8BFF">
              <a:alpha val="3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63" name="Google Shape;263;p37"/>
          <p:cNvSpPr txBox="1">
            <a:spLocks noGrp="1"/>
          </p:cNvSpPr>
          <p:nvPr>
            <p:ph type="title"/>
          </p:nvPr>
        </p:nvSpPr>
        <p:spPr>
          <a:xfrm>
            <a:off x="487275" y="503925"/>
            <a:ext cx="72540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Funil de vendas - Indicadores</a:t>
            </a:r>
            <a:endParaRPr dirty="0"/>
          </a:p>
        </p:txBody>
      </p:sp>
      <p:sp>
        <p:nvSpPr>
          <p:cNvPr id="50" name="Trapezoid 49">
            <a:extLst>
              <a:ext uri="{FF2B5EF4-FFF2-40B4-BE49-F238E27FC236}">
                <a16:creationId xmlns:a16="http://schemas.microsoft.com/office/drawing/2014/main" id="{3F694310-0A00-0E45-A2E7-2BB9AEDF9ED9}"/>
              </a:ext>
            </a:extLst>
          </p:cNvPr>
          <p:cNvSpPr/>
          <p:nvPr/>
        </p:nvSpPr>
        <p:spPr>
          <a:xfrm rot="10800000">
            <a:off x="2977669" y="1250293"/>
            <a:ext cx="3074981" cy="661501"/>
          </a:xfrm>
          <a:prstGeom prst="trapezoid">
            <a:avLst>
              <a:gd name="adj" fmla="val 44296"/>
            </a:avLst>
          </a:prstGeom>
          <a:solidFill>
            <a:srgbClr val="6D9DCD"/>
          </a:solidFill>
        </p:spPr>
        <p:txBody>
          <a:bodyPr wrap="square" rtlCol="0" anchor="ctr">
            <a:spAutoFit/>
          </a:bodyPr>
          <a:lstStyle/>
          <a:p>
            <a:pPr algn="ctr"/>
            <a:endParaRPr lang="pt-BR" sz="2000" b="1" dirty="0">
              <a:solidFill>
                <a:srgbClr val="FDB913"/>
              </a:solidFill>
              <a:latin typeface="Proxima Nova Rg" panose="02000506030000020004" pitchFamily="50" charset="0"/>
            </a:endParaRPr>
          </a:p>
        </p:txBody>
      </p:sp>
      <p:sp>
        <p:nvSpPr>
          <p:cNvPr id="51" name="Trapezoid 50">
            <a:extLst>
              <a:ext uri="{FF2B5EF4-FFF2-40B4-BE49-F238E27FC236}">
                <a16:creationId xmlns:a16="http://schemas.microsoft.com/office/drawing/2014/main" id="{AF15DBB2-66AF-0E41-85D8-44E67347BB8E}"/>
              </a:ext>
            </a:extLst>
          </p:cNvPr>
          <p:cNvSpPr/>
          <p:nvPr/>
        </p:nvSpPr>
        <p:spPr>
          <a:xfrm rot="10800000">
            <a:off x="3286263" y="1985090"/>
            <a:ext cx="2453067" cy="661501"/>
          </a:xfrm>
          <a:prstGeom prst="trapezoid">
            <a:avLst>
              <a:gd name="adj" fmla="val 44296"/>
            </a:avLst>
          </a:prstGeom>
          <a:solidFill>
            <a:srgbClr val="88AED8"/>
          </a:solidFill>
        </p:spPr>
        <p:txBody>
          <a:bodyPr wrap="square" rtlCol="0" anchor="ctr">
            <a:spAutoFit/>
          </a:bodyPr>
          <a:lstStyle/>
          <a:p>
            <a:pPr algn="ctr"/>
            <a:endParaRPr lang="pt-BR" sz="2000" b="1" dirty="0">
              <a:solidFill>
                <a:srgbClr val="FDB913"/>
              </a:solidFill>
              <a:latin typeface="Proxima Nova Rg" panose="02000506030000020004" pitchFamily="50" charset="0"/>
            </a:endParaRPr>
          </a:p>
        </p:txBody>
      </p:sp>
      <p:sp>
        <p:nvSpPr>
          <p:cNvPr id="52" name="Trapezoid 51">
            <a:extLst>
              <a:ext uri="{FF2B5EF4-FFF2-40B4-BE49-F238E27FC236}">
                <a16:creationId xmlns:a16="http://schemas.microsoft.com/office/drawing/2014/main" id="{619621CC-4E71-8949-B7AB-609740276FDA}"/>
              </a:ext>
            </a:extLst>
          </p:cNvPr>
          <p:cNvSpPr/>
          <p:nvPr/>
        </p:nvSpPr>
        <p:spPr>
          <a:xfrm rot="10800000">
            <a:off x="3587144" y="2721347"/>
            <a:ext cx="1846073" cy="661501"/>
          </a:xfrm>
          <a:prstGeom prst="trapezoid">
            <a:avLst>
              <a:gd name="adj" fmla="val 44296"/>
            </a:avLst>
          </a:prstGeom>
          <a:solidFill>
            <a:srgbClr val="A4C0E3"/>
          </a:solidFill>
        </p:spPr>
        <p:txBody>
          <a:bodyPr wrap="square" rtlCol="0" anchor="ctr">
            <a:spAutoFit/>
          </a:bodyPr>
          <a:lstStyle/>
          <a:p>
            <a:pPr algn="ctr"/>
            <a:endParaRPr lang="pt-BR" sz="2000" b="1" dirty="0">
              <a:solidFill>
                <a:srgbClr val="FDB913"/>
              </a:solidFill>
              <a:latin typeface="Proxima Nova Rg" panose="02000506030000020004" pitchFamily="50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8BD9255-6465-EC44-8F8D-2FFB493D5AD6}"/>
              </a:ext>
            </a:extLst>
          </p:cNvPr>
          <p:cNvSpPr/>
          <p:nvPr/>
        </p:nvSpPr>
        <p:spPr>
          <a:xfrm>
            <a:off x="4118630" y="1411769"/>
            <a:ext cx="772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schemeClr val="bg1"/>
                </a:solidFill>
                <a:latin typeface="Proxima Nova Bold"/>
                <a:cs typeface="Proxima Nova Bold"/>
              </a:rPr>
              <a:t>Visitas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417E29-0503-854E-B9CD-11AD7143424F}"/>
              </a:ext>
            </a:extLst>
          </p:cNvPr>
          <p:cNvSpPr/>
          <p:nvPr/>
        </p:nvSpPr>
        <p:spPr>
          <a:xfrm>
            <a:off x="3735773" y="2155181"/>
            <a:ext cx="16353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schemeClr val="bg1"/>
                </a:solidFill>
                <a:latin typeface="Proxima Nova Bold"/>
                <a:cs typeface="Proxima Nova Bold"/>
              </a:rPr>
              <a:t>Ordens geradas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CF4ED06-4229-BC4C-8745-CD9A2C64602F}"/>
              </a:ext>
            </a:extLst>
          </p:cNvPr>
          <p:cNvSpPr/>
          <p:nvPr/>
        </p:nvSpPr>
        <p:spPr>
          <a:xfrm>
            <a:off x="4141440" y="2882823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schemeClr val="bg1"/>
                </a:solidFill>
                <a:latin typeface="Proxima Nova Bold"/>
                <a:cs typeface="Proxima Nova Bold"/>
              </a:rPr>
              <a:t>Pagos</a:t>
            </a:r>
          </a:p>
        </p:txBody>
      </p:sp>
      <p:sp>
        <p:nvSpPr>
          <p:cNvPr id="61" name="Curved Right Arrow 60">
            <a:extLst>
              <a:ext uri="{FF2B5EF4-FFF2-40B4-BE49-F238E27FC236}">
                <a16:creationId xmlns:a16="http://schemas.microsoft.com/office/drawing/2014/main" id="{4A883A51-F2E0-F640-A938-818DE0C5F956}"/>
              </a:ext>
            </a:extLst>
          </p:cNvPr>
          <p:cNvSpPr/>
          <p:nvPr/>
        </p:nvSpPr>
        <p:spPr>
          <a:xfrm>
            <a:off x="2076594" y="1603888"/>
            <a:ext cx="880985" cy="1741171"/>
          </a:xfrm>
          <a:prstGeom prst="curvedRightArrow">
            <a:avLst>
              <a:gd name="adj1" fmla="val 25000"/>
              <a:gd name="adj2" fmla="val 50000"/>
              <a:gd name="adj3" fmla="val 25824"/>
            </a:avLst>
          </a:prstGeom>
          <a:solidFill>
            <a:srgbClr val="0070C0">
              <a:alpha val="55000"/>
            </a:srgbClr>
          </a:solidFill>
          <a:ln>
            <a:solidFill>
              <a:schemeClr val="bg2">
                <a:alpha val="2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b="1" dirty="0">
              <a:solidFill>
                <a:srgbClr val="FDB913"/>
              </a:solidFill>
              <a:latin typeface="Proxima Nova Rg" panose="02000506030000020004" pitchFamily="50" charset="0"/>
            </a:endParaRPr>
          </a:p>
        </p:txBody>
      </p:sp>
      <p:sp>
        <p:nvSpPr>
          <p:cNvPr id="62" name="Curved Right Arrow 61">
            <a:extLst>
              <a:ext uri="{FF2B5EF4-FFF2-40B4-BE49-F238E27FC236}">
                <a16:creationId xmlns:a16="http://schemas.microsoft.com/office/drawing/2014/main" id="{CFAF313C-5788-2A42-AA4C-DDAD8763B54D}"/>
              </a:ext>
            </a:extLst>
          </p:cNvPr>
          <p:cNvSpPr/>
          <p:nvPr/>
        </p:nvSpPr>
        <p:spPr>
          <a:xfrm flipH="1">
            <a:off x="6045109" y="1411769"/>
            <a:ext cx="816279" cy="891736"/>
          </a:xfrm>
          <a:prstGeom prst="curvedRightArrow">
            <a:avLst>
              <a:gd name="adj1" fmla="val 25000"/>
              <a:gd name="adj2" fmla="val 50000"/>
              <a:gd name="adj3" fmla="val 25824"/>
            </a:avLst>
          </a:prstGeom>
          <a:solidFill>
            <a:srgbClr val="0070C0">
              <a:alpha val="55000"/>
            </a:srgbClr>
          </a:solidFill>
          <a:ln>
            <a:solidFill>
              <a:schemeClr val="bg2">
                <a:alpha val="2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b="1" dirty="0">
              <a:solidFill>
                <a:srgbClr val="FDB913"/>
              </a:solidFill>
              <a:latin typeface="Proxima Nova Rg" panose="02000506030000020004" pitchFamily="50" charset="0"/>
            </a:endParaRPr>
          </a:p>
        </p:txBody>
      </p:sp>
      <p:sp>
        <p:nvSpPr>
          <p:cNvPr id="64" name="Curved Right Arrow 63">
            <a:extLst>
              <a:ext uri="{FF2B5EF4-FFF2-40B4-BE49-F238E27FC236}">
                <a16:creationId xmlns:a16="http://schemas.microsoft.com/office/drawing/2014/main" id="{32CE8EAA-1C64-5941-AE9C-2886F2E9FE96}"/>
              </a:ext>
            </a:extLst>
          </p:cNvPr>
          <p:cNvSpPr/>
          <p:nvPr/>
        </p:nvSpPr>
        <p:spPr>
          <a:xfrm flipH="1">
            <a:off x="5609020" y="2437846"/>
            <a:ext cx="816279" cy="891736"/>
          </a:xfrm>
          <a:prstGeom prst="curvedRightArrow">
            <a:avLst>
              <a:gd name="adj1" fmla="val 25000"/>
              <a:gd name="adj2" fmla="val 50000"/>
              <a:gd name="adj3" fmla="val 25824"/>
            </a:avLst>
          </a:prstGeom>
          <a:solidFill>
            <a:srgbClr val="0070C0">
              <a:alpha val="55000"/>
            </a:srgbClr>
          </a:solidFill>
          <a:ln>
            <a:solidFill>
              <a:schemeClr val="bg2">
                <a:alpha val="2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b="1" dirty="0">
              <a:solidFill>
                <a:srgbClr val="FDB913"/>
              </a:solidFill>
              <a:latin typeface="Proxima Nova Rg" panose="02000506030000020004" pitchFamily="50" charset="0"/>
            </a:endParaRPr>
          </a:p>
        </p:txBody>
      </p:sp>
      <p:sp>
        <p:nvSpPr>
          <p:cNvPr id="69" name="Google Shape;273;p37">
            <a:extLst>
              <a:ext uri="{FF2B5EF4-FFF2-40B4-BE49-F238E27FC236}">
                <a16:creationId xmlns:a16="http://schemas.microsoft.com/office/drawing/2014/main" id="{1545784B-185F-AB44-B8D5-3ADAF94F5A4E}"/>
              </a:ext>
            </a:extLst>
          </p:cNvPr>
          <p:cNvSpPr txBox="1"/>
          <p:nvPr/>
        </p:nvSpPr>
        <p:spPr>
          <a:xfrm>
            <a:off x="749155" y="2143142"/>
            <a:ext cx="1239537" cy="50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65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Conversão</a:t>
            </a:r>
            <a:endParaRPr sz="1600" dirty="0">
              <a:solidFill>
                <a:srgbClr val="656666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0" name="Google Shape;273;p37">
            <a:extLst>
              <a:ext uri="{FF2B5EF4-FFF2-40B4-BE49-F238E27FC236}">
                <a16:creationId xmlns:a16="http://schemas.microsoft.com/office/drawing/2014/main" id="{955543EC-A307-FD4A-96A6-D4E4AD3ADA0D}"/>
              </a:ext>
            </a:extLst>
          </p:cNvPr>
          <p:cNvSpPr txBox="1"/>
          <p:nvPr/>
        </p:nvSpPr>
        <p:spPr>
          <a:xfrm>
            <a:off x="7063713" y="1498598"/>
            <a:ext cx="1353384" cy="50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Atratividade</a:t>
            </a:r>
            <a:endParaRPr sz="1600" dirty="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1" name="Google Shape;273;p37">
            <a:extLst>
              <a:ext uri="{FF2B5EF4-FFF2-40B4-BE49-F238E27FC236}">
                <a16:creationId xmlns:a16="http://schemas.microsoft.com/office/drawing/2014/main" id="{3807B0D3-12B0-EC44-93C9-25EAA40FF8AB}"/>
              </a:ext>
            </a:extLst>
          </p:cNvPr>
          <p:cNvSpPr txBox="1"/>
          <p:nvPr/>
        </p:nvSpPr>
        <p:spPr>
          <a:xfrm>
            <a:off x="6530016" y="2588271"/>
            <a:ext cx="1353384" cy="50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Sucesso</a:t>
            </a:r>
            <a:endParaRPr sz="1600" dirty="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85237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634;p49">
            <a:extLst>
              <a:ext uri="{FF2B5EF4-FFF2-40B4-BE49-F238E27FC236}">
                <a16:creationId xmlns:a16="http://schemas.microsoft.com/office/drawing/2014/main" id="{CF14310D-AFF4-B642-8295-93149C92F968}"/>
              </a:ext>
            </a:extLst>
          </p:cNvPr>
          <p:cNvSpPr/>
          <p:nvPr/>
        </p:nvSpPr>
        <p:spPr>
          <a:xfrm>
            <a:off x="424544" y="1593390"/>
            <a:ext cx="8053240" cy="405227"/>
          </a:xfrm>
          <a:prstGeom prst="roundRect">
            <a:avLst>
              <a:gd name="adj" fmla="val 12488"/>
            </a:avLst>
          </a:prstGeom>
          <a:solidFill>
            <a:schemeClr val="tx1">
              <a:lumMod val="75000"/>
              <a:alpha val="13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24" name="Google Shape;634;p49">
            <a:extLst>
              <a:ext uri="{FF2B5EF4-FFF2-40B4-BE49-F238E27FC236}">
                <a16:creationId xmlns:a16="http://schemas.microsoft.com/office/drawing/2014/main" id="{0B734630-16F6-6C49-9140-F501BA2A7128}"/>
              </a:ext>
            </a:extLst>
          </p:cNvPr>
          <p:cNvSpPr/>
          <p:nvPr/>
        </p:nvSpPr>
        <p:spPr>
          <a:xfrm>
            <a:off x="424543" y="2076994"/>
            <a:ext cx="8053241" cy="405227"/>
          </a:xfrm>
          <a:prstGeom prst="roundRect">
            <a:avLst>
              <a:gd name="adj" fmla="val 12488"/>
            </a:avLst>
          </a:prstGeom>
          <a:solidFill>
            <a:schemeClr val="tx1">
              <a:lumMod val="75000"/>
              <a:alpha val="13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25" name="Google Shape;634;p49">
            <a:extLst>
              <a:ext uri="{FF2B5EF4-FFF2-40B4-BE49-F238E27FC236}">
                <a16:creationId xmlns:a16="http://schemas.microsoft.com/office/drawing/2014/main" id="{E0F2B025-BC35-CF41-8866-9DFC06896F86}"/>
              </a:ext>
            </a:extLst>
          </p:cNvPr>
          <p:cNvSpPr/>
          <p:nvPr/>
        </p:nvSpPr>
        <p:spPr>
          <a:xfrm>
            <a:off x="424542" y="2565004"/>
            <a:ext cx="8053242" cy="405227"/>
          </a:xfrm>
          <a:prstGeom prst="roundRect">
            <a:avLst>
              <a:gd name="adj" fmla="val 12488"/>
            </a:avLst>
          </a:prstGeom>
          <a:solidFill>
            <a:schemeClr val="tx1">
              <a:lumMod val="75000"/>
              <a:alpha val="13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26" name="Google Shape;638;p49">
            <a:extLst>
              <a:ext uri="{FF2B5EF4-FFF2-40B4-BE49-F238E27FC236}">
                <a16:creationId xmlns:a16="http://schemas.microsoft.com/office/drawing/2014/main" id="{D30EBB0C-1D7B-0343-BCEF-4B8302CF1C4C}"/>
              </a:ext>
            </a:extLst>
          </p:cNvPr>
          <p:cNvSpPr/>
          <p:nvPr/>
        </p:nvSpPr>
        <p:spPr>
          <a:xfrm>
            <a:off x="424543" y="1260421"/>
            <a:ext cx="8053242" cy="288613"/>
          </a:xfrm>
          <a:prstGeom prst="roundRect">
            <a:avLst>
              <a:gd name="adj" fmla="val 1248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aphicFrame>
        <p:nvGraphicFramePr>
          <p:cNvPr id="132" name="Google Shape;637;p49">
            <a:extLst>
              <a:ext uri="{FF2B5EF4-FFF2-40B4-BE49-F238E27FC236}">
                <a16:creationId xmlns:a16="http://schemas.microsoft.com/office/drawing/2014/main" id="{D66595BD-14BC-804F-9A3E-E6D15D55E4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3379201"/>
              </p:ext>
            </p:extLst>
          </p:nvPr>
        </p:nvGraphicFramePr>
        <p:xfrm>
          <a:off x="372291" y="1188036"/>
          <a:ext cx="8236129" cy="1936365"/>
        </p:xfrm>
        <a:graphic>
          <a:graphicData uri="http://schemas.openxmlformats.org/drawingml/2006/table">
            <a:tbl>
              <a:tblPr>
                <a:noFill/>
                <a:tableStyleId>{F544540E-ABC0-4C7E-A856-11361A87351F}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128981575"/>
                    </a:ext>
                  </a:extLst>
                </a:gridCol>
                <a:gridCol w="953589">
                  <a:extLst>
                    <a:ext uri="{9D8B030D-6E8A-4147-A177-3AD203B41FA5}">
                      <a16:colId xmlns:a16="http://schemas.microsoft.com/office/drawing/2014/main" val="3820943165"/>
                    </a:ext>
                  </a:extLst>
                </a:gridCol>
                <a:gridCol w="1090748">
                  <a:extLst>
                    <a:ext uri="{9D8B030D-6E8A-4147-A177-3AD203B41FA5}">
                      <a16:colId xmlns:a16="http://schemas.microsoft.com/office/drawing/2014/main" val="2974246302"/>
                    </a:ext>
                  </a:extLst>
                </a:gridCol>
                <a:gridCol w="1410789">
                  <a:extLst>
                    <a:ext uri="{9D8B030D-6E8A-4147-A177-3AD203B41FA5}">
                      <a16:colId xmlns:a16="http://schemas.microsoft.com/office/drawing/2014/main" val="341012751"/>
                    </a:ext>
                  </a:extLst>
                </a:gridCol>
                <a:gridCol w="1064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1" dirty="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1" dirty="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1" dirty="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1" dirty="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1" dirty="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1" dirty="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1" dirty="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743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 dirty="0">
                          <a:solidFill>
                            <a:schemeClr val="bg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Ano</a:t>
                      </a:r>
                      <a:endParaRPr sz="1200" b="1" dirty="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 dirty="0">
                          <a:solidFill>
                            <a:schemeClr val="bg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Visitas</a:t>
                      </a:r>
                      <a:endParaRPr sz="1200" b="1" dirty="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 dirty="0">
                          <a:solidFill>
                            <a:schemeClr val="bg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Atratividade</a:t>
                      </a:r>
                      <a:endParaRPr sz="1200" b="1" dirty="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 dirty="0">
                          <a:solidFill>
                            <a:schemeClr val="bg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Ordens geradas</a:t>
                      </a:r>
                      <a:endParaRPr sz="1200" b="1" dirty="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 dirty="0">
                          <a:solidFill>
                            <a:schemeClr val="bg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Sucesso</a:t>
                      </a:r>
                      <a:endParaRPr sz="1200" b="1" dirty="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 dirty="0">
                          <a:solidFill>
                            <a:schemeClr val="bg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Ordens pagas</a:t>
                      </a:r>
                      <a:endParaRPr sz="1200" b="1" dirty="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 dirty="0">
                          <a:solidFill>
                            <a:schemeClr val="bg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Conversão</a:t>
                      </a:r>
                      <a:endParaRPr sz="1200" b="1" dirty="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674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135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19.1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213k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272k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10%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20.1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3k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14k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4%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sz="2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sz="2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sz="2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sz="2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sz="2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20.1 </a:t>
                      </a:r>
                      <a:r>
                        <a:rPr lang="pt-BR" sz="1200" b="1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Potencial</a:t>
                      </a: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43k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74k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5%</a:t>
                      </a:r>
                      <a:endParaRPr sz="14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3" name="Google Shape;223;p35"/>
          <p:cNvSpPr txBox="1">
            <a:spLocks noGrp="1"/>
          </p:cNvSpPr>
          <p:nvPr>
            <p:ph type="title"/>
          </p:nvPr>
        </p:nvSpPr>
        <p:spPr>
          <a:xfrm>
            <a:off x="487275" y="503925"/>
            <a:ext cx="72540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Potencial de Alunos 20.1 - Graduação</a:t>
            </a:r>
            <a:endParaRPr dirty="0"/>
          </a:p>
        </p:txBody>
      </p:sp>
      <p:graphicFrame>
        <p:nvGraphicFramePr>
          <p:cNvPr id="20" name="Google Shape;552;p107">
            <a:extLst>
              <a:ext uri="{FF2B5EF4-FFF2-40B4-BE49-F238E27FC236}">
                <a16:creationId xmlns:a16="http://schemas.microsoft.com/office/drawing/2014/main" id="{AAD48BD1-4632-2D40-A8AF-F129CA3CB5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3314228"/>
              </p:ext>
            </p:extLst>
          </p:nvPr>
        </p:nvGraphicFramePr>
        <p:xfrm>
          <a:off x="4271543" y="3340791"/>
          <a:ext cx="4206240" cy="10845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66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Potencial realizado (</a:t>
                      </a:r>
                      <a:r>
                        <a:rPr lang="pt-BR" dirty="0" err="1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</a:t>
                      </a:r>
                      <a:r>
                        <a:rPr lang="pt-BR" dirty="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$) </a:t>
                      </a:r>
                      <a:endParaRPr dirty="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23.537.229,70</a:t>
                      </a:r>
                      <a:endParaRPr dirty="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Potencial não realizado (</a:t>
                      </a:r>
                      <a:r>
                        <a:rPr lang="pt-BR" dirty="0" err="1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</a:t>
                      </a:r>
                      <a:r>
                        <a:rPr lang="pt-BR" dirty="0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$)</a:t>
                      </a:r>
                      <a:endParaRPr dirty="0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5.059.468,22</a:t>
                      </a:r>
                      <a:endParaRPr dirty="0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Google Shape;638;p49">
            <a:extLst>
              <a:ext uri="{FF2B5EF4-FFF2-40B4-BE49-F238E27FC236}">
                <a16:creationId xmlns:a16="http://schemas.microsoft.com/office/drawing/2014/main" id="{15F5B950-E72E-1A4B-869C-ADE8CA7C0B3D}"/>
              </a:ext>
            </a:extLst>
          </p:cNvPr>
          <p:cNvSpPr/>
          <p:nvPr/>
        </p:nvSpPr>
        <p:spPr>
          <a:xfrm>
            <a:off x="4271540" y="3375585"/>
            <a:ext cx="4206240" cy="45719"/>
          </a:xfrm>
          <a:prstGeom prst="roundRect">
            <a:avLst>
              <a:gd name="adj" fmla="val 1248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4" name="Google Shape;638;p49">
            <a:extLst>
              <a:ext uri="{FF2B5EF4-FFF2-40B4-BE49-F238E27FC236}">
                <a16:creationId xmlns:a16="http://schemas.microsoft.com/office/drawing/2014/main" id="{838A4B47-BEEA-884F-80CB-23E89F96EE14}"/>
              </a:ext>
            </a:extLst>
          </p:cNvPr>
          <p:cNvSpPr/>
          <p:nvPr/>
        </p:nvSpPr>
        <p:spPr>
          <a:xfrm>
            <a:off x="4271538" y="4360260"/>
            <a:ext cx="4206240" cy="45719"/>
          </a:xfrm>
          <a:prstGeom prst="roundRect">
            <a:avLst>
              <a:gd name="adj" fmla="val 1248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BBAEE889-E3FB-0C43-91E8-CEF403FC0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17" y="3124401"/>
            <a:ext cx="3112015" cy="193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9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1"/>
          <p:cNvSpPr txBox="1">
            <a:spLocks noGrp="1"/>
          </p:cNvSpPr>
          <p:nvPr>
            <p:ph type="title"/>
          </p:nvPr>
        </p:nvSpPr>
        <p:spPr>
          <a:xfrm>
            <a:off x="609600" y="1693050"/>
            <a:ext cx="4441902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Estoque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82223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304FFE"/>
      </a:dk1>
      <a:lt1>
        <a:srgbClr val="FFFFFF"/>
      </a:lt1>
      <a:dk2>
        <a:srgbClr val="464751"/>
      </a:dk2>
      <a:lt2>
        <a:srgbClr val="FFA366"/>
      </a:lt2>
      <a:accent1>
        <a:srgbClr val="9DEEB2"/>
      </a:accent1>
      <a:accent2>
        <a:srgbClr val="A5EFFF"/>
      </a:accent2>
      <a:accent3>
        <a:srgbClr val="AC8BFF"/>
      </a:accent3>
      <a:accent4>
        <a:srgbClr val="F280E5"/>
      </a:accent4>
      <a:accent5>
        <a:srgbClr val="FFD664"/>
      </a:accent5>
      <a:accent6>
        <a:srgbClr val="F4AD62"/>
      </a:accent6>
      <a:hlink>
        <a:srgbClr val="FF7E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509</Words>
  <Application>Microsoft Macintosh PowerPoint</Application>
  <PresentationFormat>On-screen Show (16:9)</PresentationFormat>
  <Paragraphs>182</Paragraphs>
  <Slides>18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Proxima Nova Rg</vt:lpstr>
      <vt:lpstr>Proxima Nova Semibold</vt:lpstr>
      <vt:lpstr>Proxima Nova Extrabold</vt:lpstr>
      <vt:lpstr>Proxima Nova Bold</vt:lpstr>
      <vt:lpstr>Proxima Nova</vt:lpstr>
      <vt:lpstr>Arial</vt:lpstr>
      <vt:lpstr>Simple Light</vt:lpstr>
      <vt:lpstr>Resultados da Captação</vt:lpstr>
      <vt:lpstr>Agenda</vt:lpstr>
      <vt:lpstr>Resultados 20.1</vt:lpstr>
      <vt:lpstr>Funil de vendas</vt:lpstr>
      <vt:lpstr>Funil de vendas</vt:lpstr>
      <vt:lpstr>Funil de vendas</vt:lpstr>
      <vt:lpstr>Funil de vendas - Indicadores</vt:lpstr>
      <vt:lpstr>Potencial de Alunos 20.1 - Graduação</vt:lpstr>
      <vt:lpstr>Estoque</vt:lpstr>
      <vt:lpstr>Evolutivo de Estoque</vt:lpstr>
      <vt:lpstr>Estoque vendável e não vendável </vt:lpstr>
      <vt:lpstr>Fluxo de concorrência</vt:lpstr>
      <vt:lpstr>40 alunos perdidos para a concorrência</vt:lpstr>
      <vt:lpstr>Planejamento 20.2</vt:lpstr>
      <vt:lpstr>Planejamento da Captação 2020.2</vt:lpstr>
      <vt:lpstr>Recomendações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da Captação</dc:title>
  <cp:lastModifiedBy>Microsoft Office User</cp:lastModifiedBy>
  <cp:revision>28</cp:revision>
  <dcterms:modified xsi:type="dcterms:W3CDTF">2020-03-09T14:43:06Z</dcterms:modified>
</cp:coreProperties>
</file>