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316" r:id="rId5"/>
    <p:sldId id="308" r:id="rId6"/>
    <p:sldId id="282" r:id="rId7"/>
    <p:sldId id="304" r:id="rId8"/>
    <p:sldId id="286" r:id="rId9"/>
    <p:sldId id="319" r:id="rId10"/>
    <p:sldId id="263" r:id="rId11"/>
    <p:sldId id="283" r:id="rId12"/>
    <p:sldId id="317" r:id="rId13"/>
    <p:sldId id="276" r:id="rId14"/>
    <p:sldId id="298" r:id="rId15"/>
    <p:sldId id="300" r:id="rId16"/>
    <p:sldId id="321" r:id="rId17"/>
    <p:sldId id="320" r:id="rId18"/>
    <p:sldId id="268" r:id="rId19"/>
  </p:sldIdLst>
  <p:sldSz cx="11430000" cy="7621588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Proxima Nova" panose="02000506030000020004" pitchFamily="2" charset="0"/>
      <p:regular r:id="rId25"/>
      <p:bold r:id="rId26"/>
      <p:italic r:id="rId27"/>
      <p:boldItalic r:id="rId28"/>
    </p:embeddedFont>
    <p:embeddedFont>
      <p:font typeface="Proxima Nova Extrabold" panose="02000506030000020004" pitchFamily="2" charset="0"/>
      <p:bold r:id="rId29"/>
    </p:embeddedFont>
    <p:embeddedFont>
      <p:font typeface="Proxima Nova Semibold" panose="02000506030000020004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0">
          <p15:clr>
            <a:srgbClr val="9AA0A6"/>
          </p15:clr>
        </p15:guide>
        <p15:guide id="2" orient="horz" pos="4277">
          <p15:clr>
            <a:srgbClr val="9AA0A6"/>
          </p15:clr>
        </p15:guide>
        <p15:guide id="3" orient="horz" pos="1192">
          <p15:clr>
            <a:srgbClr val="9AA0A6"/>
          </p15:clr>
        </p15:guide>
        <p15:guide id="4" pos="6922">
          <p15:clr>
            <a:srgbClr val="9AA0A6"/>
          </p15:clr>
        </p15:guide>
        <p15:guide id="5" orient="horz" pos="135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9" roundtripDataSignature="AMtx7mharxtsw0qpZA3m4V9dsUcn5Ywb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AF1"/>
    <a:srgbClr val="0FB1F9"/>
    <a:srgbClr val="003D52"/>
    <a:srgbClr val="005E7F"/>
    <a:srgbClr val="990000"/>
    <a:srgbClr val="4FAAC0"/>
    <a:srgbClr val="255C7B"/>
    <a:srgbClr val="357C99"/>
    <a:srgbClr val="16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1" d="100"/>
          <a:sy n="111" d="100"/>
        </p:scale>
        <p:origin x="1432" y="208"/>
      </p:cViewPr>
      <p:guideLst>
        <p:guide pos="280"/>
        <p:guide orient="horz" pos="4277"/>
        <p:guide orient="horz" pos="1192"/>
        <p:guide pos="6922"/>
        <p:guide orient="horz" pos="13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customschemas.google.com/relationships/presentationmetadata" Target="metadata"/><Relationship Id="rId21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Estoque não vendido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Estoque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3E-4B30-BBA7-9993DE1DA7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3E-4B30-BBA7-9993DE1DA7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D3E-4B30-BBA7-9993DE1DA7F8}"/>
              </c:ext>
            </c:extLst>
          </c:dPt>
          <c:dLbls>
            <c:dLbl>
              <c:idx val="0"/>
              <c:layout>
                <c:manualLayout>
                  <c:x val="0.14722222222222212"/>
                  <c:y val="7.40740740740740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3E-4B30-BBA7-9993DE1DA7F8}"/>
                </c:ext>
              </c:extLst>
            </c:dLbl>
            <c:dLbl>
              <c:idx val="1"/>
              <c:layout>
                <c:manualLayout>
                  <c:x val="-0.20000000000000004"/>
                  <c:y val="9.72222222222221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3E-4B30-BBA7-9993DE1DA7F8}"/>
                </c:ext>
              </c:extLst>
            </c:dLbl>
            <c:dLbl>
              <c:idx val="2"/>
              <c:layout>
                <c:manualLayout>
                  <c:x val="-0.12500000000000003"/>
                  <c:y val="-0.1250000000000000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D3E-4B30-BBA7-9993DE1DA7F8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Sheet1!$E$2:$E$4</c:f>
              <c:strCache>
                <c:ptCount val="3"/>
                <c:pt idx="0">
                  <c:v>Mais caro que a média</c:v>
                </c:pt>
                <c:pt idx="1">
                  <c:v>Não vendido na praça</c:v>
                </c:pt>
                <c:pt idx="2">
                  <c:v>Outros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3E-4B30-BBA7-9993DE1DA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0.6646</cdr:x>
      <cdr:y>0.26779</cdr:y>
    </cdr:from>
    <cdr:to>
      <cdr:x>0.78675</cdr:x>
      <cdr:y>0.52779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6B4F5B83-BAF4-4162-9C82-0AAD2E710148}"/>
            </a:ext>
          </a:extLst>
        </cdr:cNvPr>
        <cdr:cNvCxnSpPr/>
      </cdr:nvCxnSpPr>
      <cdr:spPr>
        <a:xfrm xmlns:a="http://schemas.openxmlformats.org/drawingml/2006/main" flipV="1">
          <a:off x="3190463" y="843441"/>
          <a:ext cx="586408" cy="81887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0.72257</cdr:x>
      <cdr:y>0.13222</cdr:y>
    </cdr:from>
    <cdr:to>
      <cdr:x>0.98344</cdr:x>
      <cdr:y>0.31525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FFA8CBC6-7533-4D6A-9A0F-0969CCD828B4}"/>
            </a:ext>
          </a:extLst>
        </cdr:cNvPr>
        <cdr:cNvSpPr txBox="1"/>
      </cdr:nvSpPr>
      <cdr:spPr>
        <a:xfrm xmlns:a="http://schemas.openxmlformats.org/drawingml/2006/main">
          <a:off x="3468756" y="416443"/>
          <a:ext cx="1252330" cy="5764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100" dirty="0"/>
            <a:t>Trabalhar preço em 20.2</a:t>
          </a:r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9271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899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570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0430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4902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747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6787ecea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6787eceab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685800"/>
            <a:ext cx="5140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9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383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1665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258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835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076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586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586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785813" y="2028895"/>
            <a:ext cx="9858375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6182419" y="2402954"/>
            <a:ext cx="6458944" cy="246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181794" y="9798"/>
            <a:ext cx="6458944" cy="725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857250" y="1247330"/>
            <a:ext cx="9715500" cy="265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8"/>
              <a:buFont typeface="Calibri"/>
              <a:buNone/>
              <a:defRPr sz="666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428750" y="4003098"/>
            <a:ext cx="8572500" cy="18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1pPr>
            <a:lvl2pPr lvl="1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None/>
              <a:defRPr sz="2223"/>
            </a:lvl2pPr>
            <a:lvl3pPr lvl="2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lvl="4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lvl="5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lvl="6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lvl="7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lvl="8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779860" y="1900107"/>
            <a:ext cx="9858375" cy="317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8"/>
              <a:buFont typeface="Calibri"/>
              <a:buNone/>
              <a:defRPr sz="666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779860" y="5100468"/>
            <a:ext cx="9858375" cy="166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2223"/>
              <a:buNone/>
              <a:defRPr sz="222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785813" y="2028895"/>
            <a:ext cx="4857750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5786438" y="2028895"/>
            <a:ext cx="4857750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787301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787303" y="1868348"/>
            <a:ext cx="4835425" cy="91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None/>
              <a:defRPr sz="2223" b="1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787303" y="2783997"/>
            <a:ext cx="4835425" cy="409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5786438" y="1868348"/>
            <a:ext cx="4859239" cy="91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None/>
              <a:defRPr sz="2223" b="1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5786438" y="2783997"/>
            <a:ext cx="4859239" cy="409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787301" y="508106"/>
            <a:ext cx="3686473" cy="177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Calibri"/>
              <a:buNone/>
              <a:defRPr sz="355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4859238" y="1097369"/>
            <a:ext cx="5786438" cy="54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4406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1pPr>
            <a:lvl2pPr marL="914400" lvl="1" indent="-426212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3112"/>
              <a:buChar char="•"/>
              <a:defRPr sz="3112"/>
            </a:lvl2pPr>
            <a:lvl3pPr marL="1371600" lvl="2" indent="-397954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marL="1828800" lvl="3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4pPr>
            <a:lvl5pPr marL="2286000" lvl="4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5pPr>
            <a:lvl6pPr marL="2743200" lvl="5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6pPr>
            <a:lvl7pPr marL="3200400" lvl="6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7pPr>
            <a:lvl8pPr marL="3657600" lvl="7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8pPr>
            <a:lvl9pPr marL="4114800" lvl="8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787301" y="2286477"/>
            <a:ext cx="3686473" cy="42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556"/>
              <a:buNone/>
              <a:defRPr sz="1556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334"/>
              <a:buNone/>
              <a:defRPr sz="1334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787301" y="508106"/>
            <a:ext cx="3686473" cy="177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Calibri"/>
              <a:buNone/>
              <a:defRPr sz="355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4859238" y="1097369"/>
            <a:ext cx="5786438" cy="54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3112"/>
              <a:buFont typeface="Arial"/>
              <a:buNone/>
              <a:defRPr sz="3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787301" y="2286477"/>
            <a:ext cx="3686473" cy="42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556"/>
              <a:buNone/>
              <a:defRPr sz="1556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334"/>
              <a:buNone/>
              <a:defRPr sz="1334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297087" y="-482379"/>
            <a:ext cx="4835828" cy="985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90"/>
              <a:buFont typeface="Calibri"/>
              <a:buNone/>
              <a:defRPr sz="48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785813" y="2028895"/>
            <a:ext cx="9858375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26212" algn="l" rtl="0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3112"/>
              <a:buFont typeface="Arial"/>
              <a:buChar char="•"/>
              <a:defRPr sz="3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7954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76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Char char="•"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presentation/d/1lpvU0WNIwg7pOj5j4RoAWfXVur9YLDbHn07lUrN_eGY/edit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erosummit.com.br/%7B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que.bo/inteligencia-educaciona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0" y="2732790"/>
            <a:ext cx="11430000" cy="132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6000"/>
              <a:buFont typeface="Proxima Nova"/>
              <a:buNone/>
            </a:pPr>
            <a:r>
              <a:rPr lang="en-US" sz="60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Resul</a:t>
            </a:r>
            <a:r>
              <a:rPr lang="en-US" sz="60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60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tados</a:t>
            </a:r>
            <a:r>
              <a:rPr lang="en-US" sz="60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da Captação</a:t>
            </a:r>
            <a:endParaRPr sz="6000" b="1" i="0" u="none" strike="noStrike" cap="none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0" y="4056706"/>
            <a:ext cx="11430000" cy="65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3666"/>
              <a:buFont typeface="Proxima Nova"/>
              <a:buNone/>
            </a:pPr>
            <a:r>
              <a:rPr lang="pt-BR" sz="3666" b="1" i="0" u="none" strike="noStrike" cap="none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-US" sz="3666" b="1" i="0" u="none" strike="noStrike" cap="none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aculdade</a:t>
            </a:r>
            <a:r>
              <a:rPr lang="en-US" sz="3666" b="1" i="0" u="none" strike="noStrike" cap="none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ABCD</a:t>
            </a:r>
            <a:endParaRPr sz="1800" b="1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0" y="6215901"/>
            <a:ext cx="11430000" cy="43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2223"/>
              <a:buFont typeface="Proxima Nova"/>
              <a:buNone/>
            </a:pPr>
            <a:r>
              <a:rPr lang="en-US" sz="2223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2020.1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0414" y="753171"/>
            <a:ext cx="2438024" cy="96708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710518" y="999495"/>
            <a:ext cx="7348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Inteligência Educacional</a:t>
            </a:r>
            <a:endParaRPr sz="2800" b="1" i="0" u="none" strike="noStrike" cap="none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l="-61969" t="8659"/>
          <a:stretch/>
        </p:blipFill>
        <p:spPr>
          <a:xfrm>
            <a:off x="6640679" y="893746"/>
            <a:ext cx="45719" cy="73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Fluxo de Concorrência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/>
        </p:nvSpPr>
        <p:spPr>
          <a:xfrm>
            <a:off x="273541" y="1677191"/>
            <a:ext cx="1075713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40 </a:t>
            </a:r>
            <a:r>
              <a:rPr lang="en-US" sz="19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Alunos</a:t>
            </a:r>
            <a:r>
              <a:rPr lang="en-US" sz="19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9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perdidos</a:t>
            </a:r>
            <a:r>
              <a:rPr lang="en-US" sz="19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para </a:t>
            </a:r>
            <a:r>
              <a:rPr lang="en-US" sz="19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concorrência</a:t>
            </a:r>
            <a:r>
              <a:rPr lang="en-US" sz="19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en-US" sz="19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número</a:t>
            </a:r>
            <a:r>
              <a:rPr lang="en-US" sz="19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19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alunos</a:t>
            </a:r>
            <a:r>
              <a:rPr lang="en-US" sz="19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que se </a:t>
            </a:r>
            <a:r>
              <a:rPr lang="en-US" sz="19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interessaram</a:t>
            </a:r>
            <a:r>
              <a:rPr lang="en-US" sz="19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pela </a:t>
            </a:r>
            <a:r>
              <a:rPr lang="en-US" sz="19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</a:t>
            </a:r>
            <a:r>
              <a:rPr lang="en-US" sz="19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ABCD, mas </a:t>
            </a:r>
            <a:r>
              <a:rPr lang="en-US" sz="19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compraram</a:t>
            </a:r>
            <a:r>
              <a:rPr lang="en-US" sz="19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9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em</a:t>
            </a:r>
            <a:r>
              <a:rPr lang="en-US" sz="19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9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outra</a:t>
            </a:r>
            <a:r>
              <a:rPr lang="en-US" sz="19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IES)</a:t>
            </a:r>
            <a:endParaRPr sz="1900" b="1" i="0" u="none" strike="noStrike" cap="none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</a:t>
            </a:r>
            <a:r>
              <a:rPr lang="en-US" sz="19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ABCD</a:t>
            </a:r>
            <a:endParaRPr sz="19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019DC-9015-4629-920A-B4CA721D1D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13" b="100000" l="0" r="100000">
                        <a14:foregroundMark x1="5379" y1="35069" x2="6275" y2="47626"/>
                        <a14:foregroundMark x1="6968" y1="22358" x2="5664" y2="644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755" y="2411023"/>
            <a:ext cx="10008704" cy="3924621"/>
          </a:xfrm>
          <a:prstGeom prst="rect">
            <a:avLst/>
          </a:prstGeom>
        </p:spPr>
      </p:pic>
      <p:sp>
        <p:nvSpPr>
          <p:cNvPr id="11" name="Google Shape;204;p8">
            <a:extLst>
              <a:ext uri="{FF2B5EF4-FFF2-40B4-BE49-F238E27FC236}">
                <a16:creationId xmlns:a16="http://schemas.microsoft.com/office/drawing/2014/main" id="{BE847543-44E7-4637-8869-2D334B7E6B1F}"/>
              </a:ext>
            </a:extLst>
          </p:cNvPr>
          <p:cNvSpPr txBox="1"/>
          <p:nvPr/>
        </p:nvSpPr>
        <p:spPr>
          <a:xfrm>
            <a:off x="336434" y="6520650"/>
            <a:ext cx="1075713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6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Trabalhar</a:t>
            </a:r>
            <a:r>
              <a:rPr lang="en-US" sz="16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precificação</a:t>
            </a:r>
            <a:r>
              <a:rPr lang="en-US" sz="16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cursos</a:t>
            </a:r>
            <a:r>
              <a:rPr lang="en-US" sz="16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específicos</a:t>
            </a:r>
            <a:r>
              <a:rPr lang="en-US" sz="16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nesses </a:t>
            </a: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concorrentes</a:t>
            </a:r>
            <a:endParaRPr sz="1600" b="1" i="0" u="none" strike="noStrike" cap="none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400" b="1" dirty="0">
                <a:solidFill>
                  <a:schemeClr val="lt1"/>
                </a:solidFill>
                <a:latin typeface="Proxima Nova"/>
                <a:ea typeface="Calibri"/>
                <a:cs typeface="Calibri"/>
                <a:sym typeface="Proxima Nova"/>
              </a:rPr>
              <a:t>Estoque vendável e não vendável - Presencial 2019.2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UNIESSA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F7915E-8566-4CF6-B0F0-C2FF8EBB2D9C}"/>
              </a:ext>
            </a:extLst>
          </p:cNvPr>
          <p:cNvSpPr/>
          <p:nvPr/>
        </p:nvSpPr>
        <p:spPr>
          <a:xfrm>
            <a:off x="304801" y="6172200"/>
            <a:ext cx="10439400" cy="899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Proxima Nova" panose="020B0604020202020204" charset="0"/>
              </a:rPr>
              <a:t>Preço acima do vendido na praça:</a:t>
            </a:r>
            <a:r>
              <a:rPr lang="en-US" sz="1200" dirty="0">
                <a:latin typeface="Proxima Nova" panose="020B0604020202020204" charset="0"/>
              </a:rPr>
              <a:t> os preços praticados pela IES na praça foram mais caros do que a média das ofertas vendidas na praça;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Proxima Nova" panose="020B0604020202020204" charset="0"/>
              </a:rPr>
              <a:t>Não vendido na praça:</a:t>
            </a:r>
            <a:r>
              <a:rPr lang="en-US" sz="1200" dirty="0">
                <a:latin typeface="Proxima Nova" panose="020B0604020202020204" charset="0"/>
              </a:rPr>
              <a:t> Cursos que não tiveram venda na praça considerando todas as IES’s;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Proxima Nova" panose="020B0604020202020204" charset="0"/>
              </a:rPr>
              <a:t>Outros motivos:</a:t>
            </a:r>
            <a:r>
              <a:rPr lang="en-US" sz="1200" dirty="0">
                <a:latin typeface="Proxima Nova" panose="020B0604020202020204" charset="0"/>
              </a:rPr>
              <a:t>  Preferência de marca, benefícios e condições financeiras,  localização, posicionamento nas buscas entre outros.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000" y="1739900"/>
            <a:ext cx="3556000" cy="3556000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5B85B93-07CE-4921-B665-169DDFAAAC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842515"/>
              </p:ext>
            </p:extLst>
          </p:nvPr>
        </p:nvGraphicFramePr>
        <p:xfrm>
          <a:off x="5715000" y="2099627"/>
          <a:ext cx="4800601" cy="314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80530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UNIESSA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86697" y="3483177"/>
            <a:ext cx="108150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Proxima Nova" panose="020B0604020202020204" charset="0"/>
              </a:rPr>
              <a:t>Replica </a:t>
            </a:r>
            <a:r>
              <a:rPr lang="en-US" sz="5000" b="1" dirty="0" err="1">
                <a:latin typeface="Proxima Nova" panose="020B0604020202020204" charset="0"/>
              </a:rPr>
              <a:t>os</a:t>
            </a:r>
            <a:r>
              <a:rPr lang="en-US" sz="5000" b="1" dirty="0">
                <a:latin typeface="Proxima Nova" panose="020B0604020202020204" charset="0"/>
              </a:rPr>
              <a:t> </a:t>
            </a:r>
            <a:r>
              <a:rPr lang="en-US" sz="5000" b="1" dirty="0" err="1">
                <a:latin typeface="Proxima Nova" panose="020B0604020202020204" charset="0"/>
              </a:rPr>
              <a:t>mesmos</a:t>
            </a:r>
            <a:r>
              <a:rPr lang="en-US" sz="5000" b="1" dirty="0">
                <a:latin typeface="Proxima Nova" panose="020B0604020202020204" charset="0"/>
              </a:rPr>
              <a:t> slides </a:t>
            </a:r>
            <a:r>
              <a:rPr lang="en-US" sz="5000" b="1" dirty="0" err="1">
                <a:latin typeface="Proxima Nova" panose="020B0604020202020204" charset="0"/>
              </a:rPr>
              <a:t>gerais</a:t>
            </a:r>
            <a:r>
              <a:rPr lang="en-US" sz="5000" b="1" dirty="0">
                <a:latin typeface="Proxima Nova" panose="020B0604020202020204" charset="0"/>
              </a:rPr>
              <a:t> para </a:t>
            </a:r>
            <a:r>
              <a:rPr lang="en-US" sz="5000" b="1" dirty="0" err="1">
                <a:latin typeface="Proxima Nova" panose="020B0604020202020204" charset="0"/>
              </a:rPr>
              <a:t>Presencial</a:t>
            </a:r>
            <a:r>
              <a:rPr lang="en-US" sz="5000" b="1" dirty="0">
                <a:latin typeface="Proxima Nova" panose="020B0604020202020204" charset="0"/>
              </a:rPr>
              <a:t> e </a:t>
            </a:r>
            <a:r>
              <a:rPr lang="en-US" sz="5000" b="1" dirty="0" err="1">
                <a:latin typeface="Proxima Nova" panose="020B0604020202020204" charset="0"/>
              </a:rPr>
              <a:t>EaD</a:t>
            </a:r>
            <a:endParaRPr lang="en-US" sz="5000" b="1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6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UNIESSA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86697" y="3483177"/>
            <a:ext cx="10815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Proxima Nova" panose="020B0604020202020204" charset="0"/>
              </a:rPr>
              <a:t>Planejamento 2020.1</a:t>
            </a:r>
          </a:p>
        </p:txBody>
      </p:sp>
    </p:spTree>
    <p:extLst>
      <p:ext uri="{BB962C8B-B14F-4D97-AF65-F5344CB8AC3E}">
        <p14:creationId xmlns:p14="http://schemas.microsoft.com/office/powerpoint/2010/main" val="52154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Planejamento da Captação 2020.1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UNIESSA</a:t>
            </a:r>
            <a:endParaRPr sz="19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TextBox 36">
            <a:extLst>
              <a:ext uri="{FF2B5EF4-FFF2-40B4-BE49-F238E27FC236}">
                <a16:creationId xmlns:a16="http://schemas.microsoft.com/office/drawing/2014/main" id="{D59ADDB9-CCF0-4264-90A5-B3A8C69C72F7}"/>
              </a:ext>
            </a:extLst>
          </p:cNvPr>
          <p:cNvSpPr txBox="1"/>
          <p:nvPr/>
        </p:nvSpPr>
        <p:spPr>
          <a:xfrm>
            <a:off x="8192446" y="1930732"/>
            <a:ext cx="323612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300" b="1" dirty="0">
                <a:solidFill>
                  <a:schemeClr val="tx1"/>
                </a:solidFill>
                <a:latin typeface="Proxima Nova" panose="020B0604020202020204" charset="0"/>
              </a:rPr>
              <a:t>Estratégia:</a:t>
            </a:r>
            <a:endParaRPr lang="pt-BR" sz="1300" dirty="0">
              <a:solidFill>
                <a:schemeClr val="tx1"/>
              </a:solidFill>
              <a:latin typeface="Proxima Nova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1.Matrícula Antecipada (14/10 a 17/11)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2. Black Week (25/11 a 01/12)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3. Fim de ano | Verão (16/12 a 29/12)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4. Pré ENEM (30/12)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5. Pós ENEM (02/02)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6. Mais desejados (03/02 a 16/02)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7. Campanha temática (17/02 a 01/03)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8. Ainda dá tempo (02/03 a 22/03)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/>
                </a:solidFill>
                <a:latin typeface="Proxima Nova" panose="020B0604020202020204" charset="0"/>
              </a:rPr>
              <a:t>*Nomes sujeitos a alterações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060E7F-D0C1-4A5B-A47C-AE3B96CA068B}"/>
              </a:ext>
            </a:extLst>
          </p:cNvPr>
          <p:cNvSpPr txBox="1"/>
          <p:nvPr/>
        </p:nvSpPr>
        <p:spPr>
          <a:xfrm>
            <a:off x="617172" y="5899778"/>
            <a:ext cx="47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0939831-32AD-4204-8C19-8C81FAF2A7AB}"/>
              </a:ext>
            </a:extLst>
          </p:cNvPr>
          <p:cNvSpPr txBox="1"/>
          <p:nvPr/>
        </p:nvSpPr>
        <p:spPr>
          <a:xfrm>
            <a:off x="5014080" y="5899778"/>
            <a:ext cx="47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5B35419-80EF-450F-91B7-BF822487DB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558" y="1629157"/>
            <a:ext cx="7907197" cy="4237087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2BA94530-889B-4DE4-9A21-6E40D5D3A016}"/>
              </a:ext>
            </a:extLst>
          </p:cNvPr>
          <p:cNvSpPr/>
          <p:nvPr/>
        </p:nvSpPr>
        <p:spPr>
          <a:xfrm>
            <a:off x="864694" y="5967874"/>
            <a:ext cx="3626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tx1"/>
                </a:solidFill>
                <a:latin typeface="Proxima Nova" panose="020B0604020202020204" charset="0"/>
              </a:rPr>
              <a:t>Começar com desconto base moderado e participar das campanhas da baixa.</a:t>
            </a:r>
            <a:endParaRPr lang="pt-BR" sz="1600" b="1" dirty="0">
              <a:solidFill>
                <a:schemeClr val="tx1"/>
              </a:solidFill>
              <a:latin typeface="Proxima Nova" panose="020B060402020202020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DEDC0603-7EF5-4BF9-880A-5D3D13392DB6}"/>
              </a:ext>
            </a:extLst>
          </p:cNvPr>
          <p:cNvSpPr/>
          <p:nvPr/>
        </p:nvSpPr>
        <p:spPr>
          <a:xfrm>
            <a:off x="5285488" y="5967874"/>
            <a:ext cx="51293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tx1"/>
                </a:solidFill>
                <a:latin typeface="Proxima Nova" panose="020B0604020202020204" charset="0"/>
              </a:rPr>
              <a:t>Na alta, agressivar o desconto base, participando das campanhas do ENEM e temáticas com bolsas exclusivas.</a:t>
            </a:r>
            <a:endParaRPr lang="pt-BR" sz="1600" b="1" dirty="0">
              <a:solidFill>
                <a:schemeClr val="tx1"/>
              </a:solidFill>
              <a:latin typeface="Proxima Nova" panose="020B060402020202020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BB9B875-5A8F-4A75-B92B-C7045334FC81}"/>
              </a:ext>
            </a:extLst>
          </p:cNvPr>
          <p:cNvSpPr/>
          <p:nvPr/>
        </p:nvSpPr>
        <p:spPr>
          <a:xfrm>
            <a:off x="378515" y="7064273"/>
            <a:ext cx="69588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solidFill>
                  <a:schemeClr val="tx1"/>
                </a:solidFill>
                <a:latin typeface="Proxima Nova" panose="020B0604020202020204" charset="0"/>
              </a:rPr>
              <a:t>*Trabalhar com portfólio completo durante todo o ciclo.</a:t>
            </a:r>
            <a:endParaRPr lang="pt-BR" sz="1050" b="1" dirty="0">
              <a:solidFill>
                <a:schemeClr val="tx1"/>
              </a:solidFill>
              <a:latin typeface="Proxima Nova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B98E0-1A36-44A4-A19F-4DEC991C5448}"/>
              </a:ext>
            </a:extLst>
          </p:cNvPr>
          <p:cNvSpPr/>
          <p:nvPr/>
        </p:nvSpPr>
        <p:spPr>
          <a:xfrm>
            <a:off x="978568" y="2101516"/>
            <a:ext cx="3626633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Inserir sazonalidade de 20.1:</a:t>
            </a:r>
            <a:br>
              <a:rPr lang="pt-BR" dirty="0"/>
            </a:br>
            <a:r>
              <a:rPr lang="en-US" dirty="0">
                <a:hlinkClick r:id="rId8"/>
              </a:rPr>
              <a:t>https://docs.google.com/presentation/d/1lpvU0WNIwg7pOj5j4RoAWfXVur9YLDbHn07lUrN_eGY/edit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27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UNIESSA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86697" y="3483177"/>
            <a:ext cx="10815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latin typeface="Proxima Nova" panose="020B0604020202020204" charset="0"/>
              </a:rPr>
              <a:t>Recomendações</a:t>
            </a:r>
            <a:endParaRPr lang="en-US" sz="5000" b="1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63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Recomendações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</a:t>
            </a:r>
            <a:r>
              <a:rPr lang="en-US" sz="19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ABCD</a:t>
            </a:r>
            <a:endParaRPr sz="19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86697" y="1991261"/>
            <a:ext cx="1081505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Proxima Nova" panose="020B0604020202020204" charset="0"/>
              </a:rPr>
              <a:t>(</a:t>
            </a:r>
            <a:r>
              <a:rPr lang="en-US" sz="5000" b="1" dirty="0" err="1">
                <a:latin typeface="Proxima Nova" panose="020B0604020202020204" charset="0"/>
              </a:rPr>
              <a:t>Inserido</a:t>
            </a:r>
            <a:r>
              <a:rPr lang="en-US" sz="5000" b="1" dirty="0">
                <a:latin typeface="Proxima Nova" panose="020B0604020202020204" charset="0"/>
              </a:rPr>
              <a:t> </a:t>
            </a:r>
            <a:r>
              <a:rPr lang="en-US" sz="5000" b="1" dirty="0" err="1">
                <a:latin typeface="Proxima Nova" panose="020B0604020202020204" charset="0"/>
              </a:rPr>
              <a:t>pelo</a:t>
            </a:r>
            <a:r>
              <a:rPr lang="en-US" sz="5000" b="1" dirty="0">
                <a:latin typeface="Proxima Nova" panose="020B0604020202020204" charset="0"/>
              </a:rPr>
              <a:t> KA)</a:t>
            </a:r>
          </a:p>
          <a:p>
            <a:pPr algn="ctr"/>
            <a:endParaRPr lang="en-US" sz="5000" b="1" dirty="0">
              <a:latin typeface="Proxima Nova" panose="020B0604020202020204" charset="0"/>
            </a:endParaRPr>
          </a:p>
          <a:p>
            <a:pPr marL="914400" indent="-914400" algn="ctr">
              <a:buAutoNum type="arabicPeriod"/>
            </a:pPr>
            <a:r>
              <a:rPr lang="en-US" sz="5000" b="1" dirty="0" err="1">
                <a:latin typeface="Proxima Nova" panose="020B0604020202020204" charset="0"/>
              </a:rPr>
              <a:t>Xxxxxx</a:t>
            </a:r>
            <a:endParaRPr lang="en-US" sz="5000" b="1" dirty="0">
              <a:latin typeface="Proxima Nova" panose="020B0604020202020204" charset="0"/>
            </a:endParaRPr>
          </a:p>
          <a:p>
            <a:pPr marL="914400" indent="-914400" algn="ctr">
              <a:buAutoNum type="arabicPeriod"/>
            </a:pPr>
            <a:r>
              <a:rPr lang="en-US" sz="5000" b="1" dirty="0" err="1">
                <a:latin typeface="Proxima Nova" panose="020B0604020202020204" charset="0"/>
              </a:rPr>
              <a:t>Xxxxxxxxx</a:t>
            </a:r>
            <a:endParaRPr lang="en-US" sz="5000" b="1" dirty="0">
              <a:latin typeface="Proxima Nova" panose="020B0604020202020204" charset="0"/>
            </a:endParaRPr>
          </a:p>
          <a:p>
            <a:pPr marL="914400" indent="-914400" algn="ctr">
              <a:buAutoNum type="arabicPeriod"/>
            </a:pPr>
            <a:r>
              <a:rPr lang="en-US" sz="5000" b="1" dirty="0" err="1">
                <a:latin typeface="Proxima Nova" panose="020B0604020202020204" charset="0"/>
              </a:rPr>
              <a:t>xxxxxxxxxx</a:t>
            </a:r>
            <a:endParaRPr lang="en-US" sz="5000" b="1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8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/>
          <p:nvPr/>
        </p:nvSpPr>
        <p:spPr>
          <a:xfrm>
            <a:off x="4549125" y="581357"/>
            <a:ext cx="6880875" cy="64293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4281" tIns="114281" rIns="114281" bIns="114281" anchor="ctr" anchorCtr="0">
            <a:noAutofit/>
          </a:bodyPr>
          <a:lstStyle/>
          <a:p>
            <a:endParaRPr sz="1750">
              <a:solidFill>
                <a:schemeClr val="dk1"/>
              </a:solidFill>
            </a:endParaRPr>
          </a:p>
        </p:txBody>
      </p:sp>
      <p:sp>
        <p:nvSpPr>
          <p:cNvPr id="158" name="Google Shape;158;p32"/>
          <p:cNvSpPr/>
          <p:nvPr/>
        </p:nvSpPr>
        <p:spPr>
          <a:xfrm>
            <a:off x="6882063" y="4490357"/>
            <a:ext cx="2306250" cy="442125"/>
          </a:xfrm>
          <a:prstGeom prst="rect">
            <a:avLst/>
          </a:prstGeom>
          <a:solidFill>
            <a:srgbClr val="FFD664"/>
          </a:solidFill>
          <a:ln>
            <a:noFill/>
          </a:ln>
        </p:spPr>
        <p:txBody>
          <a:bodyPr spcFirstLastPara="1" wrap="square" lIns="114281" tIns="114281" rIns="114281" bIns="114281" anchor="ctr" anchorCtr="0">
            <a:noAutofit/>
          </a:bodyPr>
          <a:lstStyle/>
          <a:p>
            <a:endParaRPr sz="1750"/>
          </a:p>
        </p:txBody>
      </p:sp>
      <p:pic>
        <p:nvPicPr>
          <p:cNvPr id="159" name="Google Shape;159;p32"/>
          <p:cNvPicPr preferRelativeResize="0"/>
          <p:nvPr/>
        </p:nvPicPr>
        <p:blipFill rotWithShape="1">
          <a:blip r:embed="rId3">
            <a:alphaModFix/>
          </a:blip>
          <a:srcRect l="28149" r="21929"/>
          <a:stretch/>
        </p:blipFill>
        <p:spPr>
          <a:xfrm>
            <a:off x="6" y="596107"/>
            <a:ext cx="4815438" cy="64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 rotWithShape="1">
          <a:blip r:embed="rId4">
            <a:alphaModFix/>
          </a:blip>
          <a:srcRect b="50000"/>
          <a:stretch/>
        </p:blipFill>
        <p:spPr>
          <a:xfrm>
            <a:off x="5728235" y="3004169"/>
            <a:ext cx="4522625" cy="82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8500" y="547019"/>
            <a:ext cx="536938" cy="649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4999875" y="3825950"/>
            <a:ext cx="5979375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81" tIns="114281" rIns="114281" bIns="114281" anchor="t" anchorCtr="0">
            <a:noAutofit/>
          </a:bodyPr>
          <a:lstStyle/>
          <a:p>
            <a:pPr algn="ctr"/>
            <a:r>
              <a:rPr lang="pt-BR" sz="1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29 e 30 de outubro de 2020 • São Paulo Expo • 9h30 às 17h30</a:t>
            </a:r>
            <a:endParaRPr sz="1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3" name="Google Shape;163;p32">
            <a:hlinkClick r:id="rId6"/>
          </p:cNvPr>
          <p:cNvSpPr txBox="1"/>
          <p:nvPr/>
        </p:nvSpPr>
        <p:spPr>
          <a:xfrm>
            <a:off x="6790500" y="4448919"/>
            <a:ext cx="2398125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81" tIns="114281" rIns="114281" bIns="114281" anchor="t" anchorCtr="0">
            <a:noAutofit/>
          </a:bodyPr>
          <a:lstStyle/>
          <a:p>
            <a:pPr algn="ctr"/>
            <a:r>
              <a:rPr lang="pt-BR" sz="2250">
                <a:solidFill>
                  <a:srgbClr val="002B5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ACESSE O SITE</a:t>
            </a:r>
            <a:endParaRPr sz="1625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1511" y="561737"/>
            <a:ext cx="2438024" cy="96708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3"/>
          <p:cNvSpPr txBox="1"/>
          <p:nvPr/>
        </p:nvSpPr>
        <p:spPr>
          <a:xfrm>
            <a:off x="1359407" y="2888105"/>
            <a:ext cx="3380008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2300"/>
              <a:buFont typeface="Proxima Nova"/>
              <a:buNone/>
            </a:pPr>
            <a:r>
              <a:rPr lang="en-US" sz="23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Key Account Name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3"/>
          <p:cNvSpPr txBox="1"/>
          <p:nvPr/>
        </p:nvSpPr>
        <p:spPr>
          <a:xfrm>
            <a:off x="381615" y="808061"/>
            <a:ext cx="7348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2800"/>
              <a:buFont typeface="Proxima Nova"/>
              <a:buNone/>
            </a:pPr>
            <a:r>
              <a:rPr lang="en-US" sz="28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Inteligência Educacional</a:t>
            </a:r>
            <a:endParaRPr sz="28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9" name="Google Shape;299;p13"/>
          <p:cNvPicPr preferRelativeResize="0"/>
          <p:nvPr/>
        </p:nvPicPr>
        <p:blipFill rotWithShape="1">
          <a:blip r:embed="rId4">
            <a:alphaModFix/>
          </a:blip>
          <a:srcRect l="-61976" t="8662" r="-4"/>
          <a:stretch/>
        </p:blipFill>
        <p:spPr>
          <a:xfrm>
            <a:off x="6311776" y="702312"/>
            <a:ext cx="45719" cy="73471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3"/>
          <p:cNvSpPr txBox="1"/>
          <p:nvPr/>
        </p:nvSpPr>
        <p:spPr>
          <a:xfrm>
            <a:off x="1357987" y="2160286"/>
            <a:ext cx="3252486" cy="78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4000"/>
              <a:buFont typeface="Proxima Nova"/>
              <a:buNone/>
            </a:pPr>
            <a:r>
              <a:rPr lang="en-US" sz="40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Obrigado!</a:t>
            </a:r>
            <a:endParaRPr sz="40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13"/>
          <p:cNvSpPr txBox="1"/>
          <p:nvPr/>
        </p:nvSpPr>
        <p:spPr>
          <a:xfrm>
            <a:off x="1359407" y="3320289"/>
            <a:ext cx="5625876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 b="0" i="0" u="none" strike="noStrike" cap="none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Email: </a:t>
            </a:r>
            <a:r>
              <a:rPr lang="en-US" sz="1900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key.account.name@queroeducacao.com</a:t>
            </a:r>
            <a:endParaRPr sz="1900" b="0" i="0" u="none" strike="noStrike" cap="none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13"/>
          <p:cNvSpPr txBox="1"/>
          <p:nvPr/>
        </p:nvSpPr>
        <p:spPr>
          <a:xfrm>
            <a:off x="1359407" y="4713230"/>
            <a:ext cx="338000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2300"/>
              <a:buFont typeface="Proxima Nova"/>
              <a:buNone/>
            </a:pPr>
            <a:r>
              <a:rPr lang="en-US" sz="23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Quer mais análises?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endParaRPr sz="2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13"/>
          <p:cNvSpPr txBox="1"/>
          <p:nvPr/>
        </p:nvSpPr>
        <p:spPr>
          <a:xfrm>
            <a:off x="1357987" y="5140917"/>
            <a:ext cx="6896582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 b="0" i="0" u="none" strike="noStrike" cap="none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Conheça</a:t>
            </a:r>
            <a:r>
              <a:rPr lang="en-US" sz="1900" b="0" i="0" u="none" strike="noStrike" cap="none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a </a:t>
            </a:r>
            <a:r>
              <a:rPr lang="en-US" sz="1900" b="0" i="0" u="none" strike="noStrike" cap="none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Inteligência</a:t>
            </a:r>
            <a:r>
              <a:rPr lang="en-US" sz="1900" b="0" i="0" u="none" strike="noStrike" cap="none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900" b="0" i="0" u="none" strike="noStrike" cap="none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Educacional</a:t>
            </a:r>
            <a:r>
              <a:rPr lang="en-US" sz="1900" b="0" i="0" u="none" strike="noStrike" cap="none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da </a:t>
            </a:r>
            <a:r>
              <a:rPr lang="en-US" sz="1900" b="0" i="0" u="none" strike="noStrike" cap="none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Quero</a:t>
            </a:r>
            <a:r>
              <a:rPr lang="en-US" sz="1900" b="0" i="0" u="none" strike="noStrike" cap="none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900" b="0" i="0" u="none" strike="noStrike" cap="none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Educação</a:t>
            </a:r>
            <a:endParaRPr sz="1900" b="0" i="0" u="none" strike="noStrike" cap="none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13"/>
          <p:cNvSpPr txBox="1"/>
          <p:nvPr/>
        </p:nvSpPr>
        <p:spPr>
          <a:xfrm>
            <a:off x="1359407" y="5530228"/>
            <a:ext cx="5434986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ACC4"/>
              </a:buClr>
              <a:buSzPts val="1900"/>
              <a:buFont typeface="Proxima Nova"/>
              <a:buNone/>
            </a:pPr>
            <a:r>
              <a:rPr lang="en-US" sz="1900" b="1" i="0" u="sng" strike="noStrike" cap="none">
                <a:solidFill>
                  <a:srgbClr val="18ACC4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https://que.bo/inteligencia-educacional</a:t>
            </a:r>
            <a:endParaRPr sz="1800" b="0" i="0" u="none" strike="noStrike" cap="none">
              <a:solidFill>
                <a:srgbClr val="18AC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</a:t>
            </a:r>
            <a:r>
              <a:rPr lang="en-US" sz="19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ABCD</a:t>
            </a:r>
            <a:endParaRPr sz="19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4;p2"/>
          <p:cNvSpPr txBox="1"/>
          <p:nvPr/>
        </p:nvSpPr>
        <p:spPr>
          <a:xfrm>
            <a:off x="1276110" y="2464376"/>
            <a:ext cx="9714476" cy="5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5" tIns="41121" rIns="82265" bIns="41121" anchor="t" anchorCtr="0">
            <a:spAutoFit/>
          </a:bodyPr>
          <a:lstStyle/>
          <a:p>
            <a:pPr>
              <a:buClr>
                <a:srgbClr val="1F2D30"/>
              </a:buClr>
              <a:buSzPts val="1900"/>
            </a:pPr>
            <a:r>
              <a:rPr lang="en-US" sz="28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-US" sz="28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Resultados</a:t>
            </a:r>
            <a:r>
              <a:rPr lang="en-US" sz="28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20.1</a:t>
            </a:r>
            <a:endParaRPr sz="2800" b="1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104;p2"/>
          <p:cNvSpPr txBox="1"/>
          <p:nvPr/>
        </p:nvSpPr>
        <p:spPr>
          <a:xfrm>
            <a:off x="1276110" y="3855193"/>
            <a:ext cx="9714476" cy="5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5" tIns="41121" rIns="82265" bIns="41121" anchor="t" anchorCtr="0">
            <a:spAutoFit/>
          </a:bodyPr>
          <a:lstStyle/>
          <a:p>
            <a:pPr>
              <a:buClr>
                <a:srgbClr val="1F2D30"/>
              </a:buClr>
              <a:buSzPts val="1900"/>
            </a:pPr>
            <a:r>
              <a:rPr lang="en-US" sz="28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n-US" sz="28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Planejamento</a:t>
            </a:r>
            <a:endParaRPr sz="2800" b="1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104;p2"/>
          <p:cNvSpPr txBox="1"/>
          <p:nvPr/>
        </p:nvSpPr>
        <p:spPr>
          <a:xfrm>
            <a:off x="1276110" y="5246009"/>
            <a:ext cx="9714477" cy="5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5" tIns="41121" rIns="82265" bIns="41121" anchor="t" anchorCtr="0">
            <a:spAutoFit/>
          </a:bodyPr>
          <a:lstStyle/>
          <a:p>
            <a:pPr>
              <a:buClr>
                <a:srgbClr val="1F2D30"/>
              </a:buClr>
              <a:buSzPts val="1900"/>
            </a:pPr>
            <a:r>
              <a:rPr lang="en-US" sz="28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en-US" sz="28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Recomendações</a:t>
            </a:r>
            <a:endParaRPr sz="2800" b="1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" name="Google Shape;104;p2"/>
          <p:cNvSpPr txBox="1"/>
          <p:nvPr/>
        </p:nvSpPr>
        <p:spPr>
          <a:xfrm>
            <a:off x="1234990" y="5711594"/>
            <a:ext cx="9702640" cy="5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5" tIns="41121" rIns="82265" bIns="41121" anchor="t" anchorCtr="0">
            <a:spAutoFit/>
          </a:bodyPr>
          <a:lstStyle/>
          <a:p>
            <a:pPr>
              <a:buClr>
                <a:srgbClr val="1F2D30"/>
              </a:buClr>
              <a:buSzPts val="1900"/>
            </a:pPr>
            <a:endParaRPr sz="2800" b="1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</a:t>
            </a:r>
            <a:r>
              <a:rPr lang="en-US" sz="19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ABCD</a:t>
            </a:r>
            <a:endParaRPr sz="19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86697" y="3483177"/>
            <a:ext cx="10815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Proxima Nova" panose="020B0604020202020204" charset="0"/>
              </a:rPr>
              <a:t>1. </a:t>
            </a:r>
            <a:r>
              <a:rPr lang="en-US" sz="5000" b="1" dirty="0" err="1">
                <a:latin typeface="Proxima Nova" panose="020B0604020202020204" charset="0"/>
              </a:rPr>
              <a:t>Resultados</a:t>
            </a:r>
            <a:r>
              <a:rPr lang="en-US" sz="5000" b="1" dirty="0">
                <a:latin typeface="Proxima Nova" panose="020B0604020202020204" charset="0"/>
              </a:rPr>
              <a:t> 20.1</a:t>
            </a:r>
          </a:p>
        </p:txBody>
      </p:sp>
    </p:spTree>
    <p:extLst>
      <p:ext uri="{BB962C8B-B14F-4D97-AF65-F5344CB8AC3E}">
        <p14:creationId xmlns:p14="http://schemas.microsoft.com/office/powerpoint/2010/main" val="367977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Geral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Funil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</a:t>
            </a:r>
            <a:r>
              <a:rPr lang="en-US" sz="19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ABCD</a:t>
            </a:r>
            <a:endParaRPr sz="19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3FCD6EF0-325C-480E-9635-7DB8528D16EF}"/>
              </a:ext>
            </a:extLst>
          </p:cNvPr>
          <p:cNvSpPr/>
          <p:nvPr/>
        </p:nvSpPr>
        <p:spPr>
          <a:xfrm>
            <a:off x="1559093" y="2534478"/>
            <a:ext cx="3739866" cy="611776"/>
          </a:xfrm>
          <a:prstGeom prst="flowChartManualOperat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Visitas</a:t>
            </a:r>
            <a:endParaRPr lang="en-US" dirty="0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E3DCD87D-4B4E-4546-8EDB-C70909AD51FD}"/>
              </a:ext>
            </a:extLst>
          </p:cNvPr>
          <p:cNvSpPr/>
          <p:nvPr/>
        </p:nvSpPr>
        <p:spPr>
          <a:xfrm>
            <a:off x="2325111" y="3190285"/>
            <a:ext cx="2207830" cy="484328"/>
          </a:xfrm>
          <a:prstGeom prst="flowChartManualOperation">
            <a:avLst/>
          </a:prstGeom>
          <a:solidFill>
            <a:srgbClr val="177A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Ordens</a:t>
            </a:r>
            <a:endParaRPr lang="en-US" dirty="0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455DECD2-A2F4-4F4C-BEA1-07C49E648072}"/>
              </a:ext>
            </a:extLst>
          </p:cNvPr>
          <p:cNvSpPr/>
          <p:nvPr/>
        </p:nvSpPr>
        <p:spPr>
          <a:xfrm>
            <a:off x="2779642" y="3717430"/>
            <a:ext cx="1298769" cy="484328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Pagos</a:t>
            </a:r>
            <a:endParaRPr lang="en-US" dirty="0"/>
          </a:p>
        </p:txBody>
      </p:sp>
      <p:graphicFrame>
        <p:nvGraphicFramePr>
          <p:cNvPr id="28" name="Tabela 21">
            <a:extLst>
              <a:ext uri="{FF2B5EF4-FFF2-40B4-BE49-F238E27FC236}">
                <a16:creationId xmlns:a16="http://schemas.microsoft.com/office/drawing/2014/main" id="{49E93539-B593-4796-B44A-99FFC16A6F02}"/>
              </a:ext>
            </a:extLst>
          </p:cNvPr>
          <p:cNvGraphicFramePr>
            <a:graphicFrameLocks noGrp="1"/>
          </p:cNvGraphicFramePr>
          <p:nvPr/>
        </p:nvGraphicFramePr>
        <p:xfrm>
          <a:off x="6903795" y="1742486"/>
          <a:ext cx="2945879" cy="2593626"/>
        </p:xfrm>
        <a:graphic>
          <a:graphicData uri="http://schemas.openxmlformats.org/drawingml/2006/table">
            <a:tbl>
              <a:tblPr/>
              <a:tblGrid>
                <a:gridCol w="719514">
                  <a:extLst>
                    <a:ext uri="{9D8B030D-6E8A-4147-A177-3AD203B41FA5}">
                      <a16:colId xmlns:a16="http://schemas.microsoft.com/office/drawing/2014/main" val="510470434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1681170182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2658733352"/>
                    </a:ext>
                  </a:extLst>
                </a:gridCol>
              </a:tblGrid>
              <a:tr h="754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2019.1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2020.1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Status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7913"/>
                  </a:ext>
                </a:extLst>
              </a:tr>
              <a:tr h="6128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1348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DAF50"/>
                          </a:solidFill>
                          <a:effectLst/>
                          <a:latin typeface="Proxima Nova" panose="020B0604020202020204" charset="0"/>
                        </a:rPr>
                        <a:t>2122</a:t>
                      </a:r>
                      <a:endParaRPr lang="en-US" sz="1400" b="0" i="0" u="none" strike="noStrike" dirty="0">
                        <a:solidFill>
                          <a:srgbClr val="007A8D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Proxima Nova" panose="020B0604020202020204" charset="0"/>
                        </a:rPr>
                        <a:t>+52%</a:t>
                      </a:r>
                      <a:endParaRPr lang="en-US" sz="1400" b="0" i="0" u="none" strike="noStrike" dirty="0">
                        <a:solidFill>
                          <a:schemeClr val="accent6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115093"/>
                  </a:ext>
                </a:extLst>
              </a:tr>
              <a:tr h="6128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500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Proxima Nova" panose="020B060402020202020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Proxima Nova" panose="020B0604020202020204" charset="0"/>
                        </a:rPr>
                        <a:t>-15%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072904"/>
                  </a:ext>
                </a:extLst>
              </a:tr>
              <a:tr h="6128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DAF50"/>
                          </a:solidFill>
                          <a:effectLst/>
                          <a:latin typeface="Proxima Nova" panose="020B0604020202020204" charset="0"/>
                        </a:rPr>
                        <a:t>91</a:t>
                      </a:r>
                      <a:endParaRPr lang="en-US" sz="1400" b="0" i="0" u="none" strike="noStrike" dirty="0">
                        <a:solidFill>
                          <a:srgbClr val="007A8D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Proxima Nova" panose="020B0604020202020204" charset="0"/>
                        </a:rPr>
                        <a:t>+37%</a:t>
                      </a:r>
                      <a:endParaRPr lang="en-US" sz="1400" b="0" i="0" u="none" strike="noStrike" dirty="0">
                        <a:solidFill>
                          <a:schemeClr val="accent6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56465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FAFFE7-5083-4F01-972F-5148CD7F09BF}"/>
              </a:ext>
            </a:extLst>
          </p:cNvPr>
          <p:cNvSpPr/>
          <p:nvPr/>
        </p:nvSpPr>
        <p:spPr>
          <a:xfrm rot="16200000">
            <a:off x="8509455" y="2636807"/>
            <a:ext cx="313327" cy="27989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B6D3D6D-FCF8-449E-80F1-F6B82B401C71}"/>
              </a:ext>
            </a:extLst>
          </p:cNvPr>
          <p:cNvSpPr/>
          <p:nvPr/>
        </p:nvSpPr>
        <p:spPr>
          <a:xfrm rot="5400000">
            <a:off x="8509455" y="3281875"/>
            <a:ext cx="313327" cy="2798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EE3AC45-239C-4E09-BACE-B05BA4BB3C2D}"/>
              </a:ext>
            </a:extLst>
          </p:cNvPr>
          <p:cNvSpPr/>
          <p:nvPr/>
        </p:nvSpPr>
        <p:spPr>
          <a:xfrm rot="16200000">
            <a:off x="8509455" y="3843832"/>
            <a:ext cx="313327" cy="27989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oogle Shape;114;p3">
            <a:extLst>
              <a:ext uri="{FF2B5EF4-FFF2-40B4-BE49-F238E27FC236}">
                <a16:creationId xmlns:a16="http://schemas.microsoft.com/office/drawing/2014/main" id="{71A53597-ACA1-4EDD-89A5-17ABB62A7D03}"/>
              </a:ext>
            </a:extLst>
          </p:cNvPr>
          <p:cNvSpPr txBox="1"/>
          <p:nvPr/>
        </p:nvSpPr>
        <p:spPr>
          <a:xfrm>
            <a:off x="2118960" y="1745706"/>
            <a:ext cx="263664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 err="1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Funil</a:t>
            </a:r>
            <a:r>
              <a:rPr lang="en-US" sz="2800" b="1" i="0" u="none" strike="noStrike" cap="none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1" i="0" u="none" strike="noStrike" cap="none" dirty="0" err="1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Geral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" name="Tabela 21">
            <a:extLst>
              <a:ext uri="{FF2B5EF4-FFF2-40B4-BE49-F238E27FC236}">
                <a16:creationId xmlns:a16="http://schemas.microsoft.com/office/drawing/2014/main" id="{F8226C97-1162-49C2-96C0-030F3BB85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31622"/>
              </p:ext>
            </p:extLst>
          </p:nvPr>
        </p:nvGraphicFramePr>
        <p:xfrm>
          <a:off x="3091084" y="4638085"/>
          <a:ext cx="5486388" cy="2607475"/>
        </p:xfrm>
        <a:graphic>
          <a:graphicData uri="http://schemas.openxmlformats.org/drawingml/2006/table">
            <a:tbl>
              <a:tblPr/>
              <a:tblGrid>
                <a:gridCol w="1608788">
                  <a:extLst>
                    <a:ext uri="{9D8B030D-6E8A-4147-A177-3AD203B41FA5}">
                      <a16:colId xmlns:a16="http://schemas.microsoft.com/office/drawing/2014/main" val="1297471908"/>
                    </a:ext>
                  </a:extLst>
                </a:gridCol>
                <a:gridCol w="1284033">
                  <a:extLst>
                    <a:ext uri="{9D8B030D-6E8A-4147-A177-3AD203B41FA5}">
                      <a16:colId xmlns:a16="http://schemas.microsoft.com/office/drawing/2014/main" val="510470434"/>
                    </a:ext>
                  </a:extLst>
                </a:gridCol>
                <a:gridCol w="1268283">
                  <a:extLst>
                    <a:ext uri="{9D8B030D-6E8A-4147-A177-3AD203B41FA5}">
                      <a16:colId xmlns:a16="http://schemas.microsoft.com/office/drawing/2014/main" val="1681170182"/>
                    </a:ext>
                  </a:extLst>
                </a:gridCol>
                <a:gridCol w="1325284">
                  <a:extLst>
                    <a:ext uri="{9D8B030D-6E8A-4147-A177-3AD203B41FA5}">
                      <a16:colId xmlns:a16="http://schemas.microsoft.com/office/drawing/2014/main" val="2658733352"/>
                    </a:ext>
                  </a:extLst>
                </a:gridCol>
              </a:tblGrid>
              <a:tr h="768799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2019.1</a:t>
                      </a:r>
                    </a:p>
                  </a:txBody>
                  <a:tcPr marL="18288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2020.1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Status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7913"/>
                  </a:ext>
                </a:extLst>
              </a:tr>
              <a:tr h="6128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Mensalidade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R$500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R$550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Proxima Nova" panose="020B0604020202020204" charset="0"/>
                        </a:rPr>
                        <a:t>+10%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115093"/>
                  </a:ext>
                </a:extLst>
              </a:tr>
              <a:tr h="6128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Desconto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50%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Proxima Nova" panose="020B0604020202020204" charset="0"/>
                        </a:rPr>
                        <a:t>-10%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072904"/>
                  </a:ext>
                </a:extLst>
              </a:tr>
              <a:tr h="6128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Receita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R$25.000,00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R$50.100,00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Proxima Nova" panose="020B0604020202020204" charset="0"/>
                        </a:rPr>
                        <a:t>+101%</a:t>
                      </a:r>
                      <a:endParaRPr lang="en-US" sz="1400" b="0" i="0" u="none" strike="noStrike" dirty="0">
                        <a:solidFill>
                          <a:schemeClr val="accent6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35753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DE832F1-BD1B-4498-9826-088373692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2197" y="4669247"/>
            <a:ext cx="687152" cy="6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Geral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Taxas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</a:t>
            </a:r>
            <a:r>
              <a:rPr lang="en-US" sz="19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ABCD</a:t>
            </a:r>
            <a:endParaRPr sz="19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5" name="Tabela 21">
            <a:extLst>
              <a:ext uri="{FF2B5EF4-FFF2-40B4-BE49-F238E27FC236}">
                <a16:creationId xmlns:a16="http://schemas.microsoft.com/office/drawing/2014/main" id="{2182118C-22AB-4000-B59D-98210AF46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16400"/>
              </p:ext>
            </p:extLst>
          </p:nvPr>
        </p:nvGraphicFramePr>
        <p:xfrm>
          <a:off x="322371" y="4488368"/>
          <a:ext cx="10785257" cy="2111829"/>
        </p:xfrm>
        <a:graphic>
          <a:graphicData uri="http://schemas.openxmlformats.org/drawingml/2006/table">
            <a:tbl>
              <a:tblPr/>
              <a:tblGrid>
                <a:gridCol w="1492170">
                  <a:extLst>
                    <a:ext uri="{9D8B030D-6E8A-4147-A177-3AD203B41FA5}">
                      <a16:colId xmlns:a16="http://schemas.microsoft.com/office/drawing/2014/main" val="3319534790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766250951"/>
                    </a:ext>
                  </a:extLst>
                </a:gridCol>
                <a:gridCol w="813255">
                  <a:extLst>
                    <a:ext uri="{9D8B030D-6E8A-4147-A177-3AD203B41FA5}">
                      <a16:colId xmlns:a16="http://schemas.microsoft.com/office/drawing/2014/main" val="510470434"/>
                    </a:ext>
                  </a:extLst>
                </a:gridCol>
                <a:gridCol w="745981">
                  <a:extLst>
                    <a:ext uri="{9D8B030D-6E8A-4147-A177-3AD203B41FA5}">
                      <a16:colId xmlns:a16="http://schemas.microsoft.com/office/drawing/2014/main" val="1681170182"/>
                    </a:ext>
                  </a:extLst>
                </a:gridCol>
                <a:gridCol w="1171954">
                  <a:extLst>
                    <a:ext uri="{9D8B030D-6E8A-4147-A177-3AD203B41FA5}">
                      <a16:colId xmlns:a16="http://schemas.microsoft.com/office/drawing/2014/main" val="641660829"/>
                    </a:ext>
                  </a:extLst>
                </a:gridCol>
                <a:gridCol w="3866322">
                  <a:extLst>
                    <a:ext uri="{9D8B030D-6E8A-4147-A177-3AD203B41FA5}">
                      <a16:colId xmlns:a16="http://schemas.microsoft.com/office/drawing/2014/main" val="265873335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Indicador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Definição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2019.1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2020.1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Benchmark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Status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7913"/>
                  </a:ext>
                </a:extLst>
              </a:tr>
              <a:tr h="4948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 err="1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Atratividade</a:t>
                      </a:r>
                      <a:r>
                        <a:rPr lang="en-US" sz="1400" b="0" i="0" u="none" strike="noStrike" dirty="0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(Ordens ÷ Visitas)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Mostra quanto as ofertas são atrativas para o aluno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20,10%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DAF50"/>
                          </a:solidFill>
                          <a:effectLst/>
                          <a:latin typeface="Proxima Nova" panose="020B0604020202020204" charset="0"/>
                        </a:rPr>
                        <a:t>22,48 %</a:t>
                      </a:r>
                      <a:endParaRPr lang="en-US" sz="1400" b="0" i="0" u="none" strike="noStrike" dirty="0">
                        <a:solidFill>
                          <a:srgbClr val="007A8D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(De)Crescimento </a:t>
                      </a:r>
                      <a:r>
                        <a:rPr lang="pt-BR" sz="1400" b="0" i="0" u="none" strike="noStrike" dirty="0" err="1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YoY</a:t>
                      </a:r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 = 53%</a:t>
                      </a:r>
                      <a:b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</a:br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Acima/Abaixo 15% da média do site</a:t>
                      </a:r>
                      <a:endParaRPr lang="en-US" sz="1400" b="0" i="0" u="none" strike="noStrike" dirty="0">
                        <a:solidFill>
                          <a:srgbClr val="003D5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115093"/>
                  </a:ext>
                </a:extLst>
              </a:tr>
              <a:tr h="4948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 err="1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Sucesso</a:t>
                      </a:r>
                      <a:r>
                        <a:rPr lang="en-US" sz="1400" b="0" i="0" u="none" strike="noStrike" dirty="0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(Pagos ÷ Ordens)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Mostra se as ofertas trazem retorno financeiro ao aluno e se há alinhamento com o balcão </a:t>
                      </a:r>
                      <a:endParaRPr lang="en-US" sz="1100" b="0" i="0" u="none" strike="noStrike" dirty="0">
                        <a:solidFill>
                          <a:srgbClr val="003D5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15,3%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DAF50"/>
                          </a:solidFill>
                          <a:effectLst/>
                          <a:latin typeface="Proxima Nova" panose="020B0604020202020204" charset="0"/>
                        </a:rPr>
                        <a:t>16,98 %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(De)Crescimento </a:t>
                      </a:r>
                      <a:r>
                        <a:rPr lang="pt-BR" sz="1400" b="0" i="0" u="none" strike="noStrike" dirty="0" err="1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YoY</a:t>
                      </a:r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 = 53%</a:t>
                      </a:r>
                      <a:b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</a:br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Acima/Abaixo 15% da média do site</a:t>
                      </a:r>
                      <a:endParaRPr lang="en-US" sz="1400" b="0" i="0" u="none" strike="noStrike" dirty="0">
                        <a:solidFill>
                          <a:srgbClr val="003D5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072904"/>
                  </a:ext>
                </a:extLst>
              </a:tr>
              <a:tr h="4948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 err="1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Conversão</a:t>
                      </a:r>
                      <a:endParaRPr lang="en-US" sz="1400" b="0" i="0" u="none" strike="noStrike" dirty="0">
                        <a:solidFill>
                          <a:srgbClr val="005E7F"/>
                        </a:solidFill>
                        <a:effectLst/>
                        <a:latin typeface="Proxima Nova" panose="020B0604020202020204" charset="0"/>
                      </a:endParaRPr>
                    </a:p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(Pagos ÷ Visitas)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Mostra a conversão geral de todas as etapas do processo</a:t>
                      </a:r>
                      <a:endParaRPr lang="en-US" sz="1100" b="0" i="0" u="none" strike="noStrike" dirty="0">
                        <a:solidFill>
                          <a:srgbClr val="003D5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1,98%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DAF50"/>
                          </a:solidFill>
                          <a:effectLst/>
                          <a:latin typeface="Proxima Nova" panose="020B0604020202020204" charset="0"/>
                        </a:rPr>
                        <a:t>3,82 %</a:t>
                      </a:r>
                      <a:endParaRPr lang="en-US" sz="1400" b="0" i="0" u="none" strike="noStrike" dirty="0">
                        <a:solidFill>
                          <a:srgbClr val="007A8D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(De)Crescimento </a:t>
                      </a:r>
                      <a:r>
                        <a:rPr lang="pt-BR" sz="1400" b="0" i="0" u="none" strike="noStrike" dirty="0" err="1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YoY</a:t>
                      </a:r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 = 53%</a:t>
                      </a:r>
                      <a:b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</a:br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Acima/Abaixo 15% da média do site</a:t>
                      </a:r>
                      <a:endParaRPr lang="en-US" sz="1400" b="0" i="0" u="none" strike="noStrike" dirty="0">
                        <a:solidFill>
                          <a:srgbClr val="003D5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6465"/>
                  </a:ext>
                </a:extLst>
              </a:tr>
            </a:tbl>
          </a:graphicData>
        </a:graphic>
      </p:graphicFrame>
      <p:sp>
        <p:nvSpPr>
          <p:cNvPr id="19" name="Flowchart: Manual Operation 18">
            <a:extLst>
              <a:ext uri="{FF2B5EF4-FFF2-40B4-BE49-F238E27FC236}">
                <a16:creationId xmlns:a16="http://schemas.microsoft.com/office/drawing/2014/main" id="{D7BF9F64-3F7A-4935-BC43-090A2019EEDE}"/>
              </a:ext>
            </a:extLst>
          </p:cNvPr>
          <p:cNvSpPr/>
          <p:nvPr/>
        </p:nvSpPr>
        <p:spPr>
          <a:xfrm>
            <a:off x="3855028" y="2077282"/>
            <a:ext cx="3739866" cy="611776"/>
          </a:xfrm>
          <a:prstGeom prst="flowChartManualOperat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Visitas</a:t>
            </a:r>
            <a:endParaRPr lang="en-US" dirty="0"/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970B5F70-073F-4F1A-9D5F-72D5956964C4}"/>
              </a:ext>
            </a:extLst>
          </p:cNvPr>
          <p:cNvSpPr/>
          <p:nvPr/>
        </p:nvSpPr>
        <p:spPr>
          <a:xfrm>
            <a:off x="4621046" y="2733089"/>
            <a:ext cx="2207830" cy="484328"/>
          </a:xfrm>
          <a:prstGeom prst="flowChartManualOperation">
            <a:avLst/>
          </a:prstGeom>
          <a:solidFill>
            <a:srgbClr val="177A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Ordens</a:t>
            </a:r>
            <a:endParaRPr lang="en-US" dirty="0"/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245D3ABB-462F-4EFC-A3BC-CD372D609F35}"/>
              </a:ext>
            </a:extLst>
          </p:cNvPr>
          <p:cNvSpPr/>
          <p:nvPr/>
        </p:nvSpPr>
        <p:spPr>
          <a:xfrm>
            <a:off x="5075577" y="3260234"/>
            <a:ext cx="1298769" cy="484328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Pagos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F6BC9ED6-D8F4-4201-B628-353A38482976}"/>
              </a:ext>
            </a:extLst>
          </p:cNvPr>
          <p:cNvSpPr/>
          <p:nvPr/>
        </p:nvSpPr>
        <p:spPr>
          <a:xfrm rot="8840856">
            <a:off x="7448529" y="2440884"/>
            <a:ext cx="516066" cy="485554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70AB8792-EE24-4616-A895-BAF55327012C}"/>
              </a:ext>
            </a:extLst>
          </p:cNvPr>
          <p:cNvSpPr/>
          <p:nvPr/>
        </p:nvSpPr>
        <p:spPr>
          <a:xfrm rot="8840856">
            <a:off x="6684549" y="3183858"/>
            <a:ext cx="516066" cy="485554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F3094-DC96-45FD-A47A-DA20ECA2269A}"/>
              </a:ext>
            </a:extLst>
          </p:cNvPr>
          <p:cNvSpPr txBox="1"/>
          <p:nvPr/>
        </p:nvSpPr>
        <p:spPr>
          <a:xfrm>
            <a:off x="8002155" y="2505989"/>
            <a:ext cx="2902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Atratividade (Ordens ÷</a:t>
            </a:r>
            <a:r>
              <a:rPr lang="en-US" dirty="0">
                <a:solidFill>
                  <a:srgbClr val="005E7F"/>
                </a:solidFill>
                <a:latin typeface="Proxima Nova" panose="020B0604020202020204" charset="0"/>
              </a:rPr>
              <a:t> </a:t>
            </a:r>
            <a:r>
              <a:rPr lang="pt-BR" dirty="0"/>
              <a:t>Visitas)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A557B0-3D72-4A27-A79B-0C7F562F62B4}"/>
              </a:ext>
            </a:extLst>
          </p:cNvPr>
          <p:cNvSpPr txBox="1"/>
          <p:nvPr/>
        </p:nvSpPr>
        <p:spPr>
          <a:xfrm>
            <a:off x="7242465" y="3256117"/>
            <a:ext cx="2902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Sucesso  (Pagos ÷</a:t>
            </a:r>
            <a:r>
              <a:rPr lang="en-US" dirty="0">
                <a:solidFill>
                  <a:srgbClr val="005E7F"/>
                </a:solidFill>
                <a:latin typeface="Proxima Nova" panose="020B0604020202020204" charset="0"/>
              </a:rPr>
              <a:t> </a:t>
            </a:r>
            <a:r>
              <a:rPr lang="pt-BR" dirty="0">
                <a:solidFill>
                  <a:schemeClr val="bg2"/>
                </a:solidFill>
                <a:latin typeface="+mj-lt"/>
              </a:rPr>
              <a:t>Ordens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B3FCFAAA-CF50-4136-BE69-D1BDAF5E6311}"/>
              </a:ext>
            </a:extLst>
          </p:cNvPr>
          <p:cNvSpPr/>
          <p:nvPr/>
        </p:nvSpPr>
        <p:spPr>
          <a:xfrm rot="12833052" flipH="1">
            <a:off x="3863353" y="2750383"/>
            <a:ext cx="1055073" cy="765672"/>
          </a:xfrm>
          <a:prstGeom prst="bentArrow">
            <a:avLst>
              <a:gd name="adj1" fmla="val 25000"/>
              <a:gd name="adj2" fmla="val 24817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3DC3C0-047D-4E31-A75C-B5C7B109BAA7}"/>
              </a:ext>
            </a:extLst>
          </p:cNvPr>
          <p:cNvSpPr txBox="1"/>
          <p:nvPr/>
        </p:nvSpPr>
        <p:spPr>
          <a:xfrm>
            <a:off x="2325364" y="2909640"/>
            <a:ext cx="1711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Conversão</a:t>
            </a:r>
          </a:p>
          <a:p>
            <a:r>
              <a:rPr lang="pt-BR" dirty="0"/>
              <a:t>(Pagos ÷</a:t>
            </a:r>
            <a:r>
              <a:rPr lang="en-US" dirty="0">
                <a:solidFill>
                  <a:srgbClr val="005E7F"/>
                </a:solidFill>
                <a:latin typeface="Proxima Nova" panose="020B0604020202020204" charset="0"/>
              </a:rPr>
              <a:t> </a:t>
            </a:r>
            <a:r>
              <a:rPr lang="pt-BR" dirty="0"/>
              <a:t>Visitas)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20.1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</a:t>
            </a:r>
            <a:r>
              <a:rPr lang="en-US" sz="19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ABCD</a:t>
            </a:r>
            <a:endParaRPr sz="19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ela 7">
            <a:extLst>
              <a:ext uri="{FF2B5EF4-FFF2-40B4-BE49-F238E27FC236}">
                <a16:creationId xmlns:a16="http://schemas.microsoft.com/office/drawing/2014/main" id="{9231DE7B-1188-4DCC-935F-A8372F3A8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71370"/>
              </p:ext>
            </p:extLst>
          </p:nvPr>
        </p:nvGraphicFramePr>
        <p:xfrm>
          <a:off x="468922" y="1742486"/>
          <a:ext cx="10621108" cy="1188690"/>
        </p:xfrm>
        <a:graphic>
          <a:graphicData uri="http://schemas.openxmlformats.org/drawingml/2006/table">
            <a:tbl>
              <a:tblPr/>
              <a:tblGrid>
                <a:gridCol w="3902094">
                  <a:extLst>
                    <a:ext uri="{9D8B030D-6E8A-4147-A177-3AD203B41FA5}">
                      <a16:colId xmlns:a16="http://schemas.microsoft.com/office/drawing/2014/main" val="3319534790"/>
                    </a:ext>
                  </a:extLst>
                </a:gridCol>
                <a:gridCol w="1763073">
                  <a:extLst>
                    <a:ext uri="{9D8B030D-6E8A-4147-A177-3AD203B41FA5}">
                      <a16:colId xmlns:a16="http://schemas.microsoft.com/office/drawing/2014/main" val="1702069678"/>
                    </a:ext>
                  </a:extLst>
                </a:gridCol>
                <a:gridCol w="2453510">
                  <a:extLst>
                    <a:ext uri="{9D8B030D-6E8A-4147-A177-3AD203B41FA5}">
                      <a16:colId xmlns:a16="http://schemas.microsoft.com/office/drawing/2014/main" val="510470434"/>
                    </a:ext>
                  </a:extLst>
                </a:gridCol>
                <a:gridCol w="2502431">
                  <a:extLst>
                    <a:ext uri="{9D8B030D-6E8A-4147-A177-3AD203B41FA5}">
                      <a16:colId xmlns:a16="http://schemas.microsoft.com/office/drawing/2014/main" val="410293837"/>
                    </a:ext>
                  </a:extLst>
                </a:gridCol>
              </a:tblGrid>
              <a:tr h="438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Proxima Nova" panose="020B0604020202020204" charset="0"/>
                        </a:rPr>
                        <a:t>Indicador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Proxima Nova" panose="020B0604020202020204" charset="0"/>
                        </a:rPr>
                        <a:t>Benchmark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latin typeface="Proxima Nova" panose="020B0604020202020204" charset="0"/>
                        </a:rPr>
                        <a:t>Resultado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Proxima Nova" panose="020B0604020202020204" charset="0"/>
                        </a:rPr>
                        <a:t> 2019.1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+mn-ea"/>
                          <a:cs typeface="+mn-cs"/>
                        </a:rPr>
                        <a:t>Resultado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+mn-ea"/>
                          <a:cs typeface="+mn-cs"/>
                        </a:rPr>
                        <a:t> 2020.1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D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7913"/>
                  </a:ext>
                </a:extLst>
              </a:tr>
              <a:tr h="2502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Proxima Nova" panose="020B0604020202020204" charset="0"/>
                        </a:rPr>
                        <a:t>Atratividade  </a:t>
                      </a:r>
                      <a:r>
                        <a:rPr lang="en-US" sz="1200" kern="1200" dirty="0">
                          <a:solidFill>
                            <a:schemeClr val="bg2"/>
                          </a:solidFill>
                          <a:latin typeface="Proxima Nova" panose="020B0604020202020204" charset="0"/>
                        </a:rPr>
                        <a:t>(Ordens ÷ Visitas)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rgbClr val="003D52"/>
                          </a:solidFill>
                          <a:latin typeface="Proxima Nova" panose="020B060402020202020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Proxima Nova" panose="020B0604020202020204" charset="0"/>
                        </a:rPr>
                        <a:t>16,27 %</a:t>
                      </a:r>
                      <a:endParaRPr lang="en-US" sz="1400" kern="1200" dirty="0">
                        <a:solidFill>
                          <a:srgbClr val="003D52"/>
                        </a:solidFill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oxima Nova" panose="020B0604020202020204" charset="0"/>
                          <a:ea typeface="+mn-ea"/>
                          <a:cs typeface="+mn-cs"/>
                        </a:rPr>
                        <a:t>6,45 %</a:t>
                      </a:r>
                      <a:endParaRPr lang="en-US" sz="1400" b="0" i="0" u="none" strike="noStrike" kern="1200" dirty="0">
                        <a:solidFill>
                          <a:srgbClr val="C00000"/>
                        </a:solidFill>
                        <a:effectLst/>
                        <a:latin typeface="Proxima Nova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115093"/>
                  </a:ext>
                </a:extLst>
              </a:tr>
              <a:tr h="2502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Proxima Nova" panose="020B0604020202020204" charset="0"/>
                        </a:rPr>
                        <a:t>Sucesso  </a:t>
                      </a:r>
                      <a:r>
                        <a:rPr lang="en-US" sz="1200" kern="1200" dirty="0">
                          <a:solidFill>
                            <a:schemeClr val="bg2"/>
                          </a:solidFill>
                          <a:latin typeface="Proxima Nova" panose="020B0604020202020204" charset="0"/>
                        </a:rPr>
                        <a:t>(Pagos ÷ Ordens)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rgbClr val="003D52"/>
                          </a:solidFill>
                          <a:latin typeface="Proxima Nova" panose="020B060402020202020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Proxima Nova" panose="020B0604020202020204" charset="0"/>
                        </a:rPr>
                        <a:t>8,03 %</a:t>
                      </a:r>
                      <a:endParaRPr lang="en-US" sz="1400" kern="1200" dirty="0">
                        <a:solidFill>
                          <a:srgbClr val="003D52"/>
                        </a:solidFill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oxima Nova" panose="020B0604020202020204" charset="0"/>
                          <a:ea typeface="+mn-ea"/>
                          <a:cs typeface="+mn-cs"/>
                        </a:rPr>
                        <a:t>5,83 %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072904"/>
                  </a:ext>
                </a:extLst>
              </a:tr>
              <a:tr h="2502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kern="1200" dirty="0" err="1">
                          <a:solidFill>
                            <a:schemeClr val="bg2"/>
                          </a:solidFill>
                          <a:latin typeface="Proxima Nova" panose="020B0604020202020204" charset="0"/>
                        </a:rPr>
                        <a:t>Conversão</a:t>
                      </a: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bg2"/>
                          </a:solidFill>
                          <a:latin typeface="Proxima Nova" panose="020B0604020202020204" charset="0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bg2"/>
                          </a:solidFill>
                          <a:latin typeface="Proxima Nova" panose="020B0604020202020204" charset="0"/>
                        </a:rPr>
                        <a:t>Pagos</a:t>
                      </a:r>
                      <a:r>
                        <a:rPr lang="en-US" sz="1200" kern="1200" dirty="0">
                          <a:solidFill>
                            <a:schemeClr val="bg2"/>
                          </a:solidFill>
                          <a:latin typeface="Proxima Nova" panose="020B0604020202020204" charset="0"/>
                        </a:rPr>
                        <a:t> ÷ Visitas)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rgbClr val="003D52"/>
                          </a:solidFill>
                          <a:latin typeface="Proxima Nova" panose="020B060402020202020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Proxima Nova" panose="020B0604020202020204" charset="0"/>
                        </a:rPr>
                        <a:t>1,31 %</a:t>
                      </a:r>
                      <a:endParaRPr lang="en-US" sz="1400" kern="1200" dirty="0">
                        <a:solidFill>
                          <a:srgbClr val="003D52"/>
                        </a:solidFill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oxima Nova" panose="020B0604020202020204" charset="0"/>
                          <a:ea typeface="+mn-ea"/>
                          <a:cs typeface="+mn-cs"/>
                        </a:rPr>
                        <a:t>0,38 %</a:t>
                      </a:r>
                      <a:endParaRPr lang="en-US" sz="1400" b="0" i="0" u="none" strike="noStrike" kern="1200" dirty="0">
                        <a:solidFill>
                          <a:srgbClr val="007A8D"/>
                        </a:solidFill>
                        <a:effectLst/>
                        <a:latin typeface="Proxima Nova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56465"/>
                  </a:ext>
                </a:extLst>
              </a:tr>
            </a:tbl>
          </a:graphicData>
        </a:graphic>
      </p:graphicFrame>
      <p:pic>
        <p:nvPicPr>
          <p:cNvPr id="24" name="Picture 3">
            <a:extLst>
              <a:ext uri="{FF2B5EF4-FFF2-40B4-BE49-F238E27FC236}">
                <a16:creationId xmlns:a16="http://schemas.microsoft.com/office/drawing/2014/main" id="{58C4D2E9-8A9F-4478-B764-7C82ED261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096" y="3416300"/>
            <a:ext cx="5715000" cy="3556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C10FA50-DAA3-426D-A20D-DF5D687366F8}"/>
              </a:ext>
            </a:extLst>
          </p:cNvPr>
          <p:cNvSpPr/>
          <p:nvPr/>
        </p:nvSpPr>
        <p:spPr>
          <a:xfrm>
            <a:off x="3892410" y="4089674"/>
            <a:ext cx="848555" cy="221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38 </a:t>
            </a:r>
            <a:r>
              <a:rPr lang="en-US" sz="1100" dirty="0" err="1">
                <a:solidFill>
                  <a:schemeClr val="tx1"/>
                </a:solidFill>
              </a:rPr>
              <a:t>alunos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ADCA29-756E-4888-B3FC-5A66A9BE361E}"/>
              </a:ext>
            </a:extLst>
          </p:cNvPr>
          <p:cNvSpPr/>
          <p:nvPr/>
        </p:nvSpPr>
        <p:spPr>
          <a:xfrm>
            <a:off x="3854312" y="5089799"/>
            <a:ext cx="923742" cy="221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138 </a:t>
            </a:r>
            <a:r>
              <a:rPr lang="en-US" sz="1100" dirty="0" err="1">
                <a:solidFill>
                  <a:schemeClr val="tx1"/>
                </a:solidFill>
              </a:rPr>
              <a:t>alunos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84D538-75C9-425E-9279-32E176DB4D32}"/>
              </a:ext>
            </a:extLst>
          </p:cNvPr>
          <p:cNvSpPr/>
          <p:nvPr/>
        </p:nvSpPr>
        <p:spPr>
          <a:xfrm>
            <a:off x="3882887" y="6175649"/>
            <a:ext cx="891520" cy="221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53 </a:t>
            </a:r>
            <a:r>
              <a:rPr lang="en-US" sz="1100" dirty="0" err="1">
                <a:solidFill>
                  <a:schemeClr val="tx1"/>
                </a:solidFill>
              </a:rPr>
              <a:t>alunos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8" name="Tabela 1">
            <a:extLst>
              <a:ext uri="{FF2B5EF4-FFF2-40B4-BE49-F238E27FC236}">
                <a16:creationId xmlns:a16="http://schemas.microsoft.com/office/drawing/2014/main" id="{EA0021F6-0525-40A7-9437-38661D353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65570"/>
              </p:ext>
            </p:extLst>
          </p:nvPr>
        </p:nvGraphicFramePr>
        <p:xfrm>
          <a:off x="6872528" y="4094750"/>
          <a:ext cx="4349262" cy="2150983"/>
        </p:xfrm>
        <a:graphic>
          <a:graphicData uri="http://schemas.openxmlformats.org/drawingml/2006/table">
            <a:tbl>
              <a:tblPr/>
              <a:tblGrid>
                <a:gridCol w="2239107">
                  <a:extLst>
                    <a:ext uri="{9D8B030D-6E8A-4147-A177-3AD203B41FA5}">
                      <a16:colId xmlns:a16="http://schemas.microsoft.com/office/drawing/2014/main" val="197476417"/>
                    </a:ext>
                  </a:extLst>
                </a:gridCol>
                <a:gridCol w="2110155">
                  <a:extLst>
                    <a:ext uri="{9D8B030D-6E8A-4147-A177-3AD203B41FA5}">
                      <a16:colId xmlns:a16="http://schemas.microsoft.com/office/drawing/2014/main" val="1805701142"/>
                    </a:ext>
                  </a:extLst>
                </a:gridCol>
              </a:tblGrid>
              <a:tr h="61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kern="1200" dirty="0">
                          <a:solidFill>
                            <a:schemeClr val="bg1"/>
                          </a:solidFill>
                          <a:latin typeface="Proxima Nova" panose="020B0604020202020204" charset="0"/>
                        </a:rPr>
                        <a:t>Alunos Captados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kern="1200" dirty="0">
                          <a:solidFill>
                            <a:srgbClr val="003D52"/>
                          </a:solidFill>
                          <a:latin typeface="Proxima Nova" panose="020B0604020202020204" charset="0"/>
                        </a:rPr>
                        <a:t>53</a:t>
                      </a:r>
                      <a:endParaRPr lang="en-US" sz="1400" kern="1200" dirty="0">
                        <a:solidFill>
                          <a:srgbClr val="003D52"/>
                        </a:solidFill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0428779"/>
                  </a:ext>
                </a:extLst>
              </a:tr>
              <a:tr h="32902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kern="1200" dirty="0">
                          <a:solidFill>
                            <a:schemeClr val="bg1"/>
                          </a:solidFill>
                          <a:latin typeface="Proxima Nova" panose="020B0604020202020204" charset="0"/>
                        </a:rPr>
                        <a:t>Realizado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rgbClr val="003D52"/>
                          </a:solidFill>
                          <a:latin typeface="Proxima Nova" panose="020B0604020202020204" charset="0"/>
                        </a:rPr>
                        <a:t>R$ 537.561,60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8955161"/>
                  </a:ext>
                </a:extLst>
              </a:tr>
              <a:tr h="647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kern="1200" dirty="0">
                          <a:solidFill>
                            <a:schemeClr val="bg1"/>
                          </a:solidFill>
                          <a:latin typeface="Proxima Nova" panose="020B0604020202020204" charset="0"/>
                        </a:rPr>
                        <a:t>Não Realizado</a:t>
                      </a:r>
                    </a:p>
                    <a:p>
                      <a:pPr algn="ctr" rtl="0" fontAlgn="ctr"/>
                      <a:r>
                        <a:rPr lang="pt-BR" sz="1800" b="1" kern="1200" dirty="0">
                          <a:solidFill>
                            <a:schemeClr val="bg1"/>
                          </a:solidFill>
                          <a:latin typeface="Proxima Nova" panose="020B0604020202020204" charset="0"/>
                        </a:rPr>
                        <a:t>Atratividade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Proxima Nova" panose="020B0604020202020204" charset="0"/>
                        </a:rPr>
                        <a:t>R$ 1.399.688,69</a:t>
                      </a:r>
                      <a:endParaRPr lang="en-US" sz="1400" kern="1200" dirty="0">
                        <a:solidFill>
                          <a:srgbClr val="C00000"/>
                        </a:solidFill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5919330"/>
                  </a:ext>
                </a:extLst>
              </a:tr>
              <a:tr h="53716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kern="1200" dirty="0">
                          <a:solidFill>
                            <a:schemeClr val="bg1"/>
                          </a:solidFill>
                          <a:latin typeface="Proxima Nova" panose="020B0604020202020204" charset="0"/>
                        </a:rPr>
                        <a:t>Não Realizado</a:t>
                      </a:r>
                    </a:p>
                    <a:p>
                      <a:pPr algn="ctr" rtl="0" fontAlgn="ctr"/>
                      <a:r>
                        <a:rPr lang="pt-BR" sz="1800" b="1" kern="1200" dirty="0">
                          <a:solidFill>
                            <a:schemeClr val="bg1"/>
                          </a:solidFill>
                          <a:latin typeface="Proxima Nova" panose="020B0604020202020204" charset="0"/>
                        </a:rPr>
                        <a:t>Sucesso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Proxima Nova" panose="020B0604020202020204" charset="0"/>
                        </a:rPr>
                        <a:t>R$ 385.421,52</a:t>
                      </a:r>
                      <a:endParaRPr lang="en-US" sz="1400" kern="1200" dirty="0">
                        <a:solidFill>
                          <a:srgbClr val="C00000"/>
                        </a:solidFill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710677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300EA332-3CB0-4DE9-982E-68B63BE10A21}"/>
              </a:ext>
            </a:extLst>
          </p:cNvPr>
          <p:cNvSpPr/>
          <p:nvPr/>
        </p:nvSpPr>
        <p:spPr>
          <a:xfrm>
            <a:off x="2381376" y="4889992"/>
            <a:ext cx="1241149" cy="221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pt-BR" kern="1200" dirty="0">
                <a:solidFill>
                  <a:srgbClr val="C00000"/>
                </a:solidFill>
                <a:latin typeface="Proxima Nova" panose="020B0604020202020204" charset="0"/>
              </a:rPr>
              <a:t>R</a:t>
            </a:r>
            <a:r>
              <a:rPr lang="pt-BR" kern="1200">
                <a:solidFill>
                  <a:srgbClr val="C00000"/>
                </a:solidFill>
                <a:latin typeface="Proxima Nova" panose="020B0604020202020204" charset="0"/>
              </a:rPr>
              <a:t>$ 1.399.688,69</a:t>
            </a:r>
            <a:endParaRPr lang="en-US" kern="1200" dirty="0">
              <a:solidFill>
                <a:srgbClr val="C00000"/>
              </a:solidFill>
              <a:latin typeface="Proxima Nova" panose="020B060402020202020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E32C2B-801F-46F2-8E4C-D6569BE3B133}"/>
              </a:ext>
            </a:extLst>
          </p:cNvPr>
          <p:cNvSpPr/>
          <p:nvPr/>
        </p:nvSpPr>
        <p:spPr>
          <a:xfrm>
            <a:off x="2368770" y="4029275"/>
            <a:ext cx="1241148" cy="198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pt-BR" kern="1200" dirty="0">
                <a:solidFill>
                  <a:srgbClr val="C00000"/>
                </a:solidFill>
                <a:latin typeface="Proxima Nova" panose="020B0604020202020204" charset="0"/>
              </a:rPr>
              <a:t>R$ 385.421,52</a:t>
            </a:r>
            <a:endParaRPr lang="en-US" kern="1200" dirty="0">
              <a:solidFill>
                <a:srgbClr val="C00000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8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Geral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</a:t>
            </a:r>
            <a:r>
              <a:rPr lang="en-US" sz="19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ABCD</a:t>
            </a:r>
            <a:endParaRPr sz="19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5" name="Tabela 21">
            <a:extLst>
              <a:ext uri="{FF2B5EF4-FFF2-40B4-BE49-F238E27FC236}">
                <a16:creationId xmlns:a16="http://schemas.microsoft.com/office/drawing/2014/main" id="{2182118C-22AB-4000-B59D-98210AF4615A}"/>
              </a:ext>
            </a:extLst>
          </p:cNvPr>
          <p:cNvGraphicFramePr>
            <a:graphicFrameLocks noGrp="1"/>
          </p:cNvGraphicFramePr>
          <p:nvPr/>
        </p:nvGraphicFramePr>
        <p:xfrm>
          <a:off x="306813" y="4771293"/>
          <a:ext cx="10785257" cy="2111829"/>
        </p:xfrm>
        <a:graphic>
          <a:graphicData uri="http://schemas.openxmlformats.org/drawingml/2006/table">
            <a:tbl>
              <a:tblPr/>
              <a:tblGrid>
                <a:gridCol w="1492170">
                  <a:extLst>
                    <a:ext uri="{9D8B030D-6E8A-4147-A177-3AD203B41FA5}">
                      <a16:colId xmlns:a16="http://schemas.microsoft.com/office/drawing/2014/main" val="3319534790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766250951"/>
                    </a:ext>
                  </a:extLst>
                </a:gridCol>
                <a:gridCol w="813255">
                  <a:extLst>
                    <a:ext uri="{9D8B030D-6E8A-4147-A177-3AD203B41FA5}">
                      <a16:colId xmlns:a16="http://schemas.microsoft.com/office/drawing/2014/main" val="510470434"/>
                    </a:ext>
                  </a:extLst>
                </a:gridCol>
                <a:gridCol w="745981">
                  <a:extLst>
                    <a:ext uri="{9D8B030D-6E8A-4147-A177-3AD203B41FA5}">
                      <a16:colId xmlns:a16="http://schemas.microsoft.com/office/drawing/2014/main" val="1681170182"/>
                    </a:ext>
                  </a:extLst>
                </a:gridCol>
                <a:gridCol w="1171954">
                  <a:extLst>
                    <a:ext uri="{9D8B030D-6E8A-4147-A177-3AD203B41FA5}">
                      <a16:colId xmlns:a16="http://schemas.microsoft.com/office/drawing/2014/main" val="641660829"/>
                    </a:ext>
                  </a:extLst>
                </a:gridCol>
                <a:gridCol w="3866322">
                  <a:extLst>
                    <a:ext uri="{9D8B030D-6E8A-4147-A177-3AD203B41FA5}">
                      <a16:colId xmlns:a16="http://schemas.microsoft.com/office/drawing/2014/main" val="265873335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Indicador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Definição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2019.1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2020.1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Benchmark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Status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7913"/>
                  </a:ext>
                </a:extLst>
              </a:tr>
              <a:tr h="4948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 err="1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Atratividade</a:t>
                      </a:r>
                      <a:r>
                        <a:rPr lang="en-US" sz="1400" b="0" i="0" u="none" strike="noStrike" dirty="0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(Ordens ÷ Visitas)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Mostra quanto as ofertas são atrativas para o aluno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7A8D"/>
                          </a:solidFill>
                          <a:effectLst/>
                          <a:latin typeface="Proxima Nova" panose="020B0604020202020204" charset="0"/>
                        </a:rPr>
                        <a:t>20,10%</a:t>
                      </a:r>
                      <a:endParaRPr lang="en-US" sz="1400" b="0" i="0" u="none" strike="noStrike" dirty="0">
                        <a:solidFill>
                          <a:srgbClr val="007A8D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DAF50"/>
                          </a:solidFill>
                          <a:effectLst/>
                          <a:latin typeface="Proxima Nova" panose="020B0604020202020204" charset="0"/>
                        </a:rPr>
                        <a:t>22,48 %</a:t>
                      </a:r>
                      <a:endParaRPr lang="en-US" sz="1400" b="0" i="0" u="none" strike="noStrike" dirty="0">
                        <a:solidFill>
                          <a:srgbClr val="007A8D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(De)Crescimento </a:t>
                      </a:r>
                      <a:r>
                        <a:rPr lang="pt-BR" sz="1400" b="0" i="0" u="none" strike="noStrike" dirty="0" err="1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YoY</a:t>
                      </a:r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 = 53%</a:t>
                      </a:r>
                      <a:b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</a:br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Acima/Abaixo 15% da média do site</a:t>
                      </a:r>
                      <a:endParaRPr lang="en-US" sz="1400" b="0" i="0" u="none" strike="noStrike" dirty="0">
                        <a:solidFill>
                          <a:srgbClr val="003D5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115093"/>
                  </a:ext>
                </a:extLst>
              </a:tr>
              <a:tr h="4948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 err="1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Sucesso</a:t>
                      </a:r>
                      <a:r>
                        <a:rPr lang="en-US" sz="1400" b="0" i="0" u="none" strike="noStrike" dirty="0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(Pagos ÷ Ordens)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Mostra se as ofertas trazem retorno financeiro ao aluno e se há alinhamento com o balcão </a:t>
                      </a:r>
                      <a:endParaRPr lang="en-US" sz="1100" b="0" i="0" u="none" strike="noStrike" dirty="0">
                        <a:solidFill>
                          <a:srgbClr val="003D5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Proxima Nova" panose="020B0604020202020204" charset="0"/>
                        </a:rPr>
                        <a:t>15,3%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DAF50"/>
                          </a:solidFill>
                          <a:effectLst/>
                          <a:latin typeface="Proxima Nova" panose="020B0604020202020204" charset="0"/>
                        </a:rPr>
                        <a:t>16,98 %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(De)Crescimento </a:t>
                      </a:r>
                      <a:r>
                        <a:rPr lang="pt-BR" sz="1400" b="0" i="0" u="none" strike="noStrike" dirty="0" err="1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YoY</a:t>
                      </a:r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 = 53%</a:t>
                      </a:r>
                      <a:b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</a:br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Acima/Abaixo 15% da média do site</a:t>
                      </a:r>
                      <a:endParaRPr lang="en-US" sz="1400" b="0" i="0" u="none" strike="noStrike" dirty="0">
                        <a:solidFill>
                          <a:srgbClr val="003D5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072904"/>
                  </a:ext>
                </a:extLst>
              </a:tr>
              <a:tr h="4948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 err="1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Conversão</a:t>
                      </a:r>
                      <a:endParaRPr lang="en-US" sz="1400" b="0" i="0" u="none" strike="noStrike" dirty="0">
                        <a:solidFill>
                          <a:srgbClr val="005E7F"/>
                        </a:solidFill>
                        <a:effectLst/>
                        <a:latin typeface="Proxima Nova" panose="020B0604020202020204" charset="0"/>
                      </a:endParaRPr>
                    </a:p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5E7F"/>
                          </a:solidFill>
                          <a:effectLst/>
                          <a:latin typeface="Proxima Nova" panose="020B0604020202020204" charset="0"/>
                        </a:rPr>
                        <a:t>(Pagos ÷ Visitas)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Mostra a conversão geral de todas as etapas do processo</a:t>
                      </a:r>
                      <a:endParaRPr lang="en-US" sz="1100" b="0" i="0" u="none" strike="noStrike" dirty="0">
                        <a:solidFill>
                          <a:srgbClr val="003D5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7A8D"/>
                          </a:solidFill>
                          <a:effectLst/>
                          <a:latin typeface="Proxima Nova" panose="020B0604020202020204" charset="0"/>
                        </a:rPr>
                        <a:t>1,98%</a:t>
                      </a:r>
                      <a:endParaRPr lang="en-US" sz="1400" b="0" i="0" u="none" strike="noStrike" dirty="0">
                        <a:solidFill>
                          <a:srgbClr val="007A8D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DAF50"/>
                          </a:solidFill>
                          <a:effectLst/>
                          <a:latin typeface="Proxima Nova" panose="020B0604020202020204" charset="0"/>
                        </a:rPr>
                        <a:t>3,82 %</a:t>
                      </a:r>
                      <a:endParaRPr lang="en-US" sz="1400" b="0" i="0" u="none" strike="noStrike" dirty="0">
                        <a:solidFill>
                          <a:srgbClr val="007A8D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(De)Crescimento </a:t>
                      </a:r>
                      <a:r>
                        <a:rPr lang="pt-BR" sz="1400" b="0" i="0" u="none" strike="noStrike" dirty="0" err="1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YoY</a:t>
                      </a:r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 = 53%</a:t>
                      </a:r>
                      <a:b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</a:br>
                      <a:r>
                        <a:rPr lang="pt-BR" sz="1400" b="0" i="0" u="none" strike="noStrike" dirty="0">
                          <a:solidFill>
                            <a:srgbClr val="003D52"/>
                          </a:solidFill>
                          <a:effectLst/>
                          <a:latin typeface="Proxima Nova" panose="020B0604020202020204" charset="0"/>
                        </a:rPr>
                        <a:t>Acima/Abaixo 15% da média do site</a:t>
                      </a:r>
                      <a:endParaRPr lang="en-US" sz="1400" b="0" i="0" u="none" strike="noStrike" dirty="0">
                        <a:solidFill>
                          <a:srgbClr val="003D5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56465"/>
                  </a:ext>
                </a:extLst>
              </a:tr>
            </a:tbl>
          </a:graphicData>
        </a:graphic>
      </p:graphicFrame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3FCD6EF0-325C-480E-9635-7DB8528D16EF}"/>
              </a:ext>
            </a:extLst>
          </p:cNvPr>
          <p:cNvSpPr/>
          <p:nvPr/>
        </p:nvSpPr>
        <p:spPr>
          <a:xfrm>
            <a:off x="326645" y="2554355"/>
            <a:ext cx="3739866" cy="611776"/>
          </a:xfrm>
          <a:prstGeom prst="flowChartManualOperat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Visitas</a:t>
            </a:r>
            <a:endParaRPr lang="en-US" dirty="0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E3DCD87D-4B4E-4546-8EDB-C70909AD51FD}"/>
              </a:ext>
            </a:extLst>
          </p:cNvPr>
          <p:cNvSpPr/>
          <p:nvPr/>
        </p:nvSpPr>
        <p:spPr>
          <a:xfrm>
            <a:off x="1092663" y="3210162"/>
            <a:ext cx="2207830" cy="484328"/>
          </a:xfrm>
          <a:prstGeom prst="flowChartManualOperation">
            <a:avLst/>
          </a:prstGeom>
          <a:solidFill>
            <a:srgbClr val="177A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Ordens</a:t>
            </a:r>
            <a:endParaRPr lang="en-US" dirty="0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455DECD2-A2F4-4F4C-BEA1-07C49E648072}"/>
              </a:ext>
            </a:extLst>
          </p:cNvPr>
          <p:cNvSpPr/>
          <p:nvPr/>
        </p:nvSpPr>
        <p:spPr>
          <a:xfrm>
            <a:off x="1547194" y="3737307"/>
            <a:ext cx="1298769" cy="484328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Pagos</a:t>
            </a:r>
            <a:endParaRPr lang="en-US" dirty="0"/>
          </a:p>
        </p:txBody>
      </p:sp>
      <p:graphicFrame>
        <p:nvGraphicFramePr>
          <p:cNvPr id="28" name="Tabela 21">
            <a:extLst>
              <a:ext uri="{FF2B5EF4-FFF2-40B4-BE49-F238E27FC236}">
                <a16:creationId xmlns:a16="http://schemas.microsoft.com/office/drawing/2014/main" id="{49E93539-B593-4796-B44A-99FFC16A6F02}"/>
              </a:ext>
            </a:extLst>
          </p:cNvPr>
          <p:cNvGraphicFramePr>
            <a:graphicFrameLocks noGrp="1"/>
          </p:cNvGraphicFramePr>
          <p:nvPr/>
        </p:nvGraphicFramePr>
        <p:xfrm>
          <a:off x="4200355" y="1742486"/>
          <a:ext cx="2945879" cy="2593626"/>
        </p:xfrm>
        <a:graphic>
          <a:graphicData uri="http://schemas.openxmlformats.org/drawingml/2006/table">
            <a:tbl>
              <a:tblPr/>
              <a:tblGrid>
                <a:gridCol w="719514">
                  <a:extLst>
                    <a:ext uri="{9D8B030D-6E8A-4147-A177-3AD203B41FA5}">
                      <a16:colId xmlns:a16="http://schemas.microsoft.com/office/drawing/2014/main" val="510470434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1681170182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2658733352"/>
                    </a:ext>
                  </a:extLst>
                </a:gridCol>
              </a:tblGrid>
              <a:tr h="754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2019.1</a:t>
                      </a: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2020.1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Status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7913"/>
                  </a:ext>
                </a:extLst>
              </a:tr>
              <a:tr h="6128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1348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DAF50"/>
                          </a:solidFill>
                          <a:effectLst/>
                          <a:latin typeface="Proxima Nova" panose="020B0604020202020204" charset="0"/>
                        </a:rPr>
                        <a:t>2122</a:t>
                      </a:r>
                      <a:endParaRPr lang="en-US" sz="1400" b="0" i="0" u="none" strike="noStrike" dirty="0">
                        <a:solidFill>
                          <a:srgbClr val="007A8D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Proxima Nova" panose="020B0604020202020204" charset="0"/>
                        </a:rPr>
                        <a:t>+52%</a:t>
                      </a:r>
                      <a:endParaRPr lang="en-US" sz="1400" b="0" i="0" u="none" strike="noStrike" dirty="0">
                        <a:solidFill>
                          <a:schemeClr val="accent6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115093"/>
                  </a:ext>
                </a:extLst>
              </a:tr>
              <a:tr h="6128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500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Proxima Nova" panose="020B060402020202020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Proxima Nova" panose="020B0604020202020204" charset="0"/>
                        </a:rPr>
                        <a:t>-15%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072904"/>
                  </a:ext>
                </a:extLst>
              </a:tr>
              <a:tr h="6128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DAF50"/>
                          </a:solidFill>
                          <a:effectLst/>
                          <a:latin typeface="Proxima Nova" panose="020B0604020202020204" charset="0"/>
                        </a:rPr>
                        <a:t>91</a:t>
                      </a:r>
                      <a:endParaRPr lang="en-US" sz="1400" b="0" i="0" u="none" strike="noStrike" dirty="0">
                        <a:solidFill>
                          <a:srgbClr val="007A8D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Proxima Nova" panose="020B0604020202020204" charset="0"/>
                        </a:rPr>
                        <a:t>+37%</a:t>
                      </a:r>
                      <a:endParaRPr lang="en-US" sz="1400" b="0" i="0" u="none" strike="noStrike" dirty="0">
                        <a:solidFill>
                          <a:schemeClr val="accent6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56465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FAFFE7-5083-4F01-972F-5148CD7F09BF}"/>
              </a:ext>
            </a:extLst>
          </p:cNvPr>
          <p:cNvSpPr/>
          <p:nvPr/>
        </p:nvSpPr>
        <p:spPr>
          <a:xfrm rot="16200000">
            <a:off x="5806015" y="2636807"/>
            <a:ext cx="313327" cy="27989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B6D3D6D-FCF8-449E-80F1-F6B82B401C71}"/>
              </a:ext>
            </a:extLst>
          </p:cNvPr>
          <p:cNvSpPr/>
          <p:nvPr/>
        </p:nvSpPr>
        <p:spPr>
          <a:xfrm rot="5400000">
            <a:off x="5806015" y="3281875"/>
            <a:ext cx="313327" cy="2798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EE3AC45-239C-4E09-BACE-B05BA4BB3C2D}"/>
              </a:ext>
            </a:extLst>
          </p:cNvPr>
          <p:cNvSpPr/>
          <p:nvPr/>
        </p:nvSpPr>
        <p:spPr>
          <a:xfrm rot="16200000">
            <a:off x="5806015" y="3843832"/>
            <a:ext cx="313327" cy="27989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oogle Shape;114;p3">
            <a:extLst>
              <a:ext uri="{FF2B5EF4-FFF2-40B4-BE49-F238E27FC236}">
                <a16:creationId xmlns:a16="http://schemas.microsoft.com/office/drawing/2014/main" id="{71A53597-ACA1-4EDD-89A5-17ABB62A7D03}"/>
              </a:ext>
            </a:extLst>
          </p:cNvPr>
          <p:cNvSpPr txBox="1"/>
          <p:nvPr/>
        </p:nvSpPr>
        <p:spPr>
          <a:xfrm>
            <a:off x="886512" y="1904729"/>
            <a:ext cx="29458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 err="1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Funil</a:t>
            </a:r>
            <a:r>
              <a:rPr lang="en-US" sz="2800" b="1" i="0" u="none" strike="noStrike" cap="none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1" i="0" u="none" strike="noStrike" cap="none" dirty="0" err="1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Presencial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" name="Tabela 21">
            <a:extLst>
              <a:ext uri="{FF2B5EF4-FFF2-40B4-BE49-F238E27FC236}">
                <a16:creationId xmlns:a16="http://schemas.microsoft.com/office/drawing/2014/main" id="{F8226C97-1162-49C2-96C0-030F3BB85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35259"/>
              </p:ext>
            </p:extLst>
          </p:nvPr>
        </p:nvGraphicFramePr>
        <p:xfrm>
          <a:off x="7354959" y="1755740"/>
          <a:ext cx="3826563" cy="2607475"/>
        </p:xfrm>
        <a:graphic>
          <a:graphicData uri="http://schemas.openxmlformats.org/drawingml/2006/table">
            <a:tbl>
              <a:tblPr/>
              <a:tblGrid>
                <a:gridCol w="1122073">
                  <a:extLst>
                    <a:ext uri="{9D8B030D-6E8A-4147-A177-3AD203B41FA5}">
                      <a16:colId xmlns:a16="http://schemas.microsoft.com/office/drawing/2014/main" val="1297471908"/>
                    </a:ext>
                  </a:extLst>
                </a:gridCol>
                <a:gridCol w="895568">
                  <a:extLst>
                    <a:ext uri="{9D8B030D-6E8A-4147-A177-3AD203B41FA5}">
                      <a16:colId xmlns:a16="http://schemas.microsoft.com/office/drawing/2014/main" val="510470434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1681170182"/>
                    </a:ext>
                  </a:extLst>
                </a:gridCol>
                <a:gridCol w="924339">
                  <a:extLst>
                    <a:ext uri="{9D8B030D-6E8A-4147-A177-3AD203B41FA5}">
                      <a16:colId xmlns:a16="http://schemas.microsoft.com/office/drawing/2014/main" val="2658733352"/>
                    </a:ext>
                  </a:extLst>
                </a:gridCol>
              </a:tblGrid>
              <a:tr h="768799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2019.1</a:t>
                      </a:r>
                    </a:p>
                  </a:txBody>
                  <a:tcPr marL="18288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2020.1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Proxima Nova" panose="020B0604020202020204" charset="0"/>
                        </a:rPr>
                        <a:t>Status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18288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7913"/>
                  </a:ext>
                </a:extLst>
              </a:tr>
              <a:tr h="6128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Mensalidade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R$500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R$550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Proxima Nova" panose="020B0604020202020204" charset="0"/>
                        </a:rPr>
                        <a:t>+10%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115093"/>
                  </a:ext>
                </a:extLst>
              </a:tr>
              <a:tr h="6128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Desconto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50%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Proxima Nova" panose="020B0604020202020204" charset="0"/>
                        </a:rPr>
                        <a:t>-10%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072904"/>
                  </a:ext>
                </a:extLst>
              </a:tr>
              <a:tr h="6128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Receita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R$25k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R$50.1k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Proxima Nova" panose="020B0604020202020204" charset="0"/>
                        </a:rPr>
                        <a:t>+101%</a:t>
                      </a:r>
                      <a:endParaRPr lang="en-US" sz="1400" b="0" i="0" u="none" strike="noStrike" dirty="0">
                        <a:solidFill>
                          <a:schemeClr val="accent6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632383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DE832F1-BD1B-4498-9826-0883736921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353" y="1806781"/>
            <a:ext cx="687152" cy="6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9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pt-BR" sz="2800" b="1" dirty="0">
                <a:solidFill>
                  <a:schemeClr val="lt1"/>
                </a:solidFill>
                <a:latin typeface="Proxima Nova"/>
                <a:ea typeface="Calibri"/>
                <a:cs typeface="Calibri"/>
                <a:sym typeface="Proxima Nova"/>
              </a:rPr>
              <a:t>G</a:t>
            </a:r>
            <a:r>
              <a:rPr lang="en-US" sz="2800" b="1" dirty="0" err="1">
                <a:solidFill>
                  <a:schemeClr val="lt1"/>
                </a:solidFill>
                <a:latin typeface="Proxima Nova"/>
                <a:ea typeface="Calibri"/>
                <a:cs typeface="Calibri"/>
                <a:sym typeface="Proxima Nova"/>
              </a:rPr>
              <a:t>eral</a:t>
            </a:r>
            <a:r>
              <a:rPr lang="en-US" sz="2800" b="1" dirty="0">
                <a:solidFill>
                  <a:schemeClr val="lt1"/>
                </a:solidFill>
                <a:latin typeface="Proxima Nova"/>
                <a:ea typeface="Calibri"/>
                <a:cs typeface="Calibri"/>
                <a:sym typeface="Proxima Nova"/>
              </a:rPr>
              <a:t> – </a:t>
            </a:r>
            <a:r>
              <a:rPr lang="en-US" sz="2800" b="1" dirty="0" err="1">
                <a:solidFill>
                  <a:schemeClr val="lt1"/>
                </a:solidFill>
                <a:latin typeface="Proxima Nova"/>
                <a:ea typeface="Calibri"/>
                <a:cs typeface="Calibri"/>
                <a:sym typeface="Proxima Nova"/>
              </a:rPr>
              <a:t>Pagos</a:t>
            </a:r>
            <a:r>
              <a:rPr lang="en-US" sz="2800" b="1" dirty="0">
                <a:solidFill>
                  <a:schemeClr val="lt1"/>
                </a:solidFill>
                <a:latin typeface="Proxima Nova"/>
                <a:ea typeface="Calibri"/>
                <a:cs typeface="Calibri"/>
                <a:sym typeface="Proxima Nova"/>
              </a:rPr>
              <a:t>, </a:t>
            </a:r>
            <a:r>
              <a:rPr lang="en-US" sz="2800" b="1" dirty="0" err="1">
                <a:solidFill>
                  <a:schemeClr val="lt1"/>
                </a:solidFill>
                <a:latin typeface="Proxima Nova"/>
                <a:ea typeface="Calibri"/>
                <a:cs typeface="Calibri"/>
                <a:sym typeface="Proxima Nova"/>
              </a:rPr>
              <a:t>Estoque</a:t>
            </a:r>
            <a:r>
              <a:rPr lang="en-US" sz="2800" b="1" dirty="0">
                <a:solidFill>
                  <a:schemeClr val="lt1"/>
                </a:solidFill>
                <a:latin typeface="Proxima Nova"/>
                <a:ea typeface="Calibri"/>
                <a:cs typeface="Calibri"/>
                <a:sym typeface="Proxima Nova"/>
              </a:rPr>
              <a:t> e </a:t>
            </a:r>
            <a:r>
              <a:rPr lang="en-US" sz="2800" b="1" dirty="0" err="1">
                <a:solidFill>
                  <a:schemeClr val="lt1"/>
                </a:solidFill>
                <a:latin typeface="Proxima Nova"/>
                <a:ea typeface="Calibri"/>
                <a:cs typeface="Calibri"/>
                <a:sym typeface="Proxima Nova"/>
              </a:rPr>
              <a:t>Preço</a:t>
            </a:r>
            <a:r>
              <a:rPr lang="en-US" sz="2800" b="1" dirty="0">
                <a:solidFill>
                  <a:schemeClr val="lt1"/>
                </a:solidFill>
                <a:latin typeface="Proxima Nova"/>
                <a:ea typeface="Calibri"/>
                <a:cs typeface="Calibri"/>
                <a:sym typeface="Proxima Nova"/>
              </a:rPr>
              <a:t> 20.1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</a:t>
            </a:r>
            <a:r>
              <a:rPr lang="en-US" sz="19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ABCD</a:t>
            </a:r>
            <a:endParaRPr sz="19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396493" y="3361275"/>
            <a:ext cx="5312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NÚMERO DE SKUS´S POR DIA | COMPARATIVO ANO A 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6493" y="5383517"/>
            <a:ext cx="617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MÉDIA DE PREÇO OFERECIDO POR DIA | COMPARATIVO ANO A ANO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2490E0-0D14-4EB7-8358-1ABF30A12194}"/>
              </a:ext>
            </a:extLst>
          </p:cNvPr>
          <p:cNvSpPr txBox="1"/>
          <p:nvPr/>
        </p:nvSpPr>
        <p:spPr>
          <a:xfrm>
            <a:off x="1319790" y="1448645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PAGOS POR DIA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17D07A-B478-4299-8254-65F4FC9DF1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6441" y="1700545"/>
            <a:ext cx="7685062" cy="13768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BCEC0A-6C8A-468E-9FB9-B7B311FA88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6440" y="5815994"/>
            <a:ext cx="7537447" cy="1366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615C43-79F1-47D5-8381-C546A851EA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6440" y="3814392"/>
            <a:ext cx="7685062" cy="138344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3B7AEA-9B6B-4FA7-9B4D-194B85B3A880}"/>
              </a:ext>
            </a:extLst>
          </p:cNvPr>
          <p:cNvCxnSpPr>
            <a:cxnSpLocks/>
          </p:cNvCxnSpPr>
          <p:nvPr/>
        </p:nvCxnSpPr>
        <p:spPr>
          <a:xfrm>
            <a:off x="4333462" y="1756422"/>
            <a:ext cx="0" cy="5370016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3A3648C-F946-445A-8E2F-D375EB518DD7}"/>
              </a:ext>
            </a:extLst>
          </p:cNvPr>
          <p:cNvSpPr/>
          <p:nvPr/>
        </p:nvSpPr>
        <p:spPr>
          <a:xfrm rot="18960653">
            <a:off x="4419652" y="2645351"/>
            <a:ext cx="279210" cy="9667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F984886-A48E-498B-B5C6-E64AC5DBE3F8}"/>
              </a:ext>
            </a:extLst>
          </p:cNvPr>
          <p:cNvCxnSpPr>
            <a:cxnSpLocks/>
          </p:cNvCxnSpPr>
          <p:nvPr/>
        </p:nvCxnSpPr>
        <p:spPr>
          <a:xfrm>
            <a:off x="6642654" y="1769675"/>
            <a:ext cx="0" cy="5370016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37C2616-67C0-426F-8219-D67DAAA53A04}"/>
              </a:ext>
            </a:extLst>
          </p:cNvPr>
          <p:cNvSpPr/>
          <p:nvPr/>
        </p:nvSpPr>
        <p:spPr>
          <a:xfrm rot="18960653">
            <a:off x="6669209" y="2459824"/>
            <a:ext cx="279210" cy="9667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7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lt1"/>
              </a:buClr>
              <a:buSzPts val="2800"/>
            </a:pPr>
            <a:r>
              <a:rPr lang="pt-BR" sz="2800" b="1" dirty="0">
                <a:solidFill>
                  <a:schemeClr val="lt1"/>
                </a:solidFill>
                <a:latin typeface="Proxima Nova"/>
                <a:ea typeface="Calibri"/>
                <a:cs typeface="Calibri"/>
                <a:sym typeface="Proxima Nova"/>
              </a:rPr>
              <a:t>Geral – Pagos, Estoque e Preço 20.1 x 19.1</a:t>
            </a: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</a:t>
            </a:r>
            <a:r>
              <a:rPr lang="en-US" sz="19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ABCD</a:t>
            </a:r>
            <a:endParaRPr sz="19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86696" y="1415515"/>
            <a:ext cx="5312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NÚMERO DE SKUS´S POR DIA | COMPARATIVO ANO A 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007" y="4180887"/>
            <a:ext cx="617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MÉDIA DE PREÇO OFERECIDO POR DIA | COMPARATIVO ANO A ANO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2880" y="6858000"/>
            <a:ext cx="90220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Proxima Nova" panose="020B0604020202020204" charset="0"/>
              </a:rPr>
              <a:t>É importante que o nível de estoque se mantenha constante e completo</a:t>
            </a:r>
            <a:r>
              <a:rPr lang="en-US" sz="1000" dirty="0">
                <a:latin typeface="Proxima Nova" panose="020B0604020202020204" charset="0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Proxima Nova" panose="020B0604020202020204" charset="0"/>
              </a:rPr>
              <a:t>Em relação ao preço,</a:t>
            </a:r>
            <a:r>
              <a:rPr lang="pt-BR" sz="1000" dirty="0">
                <a:latin typeface="Proxima Nova" panose="020B0604020202020204" charset="0"/>
              </a:rPr>
              <a:t> observar a movimentação na praça e como a IES se posicionou</a:t>
            </a:r>
            <a:r>
              <a:rPr lang="en-US" sz="1000" dirty="0">
                <a:latin typeface="Proxima Nova" panose="020B060402020202020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Proxima Nova" panose="020B0604020202020204" charset="0"/>
              </a:rPr>
              <a:t>Praça corresponde às cidades onde a IES possui ofertas.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1765300"/>
            <a:ext cx="10541000" cy="2159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500" y="4483100"/>
            <a:ext cx="10541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8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6096</TotalTime>
  <Words>971</Words>
  <Application>Microsoft Macintosh PowerPoint</Application>
  <PresentationFormat>Custom</PresentationFormat>
  <Paragraphs>240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Proxima Nova Semibold</vt:lpstr>
      <vt:lpstr>Proxima Nova Extrabold</vt:lpstr>
      <vt:lpstr>Calibri</vt:lpstr>
      <vt:lpstr>Proxima Nova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Willian Uehara</dc:creator>
  <cp:lastModifiedBy>Microsoft Office User</cp:lastModifiedBy>
  <cp:revision>170</cp:revision>
  <dcterms:created xsi:type="dcterms:W3CDTF">2019-09-04T13:53:30Z</dcterms:created>
  <dcterms:modified xsi:type="dcterms:W3CDTF">2020-03-08T17:48:28Z</dcterms:modified>
</cp:coreProperties>
</file>