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11430000" cy="7621588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600">
          <p15:clr>
            <a:srgbClr val="A4A3A4"/>
          </p15:clr>
        </p15:guide>
        <p15:guide id="3" orient="horz" pos="1056">
          <p15:clr>
            <a:srgbClr val="9AA0A6"/>
          </p15:clr>
        </p15:guide>
        <p15:guide id="4" orient="horz" pos="1178">
          <p15:clr>
            <a:srgbClr val="9AA0A6"/>
          </p15:clr>
        </p15:guide>
        <p15:guide id="5" pos="576">
          <p15:clr>
            <a:srgbClr val="9AA0A6"/>
          </p15:clr>
        </p15:guide>
        <p15:guide id="6" pos="6624">
          <p15:clr>
            <a:srgbClr val="9AA0A6"/>
          </p15:clr>
        </p15:guide>
        <p15:guide id="7" pos="1152">
          <p15:clr>
            <a:srgbClr val="9AA0A6"/>
          </p15:clr>
        </p15:guide>
        <p15:guide id="8" orient="horz" pos="1299">
          <p15:clr>
            <a:srgbClr val="9AA0A6"/>
          </p15:clr>
        </p15:guide>
        <p15:guide id="9" pos="179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YsitTpZrO+DfE5MNDFL0BuB4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76" y="78"/>
      </p:cViewPr>
      <p:guideLst>
        <p:guide orient="horz" pos="2401"/>
        <p:guide pos="3600"/>
        <p:guide orient="horz" pos="1056"/>
        <p:guide orient="horz" pos="1178"/>
        <p:guide pos="576"/>
        <p:guide pos="6624"/>
        <p:guide pos="1152"/>
        <p:guide orient="horz" pos="1299"/>
        <p:guide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6013" y="1143000"/>
            <a:ext cx="4625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63d42e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4163d42e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94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1143000"/>
            <a:ext cx="4625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1143000"/>
            <a:ext cx="4625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1143000"/>
            <a:ext cx="4625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1143000"/>
            <a:ext cx="4625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1143000"/>
            <a:ext cx="4625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63d42e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64163d42e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35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857250" y="1247330"/>
            <a:ext cx="9715500" cy="265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428750" y="4003098"/>
            <a:ext cx="8572500" cy="1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1pPr>
            <a:lvl2pPr lvl="1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/>
            </a:lvl2pPr>
            <a:lvl3pPr lvl="2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lvl="4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lvl="5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lvl="6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lvl="7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lvl="8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297087" y="-482379"/>
            <a:ext cx="4835828" cy="985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6182419" y="2402954"/>
            <a:ext cx="6458944" cy="24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181794" y="9798"/>
            <a:ext cx="6458944" cy="72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Corpo">
  <p:cSld name="Layout Corp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7523" y="0"/>
            <a:ext cx="11456883" cy="7639501"/>
          </a:xfrm>
          <a:prstGeom prst="rect">
            <a:avLst/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261424" y="129525"/>
            <a:ext cx="7581305" cy="102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001"/>
              <a:buFont typeface="Proxima Nova"/>
              <a:buNone/>
              <a:defRPr sz="4000" b="1" i="0">
                <a:solidFill>
                  <a:srgbClr val="57575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/>
          <p:nvPr/>
        </p:nvSpPr>
        <p:spPr>
          <a:xfrm rot="10800000" flipH="1">
            <a:off x="0" y="6600101"/>
            <a:ext cx="11456883" cy="1021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600" tIns="50775" rIns="101600" bIns="5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1" descr="marca-querobolsa-col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92332" y="6767902"/>
            <a:ext cx="1477844" cy="70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24" y="6645100"/>
            <a:ext cx="1966804" cy="92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ctrTitle"/>
          </p:nvPr>
        </p:nvSpPr>
        <p:spPr>
          <a:xfrm>
            <a:off x="1428750" y="1247330"/>
            <a:ext cx="8572500" cy="265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1428750" y="4003098"/>
            <a:ext cx="8572500" cy="1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1pPr>
            <a:lvl2pPr lvl="1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/>
            </a:lvl2pPr>
            <a:lvl3pPr lvl="2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lvl="4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lvl="5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lvl="6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lvl="7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lvl="8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389625" y="659434"/>
            <a:ext cx="10650750" cy="84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89625" y="1707726"/>
            <a:ext cx="10650750" cy="506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/>
            </a:lvl1pPr>
            <a:lvl2pPr marL="914400" lvl="1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/>
            </a:lvl2pPr>
            <a:lvl3pPr marL="1371600" lvl="2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/>
            </a:lvl3pPr>
            <a:lvl4pPr marL="1828800" lvl="3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/>
            </a:lvl4pPr>
            <a:lvl5pPr marL="2286000" lvl="4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/>
            </a:lvl5pPr>
            <a:lvl6pPr marL="2743200" lvl="5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/>
            </a:lvl6pPr>
            <a:lvl7pPr marL="3200400" lvl="6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/>
            </a:lvl7pPr>
            <a:lvl8pPr marL="3657600" lvl="7" indent="-406400" algn="l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/>
            </a:lvl8pPr>
            <a:lvl9pPr marL="4114800" lvl="8" indent="-406400" algn="l">
              <a:lnSpc>
                <a:spcPct val="90000"/>
              </a:lnSpc>
              <a:spcBef>
                <a:spcPts val="2370"/>
              </a:spcBef>
              <a:spcAft>
                <a:spcPts val="2370"/>
              </a:spcAft>
              <a:buClr>
                <a:schemeClr val="dk1"/>
              </a:buClr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10590573" y="6909910"/>
            <a:ext cx="685875" cy="58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334"/>
              <a:buFont typeface="Calibri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79860" y="1900107"/>
            <a:ext cx="9858375" cy="317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79860" y="5100468"/>
            <a:ext cx="9858375" cy="166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223"/>
              <a:buNone/>
              <a:defRPr sz="222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5786438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87301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787303" y="1868348"/>
            <a:ext cx="4835425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787303" y="2783997"/>
            <a:ext cx="4835425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5786438" y="1868348"/>
            <a:ext cx="4859239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5786438" y="2783997"/>
            <a:ext cx="4859239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4406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1pPr>
            <a:lvl2pPr marL="914400" lvl="1" indent="-426212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Char char="•"/>
              <a:defRPr sz="3112"/>
            </a:lvl2pPr>
            <a:lvl3pPr marL="1371600" lvl="2" indent="-397954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4pPr>
            <a:lvl5pPr marL="2286000" lvl="4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5pPr>
            <a:lvl6pPr marL="2743200" lvl="5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6pPr>
            <a:lvl7pPr marL="3200400" lvl="6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7pPr>
            <a:lvl8pPr marL="3657600" lvl="7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8pPr>
            <a:lvl9pPr marL="4114800" lvl="8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None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6212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Char char="•"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76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Char char="•"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6212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Char char="•"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76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Char char="•"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3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ue.bo/inteligencia-educacio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64163d42e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802"/>
            <a:ext cx="11430000" cy="761996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64163d42ee_1_4"/>
          <p:cNvSpPr txBox="1"/>
          <p:nvPr/>
        </p:nvSpPr>
        <p:spPr>
          <a:xfrm>
            <a:off x="-112950" y="1898975"/>
            <a:ext cx="26196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600" i="0" u="none" strike="noStrike" cap="none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</a:t>
            </a:r>
            <a:r>
              <a:rPr lang="en-US" sz="1600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ELATÓRIO</a:t>
            </a:r>
            <a:endParaRPr sz="1600" i="0" u="none" strike="noStrike" cap="none">
              <a:solidFill>
                <a:srgbClr val="FB9A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g64163d42ee_1_4"/>
          <p:cNvSpPr txBox="1"/>
          <p:nvPr/>
        </p:nvSpPr>
        <p:spPr>
          <a:xfrm>
            <a:off x="585075" y="2259725"/>
            <a:ext cx="68214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68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Taxas e Indicadores no QB</a:t>
            </a:r>
            <a:endParaRPr sz="6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64163d42ee_1_4"/>
          <p:cNvSpPr txBox="1"/>
          <p:nvPr/>
        </p:nvSpPr>
        <p:spPr>
          <a:xfrm>
            <a:off x="585075" y="4409214"/>
            <a:ext cx="3862234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66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[IES_NAME_AND_DATE]</a:t>
            </a:r>
            <a:endParaRPr sz="200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64163d42ee_1_4"/>
          <p:cNvSpPr txBox="1"/>
          <p:nvPr/>
        </p:nvSpPr>
        <p:spPr>
          <a:xfrm>
            <a:off x="517620" y="7064869"/>
            <a:ext cx="3380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200">
                <a:solidFill>
                  <a:srgbClr val="7D7F80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Desenvolvido por </a:t>
            </a:r>
            <a:r>
              <a:rPr lang="en-U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 Educacional</a:t>
            </a:r>
            <a:endParaRPr sz="120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145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"/>
          <p:cNvGrpSpPr/>
          <p:nvPr/>
        </p:nvGrpSpPr>
        <p:grpSpPr>
          <a:xfrm>
            <a:off x="349749" y="3299152"/>
            <a:ext cx="1281705" cy="1023268"/>
            <a:chOff x="0" y="0"/>
            <a:chExt cx="1281705" cy="1023268"/>
          </a:xfrm>
        </p:grpSpPr>
        <p:sp>
          <p:nvSpPr>
            <p:cNvPr id="121" name="Google Shape;121;p2"/>
            <p:cNvSpPr/>
            <p:nvPr/>
          </p:nvSpPr>
          <p:spPr>
            <a:xfrm rot="10800000">
              <a:off x="0" y="0"/>
              <a:ext cx="1281705" cy="341089"/>
            </a:xfrm>
            <a:prstGeom prst="trapezoid">
              <a:avLst>
                <a:gd name="adj" fmla="val 62628"/>
              </a:avLst>
            </a:prstGeom>
            <a:solidFill>
              <a:srgbClr val="FC9F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224298" y="0"/>
              <a:ext cx="833108" cy="341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213617" y="341089"/>
              <a:ext cx="854470" cy="341089"/>
            </a:xfrm>
            <a:prstGeom prst="trapezoid">
              <a:avLst>
                <a:gd name="adj" fmla="val 62628"/>
              </a:avLst>
            </a:prstGeom>
            <a:solidFill>
              <a:srgbClr val="D9D9D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63149" y="341089"/>
              <a:ext cx="555405" cy="341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427234" y="682179"/>
              <a:ext cx="427235" cy="341089"/>
            </a:xfrm>
            <a:prstGeom prst="trapezoid">
              <a:avLst>
                <a:gd name="adj" fmla="val 62628"/>
              </a:avLst>
            </a:prstGeom>
            <a:solidFill>
              <a:srgbClr val="D9D9D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427234" y="682179"/>
              <a:ext cx="427235" cy="341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28571" cy="1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857" y="325721"/>
            <a:ext cx="2075696" cy="71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3222" y="298412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2912137" y="660339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Indicadores do funil no Quero Bolsa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273542" y="1677191"/>
            <a:ext cx="2587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Quantidade de visitas</a:t>
            </a:r>
            <a:endParaRPr sz="1900" b="1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828800" y="2061725"/>
            <a:ext cx="189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[CHART_VISITS]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958840" y="247543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305250" y="6902625"/>
            <a:ext cx="54099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[SOURCE_LINE_1]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[SOURCE_LINE_2]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28571" cy="1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857" y="325721"/>
            <a:ext cx="2075696" cy="71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3222" y="298412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2958840" y="247543"/>
            <a:ext cx="856313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2912137" y="660339"/>
            <a:ext cx="85631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Indicadores do funil no Quero Bolsa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273541" y="1677129"/>
            <a:ext cx="3793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Quantidade de ordens geradas</a:t>
            </a:r>
            <a:endParaRPr sz="1900" b="1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828800" y="2061725"/>
            <a:ext cx="189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[CHART_ORDERS]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349851" y="3299145"/>
            <a:ext cx="1281600" cy="1023290"/>
            <a:chOff x="105" y="-11"/>
            <a:chExt cx="1281600" cy="1023290"/>
          </a:xfrm>
        </p:grpSpPr>
        <p:sp>
          <p:nvSpPr>
            <p:cNvPr id="149" name="Google Shape;149;p3"/>
            <p:cNvSpPr/>
            <p:nvPr/>
          </p:nvSpPr>
          <p:spPr>
            <a:xfrm rot="10800000">
              <a:off x="105" y="-11"/>
              <a:ext cx="1281600" cy="341100"/>
            </a:xfrm>
            <a:prstGeom prst="trapezoid">
              <a:avLst>
                <a:gd name="adj" fmla="val 62628"/>
              </a:avLst>
            </a:prstGeom>
            <a:solidFill>
              <a:srgbClr val="D9D9D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24298" y="0"/>
              <a:ext cx="8331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213687" y="341078"/>
              <a:ext cx="854400" cy="341100"/>
            </a:xfrm>
            <a:prstGeom prst="trapezoid">
              <a:avLst>
                <a:gd name="adj" fmla="val 62628"/>
              </a:avLst>
            </a:prstGeom>
            <a:solidFill>
              <a:srgbClr val="18ABC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363149" y="341089"/>
              <a:ext cx="5553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427269" y="682168"/>
              <a:ext cx="427200" cy="341100"/>
            </a:xfrm>
            <a:prstGeom prst="trapezoid">
              <a:avLst>
                <a:gd name="adj" fmla="val 62628"/>
              </a:avLst>
            </a:prstGeom>
            <a:solidFill>
              <a:srgbClr val="D9D9D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427234" y="682179"/>
              <a:ext cx="4272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5" name="Google Shape;15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305250" y="6902625"/>
            <a:ext cx="54099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[SOURCE_LINE_1]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[SOURCE_LINE_2]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28571" cy="1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857" y="325721"/>
            <a:ext cx="2075696" cy="71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3222" y="298412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2958840" y="247543"/>
            <a:ext cx="856313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2912137" y="660339"/>
            <a:ext cx="85631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Indicadores do funil no Quero Bolsa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283841" y="1677129"/>
            <a:ext cx="3462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Quantidade de ordens pagas</a:t>
            </a:r>
            <a:endParaRPr sz="1900" b="1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349798" y="3299968"/>
            <a:ext cx="1281705" cy="1023268"/>
            <a:chOff x="0" y="0"/>
            <a:chExt cx="1281705" cy="1023268"/>
          </a:xfrm>
        </p:grpSpPr>
        <p:sp>
          <p:nvSpPr>
            <p:cNvPr id="169" name="Google Shape;169;p4"/>
            <p:cNvSpPr/>
            <p:nvPr/>
          </p:nvSpPr>
          <p:spPr>
            <a:xfrm rot="10800000">
              <a:off x="0" y="0"/>
              <a:ext cx="1281705" cy="341089"/>
            </a:xfrm>
            <a:prstGeom prst="trapezoid">
              <a:avLst>
                <a:gd name="adj" fmla="val 62628"/>
              </a:avLst>
            </a:prstGeom>
            <a:solidFill>
              <a:srgbClr val="D9D9D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224298" y="0"/>
              <a:ext cx="833108" cy="341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rot="10800000">
              <a:off x="213617" y="341089"/>
              <a:ext cx="854470" cy="341089"/>
            </a:xfrm>
            <a:prstGeom prst="trapezoid">
              <a:avLst>
                <a:gd name="adj" fmla="val 62628"/>
              </a:avLst>
            </a:prstGeom>
            <a:solidFill>
              <a:srgbClr val="D9D9D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363149" y="341089"/>
              <a:ext cx="555405" cy="341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rot="10800000">
              <a:off x="427234" y="682179"/>
              <a:ext cx="427235" cy="341089"/>
            </a:xfrm>
            <a:prstGeom prst="trapezoid">
              <a:avLst>
                <a:gd name="adj" fmla="val 62628"/>
              </a:avLst>
            </a:prstGeom>
            <a:solidFill>
              <a:srgbClr val="13D9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427234" y="682179"/>
              <a:ext cx="427235" cy="341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4"/>
          <p:cNvSpPr txBox="1"/>
          <p:nvPr/>
        </p:nvSpPr>
        <p:spPr>
          <a:xfrm>
            <a:off x="1828800" y="2061725"/>
            <a:ext cx="189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[CHART_PAIDS]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305250" y="6902625"/>
            <a:ext cx="54099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[SOURCE_LINE_1]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[SOURCE_LINE_2]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28571" cy="1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857" y="325721"/>
            <a:ext cx="2075696" cy="71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3222" y="298412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2958840" y="247543"/>
            <a:ext cx="856313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912137" y="660339"/>
            <a:ext cx="85631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Taxas do funil no Quero Bolsa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83841" y="1677129"/>
            <a:ext cx="3576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Taxa de atratividade e sucesso</a:t>
            </a:r>
            <a:endParaRPr sz="1900" b="1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83850" y="2061725"/>
            <a:ext cx="189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[CHART_INDEXES]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 txBox="1"/>
          <p:nvPr/>
        </p:nvSpPr>
        <p:spPr>
          <a:xfrm>
            <a:off x="305250" y="6902625"/>
            <a:ext cx="54099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[SOURCE_LINE_1]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[SOURCE_LINE_2]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5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28571" cy="1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857" y="325721"/>
            <a:ext cx="2075696" cy="71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3222" y="298412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/>
        </p:nvSpPr>
        <p:spPr>
          <a:xfrm>
            <a:off x="2958840" y="247543"/>
            <a:ext cx="856313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2912137" y="660339"/>
            <a:ext cx="85631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Taxas do funil no Quero Bolsa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283841" y="1677116"/>
            <a:ext cx="3576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Taxa de conversão</a:t>
            </a:r>
            <a:endParaRPr sz="1900" b="1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283850" y="2061725"/>
            <a:ext cx="236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[CHART_CONVERSION]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/>
          <p:nvPr/>
        </p:nvSpPr>
        <p:spPr>
          <a:xfrm>
            <a:off x="305250" y="6902625"/>
            <a:ext cx="54099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[SOURCE_LINE_1]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[SOURCE_LINE_2]</a:t>
            </a:r>
            <a:endParaRPr sz="100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64163d42ee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"/>
            <a:ext cx="1143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4163d42ee_1_62"/>
          <p:cNvSpPr txBox="1"/>
          <p:nvPr/>
        </p:nvSpPr>
        <p:spPr>
          <a:xfrm>
            <a:off x="1153170" y="2155500"/>
            <a:ext cx="46428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</a:t>
            </a:r>
            <a:r>
              <a:rPr lang="en-US" sz="6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:)</a:t>
            </a:r>
            <a:endParaRPr sz="6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g64163d42ee_1_62"/>
          <p:cNvSpPr txBox="1"/>
          <p:nvPr/>
        </p:nvSpPr>
        <p:spPr>
          <a:xfrm>
            <a:off x="1129382" y="3427005"/>
            <a:ext cx="3380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[USER_NAME]</a:t>
            </a:r>
            <a:endParaRPr sz="1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4163d42ee_1_62"/>
          <p:cNvSpPr txBox="1"/>
          <p:nvPr/>
        </p:nvSpPr>
        <p:spPr>
          <a:xfrm>
            <a:off x="1129382" y="3787764"/>
            <a:ext cx="5625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[USER_EMAIL]</a:t>
            </a:r>
            <a:endParaRPr sz="13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g64163d42ee_1_62"/>
          <p:cNvSpPr txBox="1"/>
          <p:nvPr/>
        </p:nvSpPr>
        <p:spPr>
          <a:xfrm>
            <a:off x="1129375" y="5224250"/>
            <a:ext cx="3594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Quer </a:t>
            </a: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novas</a:t>
            </a:r>
            <a:r>
              <a:rPr lang="en-US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análises? Conheça o Quero Analytics!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g64163d42ee_1_62"/>
          <p:cNvSpPr txBox="1"/>
          <p:nvPr/>
        </p:nvSpPr>
        <p:spPr>
          <a:xfrm>
            <a:off x="1129382" y="5963628"/>
            <a:ext cx="5435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 b="1" i="0" u="sng" strike="noStrike" cap="none">
                <a:solidFill>
                  <a:srgbClr val="18ACC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https://que.bo/inteligencia-educacional</a:t>
            </a:r>
            <a:endParaRPr sz="1200" b="0" i="0" u="none" strike="noStrike" cap="none">
              <a:solidFill>
                <a:srgbClr val="18AC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684138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 Layout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 Layou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Custom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Proxima Nova</vt:lpstr>
      <vt:lpstr>Proxima Nova Semibold</vt:lpstr>
      <vt:lpstr>1_Presentation Layout</vt:lpstr>
      <vt:lpstr>Presentation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Fonseca</dc:creator>
  <cp:lastModifiedBy>Joao</cp:lastModifiedBy>
  <cp:revision>2</cp:revision>
  <dcterms:created xsi:type="dcterms:W3CDTF">2016-03-29T16:53:25Z</dcterms:created>
  <dcterms:modified xsi:type="dcterms:W3CDTF">2019-10-22T19:24:19Z</dcterms:modified>
</cp:coreProperties>
</file>