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7" r:id="rId3"/>
    <p:sldMasterId id="2147483704" r:id="rId4"/>
    <p:sldMasterId id="2147483708" r:id="rId5"/>
  </p:sldMasterIdLst>
  <p:notesMasterIdLst>
    <p:notesMasterId r:id="rId21"/>
  </p:notesMasterIdLst>
  <p:sldIdLst>
    <p:sldId id="269" r:id="rId6"/>
    <p:sldId id="274" r:id="rId7"/>
    <p:sldId id="279" r:id="rId8"/>
    <p:sldId id="688" r:id="rId9"/>
    <p:sldId id="689" r:id="rId10"/>
    <p:sldId id="694" r:id="rId11"/>
    <p:sldId id="700" r:id="rId12"/>
    <p:sldId id="695" r:id="rId13"/>
    <p:sldId id="696" r:id="rId14"/>
    <p:sldId id="697" r:id="rId15"/>
    <p:sldId id="698" r:id="rId16"/>
    <p:sldId id="699" r:id="rId17"/>
    <p:sldId id="701" r:id="rId18"/>
    <p:sldId id="702" r:id="rId19"/>
    <p:sldId id="6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 Almeida" initials="FA" lastIdx="3" clrIdx="0">
    <p:extLst>
      <p:ext uri="{19B8F6BF-5375-455C-9EA6-DF929625EA0E}">
        <p15:presenceInfo xmlns:p15="http://schemas.microsoft.com/office/powerpoint/2012/main" userId="Flavio Almei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52"/>
    <a:srgbClr val="FC9F00"/>
    <a:srgbClr val="FF9900"/>
    <a:srgbClr val="18A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40D8F-ABEF-4848-9D3C-B97E51487C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7931D-727D-43E9-A98B-A55D06F1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6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87697ae8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5687697ae8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b00c6b83_1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59b00c6b83_1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70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809bf1d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809bf1d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78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F16C-AEA3-4114-AAAB-0974601BA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06342-CE35-46C9-B438-25C56BE19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59BE-F49D-41B0-BB5A-3BFD3C70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52C7-A648-464D-8EE6-392DFCED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447E-50CA-42DD-8964-6265B76A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1FF6-4146-4D14-8AC1-DFC0CBF7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E4C08-BA00-46F6-81F6-24158E1B7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CDB0-7B30-414B-8628-2FBC0014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3828-2398-4678-A7F0-529D6BC0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79DF-0B5E-4DD8-A6EA-AC37CF81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D8CBE-BF41-43B0-B753-52907C018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6F0D-6DD8-4344-A3C3-78741C89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F430-5E9D-40AD-B533-9AF406CA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2642-E7FD-462E-B961-EB4753EC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EA0F-38F4-4B7A-A785-E2ACB402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4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1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15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40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14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56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49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0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6FFD-FC64-467A-8180-7E85F43D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0DFC-5637-49FE-AAF1-154339F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52FF-43CF-4603-921B-3FB341AD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DC44-B170-4EDA-BC5B-136BC0C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8F59-1020-488C-904A-562FDA4A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4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74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70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54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32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62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165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49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26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18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F938-66B5-4991-B65F-B9975145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F24A-398F-4D52-8E53-231A0A0D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8CF9-9464-418F-8AB0-1CE15EAB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35C3-F179-4DD8-B971-D0DEB78D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A7B8-7BCB-47CD-8C06-14A2ABE4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6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4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2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089817" y="6404292"/>
            <a:ext cx="264000" cy="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430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 rot="10800000" flipH="1">
            <a:off x="5848867" y="-20400"/>
            <a:ext cx="6342800" cy="687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-20400"/>
            <a:ext cx="5884000" cy="68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275303" y="836633"/>
            <a:ext cx="5448000" cy="2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 b="1" i="0" u="none" strike="noStrike" cap="none">
                <a:solidFill>
                  <a:schemeClr val="dk1"/>
                </a:solidFill>
                <a:latin typeface="Museo 500" panose="020000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4533" b="1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4533" b="1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4533" b="1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4533" b="1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4533" b="1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4533" b="1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4533" b="1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4533" b="1"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275303" y="3602033"/>
            <a:ext cx="5448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None/>
              <a:defRPr sz="2400" i="0" u="none" strike="noStrike" cap="none">
                <a:latin typeface="Museo 500" panose="02000000000000000000" pitchFamily="50" charset="0"/>
              </a:defRPr>
            </a:lvl1pPr>
            <a:lvl2pPr marR="0" lvl="1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 sz="2000" i="0" u="none" strike="noStrike" cap="none"/>
            </a:lvl2pPr>
            <a:lvl3pPr marR="0" lvl="2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 sz="1867" i="0" u="none" strike="noStrike" cap="none"/>
            </a:lvl3pPr>
            <a:lvl4pPr marR="0" lvl="3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600" i="0" u="none" strike="noStrike" cap="none"/>
            </a:lvl4pPr>
            <a:lvl5pPr marR="0" lvl="4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600" i="0" u="none" strike="noStrike" cap="none"/>
            </a:lvl5pPr>
            <a:lvl6pPr marR="0" lvl="5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600" i="0" u="none" strike="noStrike" cap="none"/>
            </a:lvl6pPr>
            <a:lvl7pPr marR="0" lvl="6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600" i="0" u="none" strike="noStrike" cap="none"/>
            </a:lvl7pPr>
            <a:lvl8pPr marR="0" lvl="7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600" i="0" u="none" strike="noStrike" cap="none"/>
            </a:lvl8pPr>
            <a:lvl9pPr marR="0" lvl="8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600" i="0" u="none" strike="noStrike" cap="none"/>
            </a:lvl9pPr>
          </a:lstStyle>
          <a:p>
            <a:endParaRPr/>
          </a:p>
        </p:txBody>
      </p:sp>
      <p:sp>
        <p:nvSpPr>
          <p:cNvPr id="8" name="Google Shape;48;p8">
            <a:extLst>
              <a:ext uri="{FF2B5EF4-FFF2-40B4-BE49-F238E27FC236}">
                <a16:creationId xmlns:a16="http://schemas.microsoft.com/office/drawing/2014/main" id="{E61DBFD5-BA79-44FF-8283-90E19043A965}"/>
              </a:ext>
            </a:extLst>
          </p:cNvPr>
          <p:cNvSpPr/>
          <p:nvPr userDrawn="1"/>
        </p:nvSpPr>
        <p:spPr>
          <a:xfrm>
            <a:off x="6239999" y="3367200"/>
            <a:ext cx="1347600" cy="103200"/>
          </a:xfrm>
          <a:prstGeom prst="rect">
            <a:avLst/>
          </a:prstGeom>
          <a:solidFill>
            <a:srgbClr val="2DACC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useo 500" panose="02000000000000000000" pitchFamily="50" charset="0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49;p8">
            <a:extLst>
              <a:ext uri="{FF2B5EF4-FFF2-40B4-BE49-F238E27FC236}">
                <a16:creationId xmlns:a16="http://schemas.microsoft.com/office/drawing/2014/main" id="{A1422DD1-802F-47DC-BDD5-C0F4FD32C7B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500" y="647267"/>
            <a:ext cx="5173667" cy="53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957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216819" y="173825"/>
            <a:ext cx="101368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 i="0" u="none" strike="noStrike" cap="none">
                <a:solidFill>
                  <a:schemeClr val="dk1"/>
                </a:solidFill>
                <a:latin typeface="Museo 500" panose="020000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960000" y="2024067"/>
            <a:ext cx="10272000" cy="4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 i="0" u="none" strike="noStrike" cap="none">
                <a:solidFill>
                  <a:schemeClr val="dk1"/>
                </a:solidFill>
                <a:latin typeface="Museo 500" panose="02000000000000000000" pitchFamily="50" charset="0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505137" y="785020"/>
            <a:ext cx="988400" cy="103200"/>
          </a:xfrm>
          <a:prstGeom prst="rect">
            <a:avLst/>
          </a:prstGeom>
          <a:solidFill>
            <a:srgbClr val="2DACC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72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910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5520-B005-44CD-BCE3-85612C78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A377-B840-45BC-BC17-21CB85AB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BB68-EE83-476E-85C1-BCDD47D4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34EC-7962-4AFE-B766-7745D451662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4620-3936-47CA-9A55-BD4FFCD6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456E-A72C-4460-BF73-663655FB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3EA7-0005-4E0E-A71E-A327B52F8F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098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15957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2079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14B0-E6F0-4B92-A44F-3E0ED65E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41CE-CF2D-42AB-99F4-F7A8D61E4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C065-3015-4880-8AA1-77903E6A1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0C59-9969-4778-931F-9D590161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451A-62CD-4D7D-B772-DBCC4E3E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F4E6E-747A-4E4F-AA93-56B0E8F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552F-8AD7-4B34-A098-17FDBE79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A841-35DB-4C11-BF01-103370B0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F71D-BB55-43D5-BC75-A81C3AB6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FF8D1-380E-4816-9E05-0631E1532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00B75-6756-412D-AE60-ECFFE7D17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6B1-2DC8-4ACD-958C-B3C10892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11D17-CAC0-4913-A8C1-DC144CB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DDC82-B670-4087-BF54-56301DC9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D42E-FC38-48C5-AA41-9CCB817B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DEA6-C9E3-42F2-BA28-3CC84006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61921-C6EA-457A-8AA5-872F7835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FAF8-5139-42A3-9CE7-87D2C052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1;p16" descr="image5.pdf">
            <a:extLst>
              <a:ext uri="{FF2B5EF4-FFF2-40B4-BE49-F238E27FC236}">
                <a16:creationId xmlns:a16="http://schemas.microsoft.com/office/drawing/2014/main" id="{BFE3AEA0-C1CD-4BB1-B99C-801E98BD60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55177" y="5527226"/>
            <a:ext cx="1336823" cy="133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2;p16">
            <a:extLst>
              <a:ext uri="{FF2B5EF4-FFF2-40B4-BE49-F238E27FC236}">
                <a16:creationId xmlns:a16="http://schemas.microsoft.com/office/drawing/2014/main" id="{3498590B-35D4-42E9-8981-817DF821988C}"/>
              </a:ext>
            </a:extLst>
          </p:cNvPr>
          <p:cNvSpPr/>
          <p:nvPr userDrawn="1"/>
        </p:nvSpPr>
        <p:spPr>
          <a:xfrm flipV="1">
            <a:off x="-1484" y="6814039"/>
            <a:ext cx="12193484" cy="45719"/>
          </a:xfrm>
          <a:prstGeom prst="rect">
            <a:avLst/>
          </a:prstGeom>
          <a:gradFill>
            <a:gsLst>
              <a:gs pos="0">
                <a:srgbClr val="18ACC4"/>
              </a:gs>
              <a:gs pos="50000">
                <a:srgbClr val="18ACC4"/>
              </a:gs>
              <a:gs pos="100000">
                <a:srgbClr val="FC9F00"/>
              </a:gs>
            </a:gsLst>
            <a:lin ang="10800025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endParaRPr sz="2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5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A75B-2828-4083-BA6E-9D58BD19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3B7A-6D86-45E5-97CB-D187A209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3982-C8F4-48BF-9EDC-0CEED1EEF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A14EC-C7CA-408C-ADB6-0C7482BF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1662-FD6F-4DA9-9E4F-24815C73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C284B-E1BE-4122-9931-0FFAAE36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8916-9534-4EDE-B466-EC5C48EB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00860-1875-4325-8571-D539C7599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200EF-8F02-4673-B3F1-7F637FFC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76E8-72E7-45BA-93EC-7DDF6C05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541A-2989-4FC9-8301-54CDDB29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3F862-5A56-4F33-AD54-A53A222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9C58F-BCE4-4870-91FE-045E93CA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8102-A823-4CB9-84F3-5034D74FE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69D1-1F24-42A5-BC2C-A737789F8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DB9A-7939-4390-8EFC-0BEAB16988E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18C5-236D-4F8E-ADB1-4C6C1F16A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F9074-37A8-429B-B482-DEB6F8331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F0C7-43AC-40DF-B9D6-52F5F7C1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430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848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 flipH="1">
            <a:off x="0" y="1690800"/>
            <a:ext cx="12192000" cy="516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Museo 500" panose="02000000000000000000" pitchFamily="50" charset="0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024067"/>
            <a:ext cx="10272000" cy="4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Char char="•"/>
              <a:defRPr sz="21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•"/>
              <a:defRPr sz="18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ans"/>
              <a:buChar char="•"/>
              <a:defRPr sz="15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•"/>
              <a:defRPr sz="14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•"/>
              <a:defRPr sz="14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•"/>
              <a:defRPr sz="14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•"/>
              <a:defRPr sz="14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•"/>
              <a:defRPr sz="14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•"/>
              <a:defRPr sz="140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Museo 500" panose="02000000000000000000" pitchFamily="50" charset="0"/>
                <a:ea typeface="Museo 500" panose="02000000000000000000" pitchFamily="50" charset="0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9" name="Google Shape;9;p1" descr="mage5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0400" y="54864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16819" y="173825"/>
            <a:ext cx="101368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PT Sans"/>
              <a:buNone/>
              <a:defRPr sz="1300" b="1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PT Sans"/>
              <a:buNone/>
              <a:defRPr sz="1300" b="1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PT Sans"/>
              <a:buNone/>
              <a:defRPr sz="1300" b="1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PT Sans"/>
              <a:buNone/>
              <a:defRPr sz="1300" b="1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PT Sans"/>
              <a:buNone/>
              <a:defRPr sz="1300" b="1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PT Sans"/>
              <a:buNone/>
              <a:defRPr sz="1300" b="1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PT Sans"/>
              <a:buNone/>
              <a:defRPr sz="1300" b="1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PT Sans"/>
              <a:buNone/>
              <a:defRPr sz="1300" b="1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2"/>
          </p:nvPr>
        </p:nvSpPr>
        <p:spPr>
          <a:xfrm>
            <a:off x="10272733" y="6356367"/>
            <a:ext cx="547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Museo 500" panose="02000000000000000000" pitchFamily="50" charset="0"/>
                <a:ea typeface="Museo 500" panose="02000000000000000000" pitchFamily="50" charset="0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F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982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Museo 500" panose="02000000000000000000" pitchFamily="50" charset="0"/>
          <a:ea typeface="Museo 500" panose="020000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Museo 500" panose="02000000000000000000" pitchFamily="50" charset="0"/>
          <a:ea typeface="Museo 500" panose="020000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">
          <p15:clr>
            <a:srgbClr val="F26B43"/>
          </p15:clr>
        </p15:guide>
        <p15:guide id="2" pos="454">
          <p15:clr>
            <a:srgbClr val="F26B43"/>
          </p15:clr>
        </p15:guide>
        <p15:guide id="3" pos="5306">
          <p15:clr>
            <a:srgbClr val="F26B43"/>
          </p15:clr>
        </p15:guide>
        <p15:guide id="4" orient="horz" pos="956">
          <p15:clr>
            <a:srgbClr val="F26B43"/>
          </p15:clr>
        </p15:guide>
        <p15:guide id="5" orient="horz" pos="2947">
          <p15:clr>
            <a:srgbClr val="F26B43"/>
          </p15:clr>
        </p15:guide>
        <p15:guide id="6" orient="horz" pos="2573">
          <p15:clr>
            <a:srgbClr val="F26B43"/>
          </p15:clr>
        </p15:guide>
        <p15:guide id="7" orient="horz" pos="1297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  <p15:guide id="10" pos="2880">
          <p15:clr>
            <a:srgbClr val="F06B4A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EA29-1B67-754F-800E-C4203E7085E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7293-EC7B-B648-A62B-2FFBD105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9720" y="2108518"/>
            <a:ext cx="5877284" cy="11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pt-BR" sz="6400" kern="0" dirty="0" smtClean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[IES_NAME]</a:t>
            </a:r>
            <a:endParaRPr sz="6400" kern="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20640" y="4235939"/>
            <a:ext cx="422800" cy="0"/>
          </a:xfrm>
          <a:prstGeom prst="straightConnector1">
            <a:avLst/>
          </a:prstGeom>
          <a:noFill/>
          <a:ln w="28575" cap="flat" cmpd="sng">
            <a:solidFill>
              <a:srgbClr val="FC9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 txBox="1"/>
          <p:nvPr/>
        </p:nvSpPr>
        <p:spPr>
          <a:xfrm>
            <a:off x="858686" y="3649358"/>
            <a:ext cx="3409600" cy="49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pt-BR" sz="1600" b="1" kern="0" dirty="0" smtClean="0">
                <a:solidFill>
                  <a:srgbClr val="FC9F00"/>
                </a:solidFill>
                <a:latin typeface="Open Sans"/>
                <a:cs typeface="Arial"/>
                <a:sym typeface="Open Sans"/>
              </a:rPr>
              <a:t>[DATE]</a:t>
            </a:r>
            <a:endParaRPr sz="1600" kern="0" dirty="0">
              <a:solidFill>
                <a:srgbClr val="FC9F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[CRESC_QAP_4]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[GANHO_LIQUIDO_4]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499347"/>
            <a:ext cx="9349866" cy="23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 dirty="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[LEGENDA_4]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[VALOR_SEM_QP_4]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[ALUNOS_SEM_QP_4]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[VALOR_COM_QP_4]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[ALUNOS_COM_QP_4]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1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[ALUNOS_COM_QP_4]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[VALOR_COM_QP_LIQ_4]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>
                <a:solidFill>
                  <a:srgbClr val="003D52"/>
                </a:solidFill>
                <a:latin typeface="Proxima Nova Bold"/>
                <a:sym typeface="Proxima Nova"/>
              </a:rPr>
              <a:t>[MODALIDADE_SLIDE_4]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319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[CRESC_QAP_5]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[GANHO_LIQUIDO_5]</a:t>
            </a:r>
            <a:endParaRPr lang="en-US" sz="1500" b="1" dirty="0">
              <a:solidFill>
                <a:schemeClr val="bg1"/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514514"/>
            <a:ext cx="9349866" cy="23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 dirty="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[LEGENDA_5]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[VALOR_SEM_QP_5]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[ALUNOS_SEM_QP_5]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[VALOR_COM_QP_5]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[ALUNOS_COM_QP_5]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1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[ALUNOS_COM_QP_5]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>
                <a:solidFill>
                  <a:srgbClr val="003D52"/>
                </a:solidFill>
                <a:latin typeface="Proxima Nova Bold"/>
                <a:sym typeface="Proxima Nova"/>
              </a:rPr>
              <a:t>[MODALIDADE_SLIDE_5]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[VALOR_COM_QP_LIQ_5]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0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[CRESC_QAP_6]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[GANHO_LIQUIDO_6]</a:t>
            </a:r>
            <a:endParaRPr lang="en-US" sz="1500" b="1" dirty="0">
              <a:solidFill>
                <a:schemeClr val="bg1"/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499347"/>
            <a:ext cx="9349866" cy="23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 dirty="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[LEGENDA_6]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[VALOR_SEM_QP_6]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[ALUNOS_SEM_QP_6]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[VALOR_COM_QP_6]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[ALUNOS_COM_QP_6]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1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[ALUNOS_COM_QP_6]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>
                <a:solidFill>
                  <a:srgbClr val="003D52"/>
                </a:solidFill>
                <a:latin typeface="Proxima Nova Bold"/>
                <a:sym typeface="Proxima Nova"/>
              </a:rPr>
              <a:t>[MODALIDADE_SLIDE_6]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[VALOR_COM_QP_LIQ_6]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3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[CRESC_QAP_7]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[GANHO_LIQUIDO_7]</a:t>
            </a:r>
            <a:endParaRPr lang="en-US" sz="1500" b="1" dirty="0">
              <a:solidFill>
                <a:schemeClr val="bg1"/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499347"/>
            <a:ext cx="9349866" cy="23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 dirty="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[LEGENDA_7]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[VALOR_SEM_QP_7]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[ALUNOS_SEM_QP_7]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[VALOR_COM_QP_7]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[ALUNOS_COM_QP_7]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1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[ALUNOS_COM_QP_7]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>
                <a:solidFill>
                  <a:srgbClr val="003D52"/>
                </a:solidFill>
                <a:latin typeface="Proxima Nova Bold"/>
                <a:sym typeface="Proxima Nova"/>
              </a:rPr>
              <a:t>[MODALIDADE_SLIDE_7]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[VALOR_COM_QP_LIQ_7]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7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[CRESC_QAP_8]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[GANHO_LIQUIDO_8]</a:t>
            </a:r>
            <a:endParaRPr lang="en-US" sz="1500" b="1" dirty="0">
              <a:solidFill>
                <a:schemeClr val="bg1"/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499347"/>
            <a:ext cx="9349866" cy="23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[LEGENDA_8]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[VALOR_SEM_QP_8]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[ALUNOS_SEM_QP_8]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[VALOR_COM_QP_8]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[ALUNOS_COM_QP_8]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8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[ALUNOS_COM_QP_8]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>
                <a:solidFill>
                  <a:srgbClr val="003D52"/>
                </a:solidFill>
                <a:latin typeface="Proxima Nova Bold"/>
                <a:sym typeface="Proxima Nova"/>
              </a:rPr>
              <a:t>[MODALIDADE_SLIDE_8]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[VALOR_COM_QP_LIQ_8]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5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869D2-FC77-4CB4-ACBB-FA3C3A20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53" y="642397"/>
            <a:ext cx="3143156" cy="482600"/>
          </a:xfrm>
        </p:spPr>
        <p:txBody>
          <a:bodyPr/>
          <a:lstStyle/>
          <a:p>
            <a:r>
              <a:rPr lang="pt-BR" sz="3200" dirty="0">
                <a:solidFill>
                  <a:srgbClr val="003D52"/>
                </a:solidFill>
                <a:sym typeface="PT Sans Caption"/>
              </a:rPr>
              <a:t>Case  - Captação</a:t>
            </a:r>
            <a:endParaRPr lang="pt-BR" sz="1400" dirty="0">
              <a:sym typeface="PT Sans Caption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F82A3A7-384A-4FA2-8511-F7FAE33C4EFC}"/>
              </a:ext>
            </a:extLst>
          </p:cNvPr>
          <p:cNvSpPr/>
          <p:nvPr/>
        </p:nvSpPr>
        <p:spPr>
          <a:xfrm>
            <a:off x="847896" y="3283766"/>
            <a:ext cx="2944813" cy="2246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2799" b="0" i="0" u="none" strike="noStrike" kern="0" cap="none" spc="0" normalizeH="0" baseline="0" noProof="0" dirty="0">
                <a:ln>
                  <a:noFill/>
                </a:ln>
                <a:solidFill>
                  <a:srgbClr val="003D52"/>
                </a:solidFill>
                <a:effectLst/>
                <a:uLnTx/>
                <a:uFillTx/>
                <a:latin typeface="Proxima Nova" charset="0"/>
                <a:ea typeface="Proxima Nova" charset="0"/>
                <a:cs typeface="Proxima Nova" charset="0"/>
                <a:sym typeface="Arial" panose="020B0604020202020204"/>
              </a:rPr>
              <a:t>IES que aderiram ao QAP o crescimento de vendas foi de +116%</a:t>
            </a:r>
            <a:endParaRPr kumimoji="0" lang="pt-BR" sz="2799" b="0" i="0" u="none" strike="noStrike" kern="0" cap="none" spc="0" normalizeH="0" baseline="0" noProof="0" dirty="0">
              <a:ln>
                <a:noFill/>
              </a:ln>
              <a:solidFill>
                <a:srgbClr val="003D52"/>
              </a:solidFill>
              <a:effectLst/>
              <a:uLnTx/>
              <a:uFillTx/>
              <a:latin typeface="Arial"/>
              <a:ea typeface="+mn-ea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E14F0B53-20E6-4726-93AD-9A78C51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09" y="2029641"/>
            <a:ext cx="6148387" cy="217011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7">
            <a:extLst>
              <a:ext uri="{FF2B5EF4-FFF2-40B4-BE49-F238E27FC236}">
                <a16:creationId xmlns:a16="http://schemas.microsoft.com/office/drawing/2014/main" id="{8E9E07F7-9943-45B8-B1FE-97E49C45B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09" y="4407716"/>
            <a:ext cx="6148387" cy="217011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8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69;p28"/>
          <p:cNvSpPr txBox="1">
            <a:spLocks noGrp="1"/>
          </p:cNvSpPr>
          <p:nvPr>
            <p:ph type="title" idx="4294967295"/>
          </p:nvPr>
        </p:nvSpPr>
        <p:spPr>
          <a:xfrm>
            <a:off x="4359120" y="782336"/>
            <a:ext cx="3473760" cy="5662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3D51"/>
              </a:buClr>
              <a:buSzPts val="3000"/>
            </a:pPr>
            <a:r>
              <a:rPr lang="pt-BR" sz="3200" b="1" dirty="0">
                <a:solidFill>
                  <a:srgbClr val="003D52"/>
                </a:solidFill>
                <a:latin typeface="Proxima Nova" panose="020B0604020202020204" charset="0"/>
                <a:ea typeface="+mn-ea"/>
                <a:sym typeface="Proxima Nova"/>
              </a:rPr>
              <a:t>Alguns Desafios</a:t>
            </a:r>
            <a:endParaRPr sz="3200" b="1" dirty="0">
              <a:solidFill>
                <a:srgbClr val="003D52"/>
              </a:solidFill>
              <a:latin typeface="Proxima Nova" panose="020B0604020202020204" charset="0"/>
              <a:ea typeface="+mn-ea"/>
              <a:sym typeface="Proxima Nova"/>
            </a:endParaRPr>
          </a:p>
        </p:txBody>
      </p:sp>
      <p:sp>
        <p:nvSpPr>
          <p:cNvPr id="22" name="Google Shape;201;p29">
            <a:extLst>
              <a:ext uri="{FF2B5EF4-FFF2-40B4-BE49-F238E27FC236}">
                <a16:creationId xmlns:a16="http://schemas.microsoft.com/office/drawing/2014/main" id="{8E7A8C38-F83C-4769-BE26-04239C2D1CB9}"/>
              </a:ext>
            </a:extLst>
          </p:cNvPr>
          <p:cNvSpPr txBox="1"/>
          <p:nvPr/>
        </p:nvSpPr>
        <p:spPr>
          <a:xfrm>
            <a:off x="5361102" y="1997273"/>
            <a:ext cx="2122090" cy="96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2000" b="1" dirty="0">
                <a:solidFill>
                  <a:srgbClr val="003D52"/>
                </a:solidFill>
                <a:latin typeface="Proxima Nova"/>
                <a:ea typeface="PT Sans"/>
                <a:cs typeface="PT Sans"/>
                <a:sym typeface="PT Sans"/>
              </a:rPr>
              <a:t>Aumento do Ticket Médio</a:t>
            </a:r>
            <a:endParaRPr sz="2000" b="1" dirty="0">
              <a:solidFill>
                <a:srgbClr val="003D52"/>
              </a:solidFill>
              <a:latin typeface="Proxima Nova"/>
              <a:ea typeface="PT Sans"/>
              <a:cs typeface="PT Sans"/>
              <a:sym typeface="PT Sans"/>
            </a:endParaRPr>
          </a:p>
        </p:txBody>
      </p:sp>
      <p:sp>
        <p:nvSpPr>
          <p:cNvPr id="18" name="Google Shape;201;p29">
            <a:extLst>
              <a:ext uri="{FF2B5EF4-FFF2-40B4-BE49-F238E27FC236}">
                <a16:creationId xmlns:a16="http://schemas.microsoft.com/office/drawing/2014/main" id="{F282599C-274A-433D-B380-F7797F2DE4E2}"/>
              </a:ext>
            </a:extLst>
          </p:cNvPr>
          <p:cNvSpPr txBox="1"/>
          <p:nvPr/>
        </p:nvSpPr>
        <p:spPr>
          <a:xfrm>
            <a:off x="1934402" y="3519531"/>
            <a:ext cx="2690261" cy="8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2000" b="1" dirty="0">
                <a:solidFill>
                  <a:srgbClr val="003D52"/>
                </a:solidFill>
                <a:latin typeface="Proxima Nova"/>
                <a:ea typeface="PT Sans"/>
                <a:cs typeface="PT Sans"/>
                <a:sym typeface="PT Sans"/>
              </a:rPr>
              <a:t>Aumento do Número de Alunos</a:t>
            </a:r>
            <a:endParaRPr sz="2000" b="1" dirty="0">
              <a:solidFill>
                <a:srgbClr val="003D52"/>
              </a:solidFill>
              <a:latin typeface="Proxima Nova"/>
              <a:ea typeface="PT Sans"/>
              <a:cs typeface="PT Sans"/>
              <a:sym typeface="PT Sans"/>
            </a:endParaRPr>
          </a:p>
        </p:txBody>
      </p:sp>
      <p:sp>
        <p:nvSpPr>
          <p:cNvPr id="15" name="Google Shape;201;p29">
            <a:extLst>
              <a:ext uri="{FF2B5EF4-FFF2-40B4-BE49-F238E27FC236}">
                <a16:creationId xmlns:a16="http://schemas.microsoft.com/office/drawing/2014/main" id="{8436D700-B9A6-4B2C-BD91-5EC671A6E651}"/>
              </a:ext>
            </a:extLst>
          </p:cNvPr>
          <p:cNvSpPr txBox="1"/>
          <p:nvPr/>
        </p:nvSpPr>
        <p:spPr>
          <a:xfrm>
            <a:off x="5891827" y="5367776"/>
            <a:ext cx="2304130" cy="70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2000" b="1" dirty="0">
                <a:solidFill>
                  <a:srgbClr val="003D52"/>
                </a:solidFill>
                <a:latin typeface="Proxima Nova"/>
                <a:ea typeface="PT Sans"/>
                <a:cs typeface="PT Sans"/>
                <a:sym typeface="PT Sans"/>
              </a:rPr>
              <a:t>Posicionamento de mercado</a:t>
            </a:r>
            <a:endParaRPr sz="2000" b="1" dirty="0">
              <a:solidFill>
                <a:srgbClr val="003D52"/>
              </a:solidFill>
              <a:latin typeface="Proxima Nova"/>
              <a:ea typeface="PT Sans"/>
              <a:cs typeface="PT Sans"/>
              <a:sym typeface="PT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9DE6B-498C-40CD-82A2-1161C8467C0D}"/>
              </a:ext>
            </a:extLst>
          </p:cNvPr>
          <p:cNvSpPr/>
          <p:nvPr/>
        </p:nvSpPr>
        <p:spPr>
          <a:xfrm>
            <a:off x="8898066" y="3565638"/>
            <a:ext cx="183455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pt-BR" sz="2000" b="1" dirty="0">
                <a:solidFill>
                  <a:srgbClr val="003D52"/>
                </a:solidFill>
                <a:latin typeface="Proxima Nova"/>
                <a:ea typeface="PT Sans"/>
                <a:cs typeface="PT Sans"/>
                <a:sym typeface="PT Sans"/>
              </a:rPr>
              <a:t>Crescimento</a:t>
            </a:r>
          </a:p>
          <a:p>
            <a:r>
              <a:rPr lang="pt-BR" sz="2000" b="1" dirty="0">
                <a:solidFill>
                  <a:srgbClr val="003D52"/>
                </a:solidFill>
                <a:latin typeface="Proxima Nova"/>
                <a:ea typeface="PT Sans"/>
                <a:cs typeface="PT Sans"/>
                <a:sym typeface="PT Sans"/>
              </a:rPr>
              <a:t>sustentável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072730-EDEC-4F05-9255-D0AC67D53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66" y="3462381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6A4E0A-ED11-447D-A21D-B7F555367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180" y="5218414"/>
            <a:ext cx="857250" cy="857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20AFED-92D4-48CD-950C-B7A630DCA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52" y="2051018"/>
            <a:ext cx="857250" cy="857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017A3D9-3251-440A-B7D3-20ABC69E7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5" y="3519531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7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C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862903" y="2890900"/>
            <a:ext cx="10064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>
                <a:ln>
                  <a:noFill/>
                </a:ln>
                <a:solidFill>
                  <a:srgbClr val="003D52"/>
                </a:solidFill>
                <a:effectLst/>
                <a:uLnTx/>
                <a:uFillTx/>
                <a:latin typeface="Proxima Nova Extrabold"/>
                <a:ea typeface="+mn-ea"/>
                <a:cs typeface="+mn-cs"/>
                <a:sym typeface="Proxima Nova Extrabold"/>
              </a:rPr>
              <a:t>Quero Pago QB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pt-BR" sz="2400" b="1" kern="0" dirty="0" smtClean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[IES_NAME]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7915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869D2-FC77-4CB4-ACBB-FA3C3A20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53" y="680898"/>
            <a:ext cx="5025086" cy="482600"/>
          </a:xfrm>
        </p:spPr>
        <p:txBody>
          <a:bodyPr/>
          <a:lstStyle/>
          <a:p>
            <a:r>
              <a:rPr lang="pt-BR" sz="3200" dirty="0">
                <a:solidFill>
                  <a:srgbClr val="003D52"/>
                </a:solidFill>
                <a:sym typeface="PT Sans Caption"/>
              </a:rPr>
              <a:t>Novo modelo de negócio</a:t>
            </a:r>
            <a:br>
              <a:rPr lang="pt-BR" sz="3200" dirty="0">
                <a:solidFill>
                  <a:srgbClr val="003D52"/>
                </a:solidFill>
                <a:sym typeface="PT Sans Caption"/>
              </a:rPr>
            </a:br>
            <a:r>
              <a:rPr lang="pt-BR" sz="1600" dirty="0">
                <a:solidFill>
                  <a:srgbClr val="003D52"/>
                </a:solidFill>
                <a:sym typeface="PT Sans Caption"/>
              </a:rPr>
              <a:t>De bolsa para comodidade</a:t>
            </a:r>
            <a:endParaRPr lang="pt-BR" sz="1600" dirty="0">
              <a:sym typeface="PT Sans Caption"/>
            </a:endParaRPr>
          </a:p>
        </p:txBody>
      </p:sp>
      <p:pic>
        <p:nvPicPr>
          <p:cNvPr id="17" name="Google Shape;99;p15" descr="image5.pdf">
            <a:extLst>
              <a:ext uri="{FF2B5EF4-FFF2-40B4-BE49-F238E27FC236}">
                <a16:creationId xmlns:a16="http://schemas.microsoft.com/office/drawing/2014/main" id="{F20B9177-6F18-4E6C-BB2E-9EC46FBDE05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82791" y="5673778"/>
            <a:ext cx="1189606" cy="1184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0;p15">
            <a:extLst>
              <a:ext uri="{FF2B5EF4-FFF2-40B4-BE49-F238E27FC236}">
                <a16:creationId xmlns:a16="http://schemas.microsoft.com/office/drawing/2014/main" id="{DA1EFDDA-112F-4812-B397-279487E96FDD}"/>
              </a:ext>
            </a:extLst>
          </p:cNvPr>
          <p:cNvSpPr/>
          <p:nvPr/>
        </p:nvSpPr>
        <p:spPr>
          <a:xfrm>
            <a:off x="0" y="6822400"/>
            <a:ext cx="12192000" cy="36000"/>
          </a:xfrm>
          <a:prstGeom prst="rect">
            <a:avLst/>
          </a:prstGeom>
          <a:gradFill>
            <a:gsLst>
              <a:gs pos="0">
                <a:srgbClr val="18ACC4"/>
              </a:gs>
              <a:gs pos="50000">
                <a:srgbClr val="18ACC4"/>
              </a:gs>
              <a:gs pos="100000">
                <a:srgbClr val="FC9F00"/>
              </a:gs>
            </a:gsLst>
            <a:lin ang="10800025" scaled="0"/>
          </a:gradFill>
          <a:ln>
            <a:noFill/>
          </a:ln>
        </p:spPr>
        <p:txBody>
          <a:bodyPr spcFirstLastPara="1" wrap="square" lIns="30464" tIns="30464" rIns="30464" bIns="30464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Tx/>
              <a:buNone/>
              <a:tabLst/>
              <a:defRPr/>
            </a:pPr>
            <a:endParaRPr kumimoji="0" sz="1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2;p10">
            <a:extLst>
              <a:ext uri="{FF2B5EF4-FFF2-40B4-BE49-F238E27FC236}">
                <a16:creationId xmlns:a16="http://schemas.microsoft.com/office/drawing/2014/main" id="{68D47BB5-1696-4AAD-8A73-F01CD5E89331}"/>
              </a:ext>
            </a:extLst>
          </p:cNvPr>
          <p:cNvSpPr/>
          <p:nvPr/>
        </p:nvSpPr>
        <p:spPr>
          <a:xfrm>
            <a:off x="951546" y="2793022"/>
            <a:ext cx="2468700" cy="225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oogle Shape;73;p10">
            <a:extLst>
              <a:ext uri="{FF2B5EF4-FFF2-40B4-BE49-F238E27FC236}">
                <a16:creationId xmlns:a16="http://schemas.microsoft.com/office/drawing/2014/main" id="{BA8401CD-98F1-41CD-8465-24E1328CE674}"/>
              </a:ext>
            </a:extLst>
          </p:cNvPr>
          <p:cNvSpPr/>
          <p:nvPr/>
        </p:nvSpPr>
        <p:spPr>
          <a:xfrm>
            <a:off x="3625560" y="2793022"/>
            <a:ext cx="2381400" cy="225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Google Shape;74;p10">
            <a:extLst>
              <a:ext uri="{FF2B5EF4-FFF2-40B4-BE49-F238E27FC236}">
                <a16:creationId xmlns:a16="http://schemas.microsoft.com/office/drawing/2014/main" id="{DA1B0D6D-B3A4-4251-8921-2CF3745A50D0}"/>
              </a:ext>
            </a:extLst>
          </p:cNvPr>
          <p:cNvSpPr/>
          <p:nvPr/>
        </p:nvSpPr>
        <p:spPr>
          <a:xfrm>
            <a:off x="6193382" y="2793022"/>
            <a:ext cx="2381400" cy="225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Google Shape;75;p10">
            <a:extLst>
              <a:ext uri="{FF2B5EF4-FFF2-40B4-BE49-F238E27FC236}">
                <a16:creationId xmlns:a16="http://schemas.microsoft.com/office/drawing/2014/main" id="{BE90FDC5-456B-4BBE-A030-37A2EC33221A}"/>
              </a:ext>
            </a:extLst>
          </p:cNvPr>
          <p:cNvSpPr/>
          <p:nvPr/>
        </p:nvSpPr>
        <p:spPr>
          <a:xfrm>
            <a:off x="959811" y="2082322"/>
            <a:ext cx="2825100" cy="720900"/>
          </a:xfrm>
          <a:prstGeom prst="homePlate">
            <a:avLst>
              <a:gd name="adj" fmla="val 50000"/>
            </a:avLst>
          </a:prstGeom>
          <a:solidFill>
            <a:srgbClr val="18ACC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482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Escolha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" name="Google Shape;76;p10">
            <a:extLst>
              <a:ext uri="{FF2B5EF4-FFF2-40B4-BE49-F238E27FC236}">
                <a16:creationId xmlns:a16="http://schemas.microsoft.com/office/drawing/2014/main" id="{6A5384CD-1BE7-4F92-BEA3-490221591EDD}"/>
              </a:ext>
            </a:extLst>
          </p:cNvPr>
          <p:cNvSpPr/>
          <p:nvPr/>
        </p:nvSpPr>
        <p:spPr>
          <a:xfrm>
            <a:off x="8761208" y="2082322"/>
            <a:ext cx="2468700" cy="7209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360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Formatura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4" name="Google Shape;77;p10">
            <a:extLst>
              <a:ext uri="{FF2B5EF4-FFF2-40B4-BE49-F238E27FC236}">
                <a16:creationId xmlns:a16="http://schemas.microsoft.com/office/drawing/2014/main" id="{86DF9402-8320-49F7-9B1D-7DD8A6C5E8A8}"/>
              </a:ext>
            </a:extLst>
          </p:cNvPr>
          <p:cNvSpPr/>
          <p:nvPr/>
        </p:nvSpPr>
        <p:spPr>
          <a:xfrm>
            <a:off x="6160554" y="2082322"/>
            <a:ext cx="2825100" cy="720900"/>
          </a:xfrm>
          <a:prstGeom prst="chevron">
            <a:avLst>
              <a:gd name="adj" fmla="val 50000"/>
            </a:avLst>
          </a:prstGeom>
          <a:solidFill>
            <a:srgbClr val="18ACC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482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Gestão de pagamento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5" name="Google Shape;79;p10">
            <a:extLst>
              <a:ext uri="{FF2B5EF4-FFF2-40B4-BE49-F238E27FC236}">
                <a16:creationId xmlns:a16="http://schemas.microsoft.com/office/drawing/2014/main" id="{A9EE8A3C-7798-48BC-AAB0-8104DF7C29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278" y="2116792"/>
            <a:ext cx="651739" cy="65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80;p10" descr="Related image">
            <a:extLst>
              <a:ext uri="{FF2B5EF4-FFF2-40B4-BE49-F238E27FC236}">
                <a16:creationId xmlns:a16="http://schemas.microsoft.com/office/drawing/2014/main" id="{12B6C28C-2980-4B20-A2FD-05EBF4EF84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971" y="2219907"/>
            <a:ext cx="445513" cy="44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81;p10">
            <a:extLst>
              <a:ext uri="{FF2B5EF4-FFF2-40B4-BE49-F238E27FC236}">
                <a16:creationId xmlns:a16="http://schemas.microsoft.com/office/drawing/2014/main" id="{9AD5722A-6DDF-472F-BF8E-E84005ABCC4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318" y="2151122"/>
            <a:ext cx="583085" cy="58308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2;p10">
            <a:extLst>
              <a:ext uri="{FF2B5EF4-FFF2-40B4-BE49-F238E27FC236}">
                <a16:creationId xmlns:a16="http://schemas.microsoft.com/office/drawing/2014/main" id="{5D3F2030-AB6A-4F83-817D-D45B168F21A9}"/>
              </a:ext>
            </a:extLst>
          </p:cNvPr>
          <p:cNvSpPr/>
          <p:nvPr/>
        </p:nvSpPr>
        <p:spPr>
          <a:xfrm>
            <a:off x="3613522" y="2082322"/>
            <a:ext cx="2746200" cy="7209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482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Matrícula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9" name="Google Shape;83;p10">
            <a:extLst>
              <a:ext uri="{FF2B5EF4-FFF2-40B4-BE49-F238E27FC236}">
                <a16:creationId xmlns:a16="http://schemas.microsoft.com/office/drawing/2014/main" id="{FD08D7FA-88A8-4F59-B6BF-5F58F704FC9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1422" y="2219922"/>
            <a:ext cx="445512" cy="44551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84;p10">
            <a:extLst>
              <a:ext uri="{FF2B5EF4-FFF2-40B4-BE49-F238E27FC236}">
                <a16:creationId xmlns:a16="http://schemas.microsoft.com/office/drawing/2014/main" id="{94A4D3C0-7DC1-4C36-BB53-ED33CC31BB50}"/>
              </a:ext>
            </a:extLst>
          </p:cNvPr>
          <p:cNvSpPr txBox="1"/>
          <p:nvPr/>
        </p:nvSpPr>
        <p:spPr>
          <a:xfrm>
            <a:off x="987873" y="2739547"/>
            <a:ext cx="24687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Caption"/>
                <a:ea typeface="PT Sans Caption"/>
                <a:cs typeface="PT Sans Caption"/>
                <a:sym typeface="PT Sans Caption"/>
              </a:rPr>
              <a:t>Quero Bolsa</a:t>
            </a:r>
            <a:endParaRPr kumimoji="0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1" name="Google Shape;85;p10">
            <a:extLst>
              <a:ext uri="{FF2B5EF4-FFF2-40B4-BE49-F238E27FC236}">
                <a16:creationId xmlns:a16="http://schemas.microsoft.com/office/drawing/2014/main" id="{218869D8-1F98-4EC8-A3B8-BFC448246860}"/>
              </a:ext>
            </a:extLst>
          </p:cNvPr>
          <p:cNvSpPr txBox="1"/>
          <p:nvPr/>
        </p:nvSpPr>
        <p:spPr>
          <a:xfrm>
            <a:off x="3642999" y="2767948"/>
            <a:ext cx="23814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Caption"/>
                <a:ea typeface="PT Sans Caption"/>
                <a:cs typeface="PT Sans Caption"/>
                <a:sym typeface="PT Sans Caption"/>
              </a:rPr>
              <a:t>Admissão Digital</a:t>
            </a:r>
            <a:endParaRPr kumimoji="0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2" name="Google Shape;86;p10">
            <a:extLst>
              <a:ext uri="{FF2B5EF4-FFF2-40B4-BE49-F238E27FC236}">
                <a16:creationId xmlns:a16="http://schemas.microsoft.com/office/drawing/2014/main" id="{6B85C9F7-126E-40D7-8B68-568E48E9C74E}"/>
              </a:ext>
            </a:extLst>
          </p:cNvPr>
          <p:cNvSpPr txBox="1"/>
          <p:nvPr/>
        </p:nvSpPr>
        <p:spPr>
          <a:xfrm>
            <a:off x="6186397" y="2748318"/>
            <a:ext cx="23814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Caption"/>
                <a:ea typeface="PT Sans Caption"/>
                <a:cs typeface="PT Sans Caption"/>
                <a:sym typeface="PT Sans Caption"/>
              </a:rPr>
              <a:t>Quero Pago</a:t>
            </a:r>
            <a:endParaRPr kumimoji="0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3" name="Google Shape;87;p10">
            <a:extLst>
              <a:ext uri="{FF2B5EF4-FFF2-40B4-BE49-F238E27FC236}">
                <a16:creationId xmlns:a16="http://schemas.microsoft.com/office/drawing/2014/main" id="{742BBB76-09D6-455D-8ABD-99A4C65C0A7A}"/>
              </a:ext>
            </a:extLst>
          </p:cNvPr>
          <p:cNvSpPr/>
          <p:nvPr/>
        </p:nvSpPr>
        <p:spPr>
          <a:xfrm rot="5400000">
            <a:off x="6019175" y="251072"/>
            <a:ext cx="391000" cy="10509450"/>
          </a:xfrm>
          <a:prstGeom prst="rightBrace">
            <a:avLst>
              <a:gd name="adj1" fmla="val 63988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88;p10">
            <a:extLst>
              <a:ext uri="{FF2B5EF4-FFF2-40B4-BE49-F238E27FC236}">
                <a16:creationId xmlns:a16="http://schemas.microsoft.com/office/drawing/2014/main" id="{2E54A4F1-D890-49EC-9247-8F8011AF0205}"/>
              </a:ext>
            </a:extLst>
          </p:cNvPr>
          <p:cNvSpPr txBox="1"/>
          <p:nvPr/>
        </p:nvSpPr>
        <p:spPr>
          <a:xfrm>
            <a:off x="2358504" y="5682689"/>
            <a:ext cx="76041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Caption"/>
                <a:ea typeface="PT Sans Caption"/>
                <a:cs typeface="PT Sans Caption"/>
                <a:sym typeface="PT Sans Caption"/>
              </a:rPr>
              <a:t>Jornada do aluno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5" name="Google Shape;89;p10">
            <a:extLst>
              <a:ext uri="{FF2B5EF4-FFF2-40B4-BE49-F238E27FC236}">
                <a16:creationId xmlns:a16="http://schemas.microsoft.com/office/drawing/2014/main" id="{B3813CA9-7814-4415-B14A-9AA15FFCC119}"/>
              </a:ext>
            </a:extLst>
          </p:cNvPr>
          <p:cNvSpPr txBox="1"/>
          <p:nvPr/>
        </p:nvSpPr>
        <p:spPr>
          <a:xfrm>
            <a:off x="951546" y="3186140"/>
            <a:ext cx="24687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2413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500"/>
              <a:buFont typeface="PT Sans"/>
              <a:buChar char="●"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Marketplace tradicional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  <a:p>
            <a:pPr marL="2413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prstClr val="black"/>
              </a:buClr>
              <a:buSzPts val="1500"/>
              <a:buFont typeface="PT Sans"/>
              <a:buChar char="●"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Segmentação de canal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  <a:p>
            <a:pPr marL="2413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prstClr val="black"/>
              </a:buClr>
              <a:buSzPts val="1500"/>
              <a:buFont typeface="PT Sans"/>
              <a:buChar char="●"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Otimização de preços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90;p10">
            <a:extLst>
              <a:ext uri="{FF2B5EF4-FFF2-40B4-BE49-F238E27FC236}">
                <a16:creationId xmlns:a16="http://schemas.microsoft.com/office/drawing/2014/main" id="{6F70B2D3-6857-4596-B03D-CC9E40AF8420}"/>
              </a:ext>
            </a:extLst>
          </p:cNvPr>
          <p:cNvSpPr txBox="1"/>
          <p:nvPr/>
        </p:nvSpPr>
        <p:spPr>
          <a:xfrm>
            <a:off x="3633825" y="3175149"/>
            <a:ext cx="24687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2413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500"/>
              <a:buFont typeface="PT Sans"/>
              <a:buChar char="●"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Automatização do processo de Matrícula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  <a:p>
            <a:pPr marL="2413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prstClr val="black"/>
              </a:buClr>
              <a:buSzPts val="1500"/>
              <a:buFont typeface="PT Sans"/>
              <a:buChar char="●"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Melhoria de processo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  <a:p>
            <a:pPr marL="2413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prstClr val="black"/>
              </a:buClr>
              <a:buSzPts val="1500"/>
              <a:buFont typeface="PT Sans"/>
              <a:buChar char="●"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Redução de atrito (aumento de conversão)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" name="Google Shape;91;p10">
            <a:extLst>
              <a:ext uri="{FF2B5EF4-FFF2-40B4-BE49-F238E27FC236}">
                <a16:creationId xmlns:a16="http://schemas.microsoft.com/office/drawing/2014/main" id="{63AC63BE-B5F1-4387-A27D-3515249A53EC}"/>
              </a:ext>
            </a:extLst>
          </p:cNvPr>
          <p:cNvSpPr txBox="1"/>
          <p:nvPr/>
        </p:nvSpPr>
        <p:spPr>
          <a:xfrm>
            <a:off x="6284239" y="3175149"/>
            <a:ext cx="2381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2413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500"/>
              <a:buFont typeface="PT Sans"/>
              <a:buChar char="●"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Gestão de cobrança das mensalidades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  <a:p>
            <a:pPr marL="2413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prstClr val="black"/>
              </a:buClr>
              <a:buSzPts val="1500"/>
              <a:buFont typeface="PT Sans"/>
              <a:buChar char="●"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PT Sans"/>
                <a:cs typeface="PT Sans"/>
                <a:sym typeface="PT Sans"/>
              </a:rPr>
              <a:t>Redução da inadimplência e evasão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8" name="Google Shape;92;p10">
            <a:extLst>
              <a:ext uri="{FF2B5EF4-FFF2-40B4-BE49-F238E27FC236}">
                <a16:creationId xmlns:a16="http://schemas.microsoft.com/office/drawing/2014/main" id="{521D8D6A-D913-40A6-A45D-CB3008ECE9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6225" y="3153830"/>
            <a:ext cx="1531100" cy="153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;p16">
            <a:extLst>
              <a:ext uri="{FF2B5EF4-FFF2-40B4-BE49-F238E27FC236}">
                <a16:creationId xmlns:a16="http://schemas.microsoft.com/office/drawing/2014/main" id="{E47B36E0-A0BC-4EA9-86D9-78134FF48F4E}"/>
              </a:ext>
            </a:extLst>
          </p:cNvPr>
          <p:cNvSpPr txBox="1"/>
          <p:nvPr/>
        </p:nvSpPr>
        <p:spPr>
          <a:xfrm>
            <a:off x="1898700" y="5472723"/>
            <a:ext cx="84708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BR" sz="1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Desde o vestibular até a inscrição, o aluno é conduzido a realizar a matrícula, em um processo rápido e livre de dispersões.</a:t>
            </a:r>
            <a:endParaRPr sz="16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/>
            <a:endParaRPr sz="16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lnSpc>
                <a:spcPct val="115000"/>
              </a:lnSpc>
            </a:pPr>
            <a:endParaRPr sz="16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/>
            <a:endParaRPr sz="16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102;p16">
            <a:extLst>
              <a:ext uri="{FF2B5EF4-FFF2-40B4-BE49-F238E27FC236}">
                <a16:creationId xmlns:a16="http://schemas.microsoft.com/office/drawing/2014/main" id="{EDEDA51D-2D2A-4881-B9B6-8F5F91D991CE}"/>
              </a:ext>
            </a:extLst>
          </p:cNvPr>
          <p:cNvSpPr txBox="1"/>
          <p:nvPr/>
        </p:nvSpPr>
        <p:spPr>
          <a:xfrm>
            <a:off x="1190810" y="419462"/>
            <a:ext cx="7802428" cy="83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pt-BR" sz="3200" b="1" dirty="0">
                <a:solidFill>
                  <a:srgbClr val="003D52"/>
                </a:solidFill>
                <a:latin typeface="Museo 500" panose="02000000000000000000" pitchFamily="50" charset="0"/>
                <a:sym typeface="Open Sans"/>
              </a:rPr>
              <a:t>Quais os benefícios do Quero Pago?</a:t>
            </a:r>
            <a:endParaRPr sz="3200" b="1" dirty="0">
              <a:solidFill>
                <a:srgbClr val="003D52"/>
              </a:solidFill>
              <a:latin typeface="Museo 500" panose="02000000000000000000" pitchFamily="50" charset="0"/>
              <a:sym typeface="Open Sans"/>
            </a:endParaRPr>
          </a:p>
        </p:txBody>
      </p:sp>
      <p:sp>
        <p:nvSpPr>
          <p:cNvPr id="41" name="Google Shape;104;p16">
            <a:extLst>
              <a:ext uri="{FF2B5EF4-FFF2-40B4-BE49-F238E27FC236}">
                <a16:creationId xmlns:a16="http://schemas.microsoft.com/office/drawing/2014/main" id="{162DF687-FDDB-4E71-859A-184D95F72B3B}"/>
              </a:ext>
            </a:extLst>
          </p:cNvPr>
          <p:cNvSpPr txBox="1"/>
          <p:nvPr/>
        </p:nvSpPr>
        <p:spPr>
          <a:xfrm>
            <a:off x="9114013" y="3591073"/>
            <a:ext cx="1925922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pt-BR" sz="2000" b="1" dirty="0">
                <a:solidFill>
                  <a:srgbClr val="003D52"/>
                </a:solidFill>
                <a:latin typeface="Proxima Nova"/>
                <a:ea typeface="Proxima Nova"/>
                <a:cs typeface="Proxima Nova"/>
                <a:sym typeface="Proxima Nova"/>
              </a:rPr>
              <a:t>Aumento de volume</a:t>
            </a:r>
            <a:endParaRPr sz="2000" b="1" dirty="0">
              <a:solidFill>
                <a:srgbClr val="003D5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/>
            <a:endParaRPr sz="2400" b="1" dirty="0">
              <a:solidFill>
                <a:srgbClr val="003D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" name="Google Shape;105;p16">
            <a:extLst>
              <a:ext uri="{FF2B5EF4-FFF2-40B4-BE49-F238E27FC236}">
                <a16:creationId xmlns:a16="http://schemas.microsoft.com/office/drawing/2014/main" id="{1A17C5C9-A093-4BA4-9F01-0A92A688FE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4570" y="2621157"/>
            <a:ext cx="808285" cy="8749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106;p16">
            <a:extLst>
              <a:ext uri="{FF2B5EF4-FFF2-40B4-BE49-F238E27FC236}">
                <a16:creationId xmlns:a16="http://schemas.microsoft.com/office/drawing/2014/main" id="{C09D6FFC-D86A-426F-A851-152B95450FF4}"/>
              </a:ext>
            </a:extLst>
          </p:cNvPr>
          <p:cNvSpPr txBox="1"/>
          <p:nvPr/>
        </p:nvSpPr>
        <p:spPr>
          <a:xfrm>
            <a:off x="1190810" y="3609950"/>
            <a:ext cx="2015807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000" b="1" dirty="0">
                <a:solidFill>
                  <a:srgbClr val="003D52"/>
                </a:solidFill>
                <a:latin typeface="Proxima Nova"/>
                <a:ea typeface="Proxima Nova"/>
                <a:cs typeface="Proxima Nova"/>
                <a:sym typeface="Proxima Nova"/>
              </a:rPr>
              <a:t>Melhorar </a:t>
            </a:r>
            <a:r>
              <a:rPr lang="pt-BR" sz="2000" b="1" dirty="0" err="1">
                <a:solidFill>
                  <a:srgbClr val="003D52"/>
                </a:solidFill>
                <a:latin typeface="Proxima Nova"/>
                <a:ea typeface="Proxima Nova"/>
                <a:cs typeface="Proxima Nova"/>
                <a:sym typeface="Proxima Nova"/>
              </a:rPr>
              <a:t>Rankeamento</a:t>
            </a:r>
            <a:endParaRPr sz="2000" b="1" dirty="0">
              <a:solidFill>
                <a:srgbClr val="003D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" name="Google Shape;107;p16">
            <a:extLst>
              <a:ext uri="{FF2B5EF4-FFF2-40B4-BE49-F238E27FC236}">
                <a16:creationId xmlns:a16="http://schemas.microsoft.com/office/drawing/2014/main" id="{7556E31B-F0C8-4AD0-AAF5-844DB2A1B94A}"/>
              </a:ext>
            </a:extLst>
          </p:cNvPr>
          <p:cNvSpPr txBox="1"/>
          <p:nvPr/>
        </p:nvSpPr>
        <p:spPr>
          <a:xfrm>
            <a:off x="3813107" y="3609950"/>
            <a:ext cx="1925922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000" b="1" dirty="0">
                <a:solidFill>
                  <a:srgbClr val="003D52"/>
                </a:solidFill>
                <a:latin typeface="Proxima Nova"/>
                <a:ea typeface="Proxima Nova"/>
                <a:cs typeface="Proxima Nova"/>
                <a:sym typeface="Proxima Nova"/>
              </a:rPr>
              <a:t>Redução </a:t>
            </a:r>
          </a:p>
          <a:p>
            <a:pPr algn="ctr"/>
            <a:r>
              <a:rPr lang="pt-BR" sz="2000" b="1" dirty="0">
                <a:solidFill>
                  <a:srgbClr val="003D52"/>
                </a:solidFill>
                <a:latin typeface="Proxima Nova"/>
                <a:ea typeface="Proxima Nova"/>
                <a:cs typeface="Proxima Nova"/>
                <a:sym typeface="Proxima Nova"/>
              </a:rPr>
              <a:t>do CP</a:t>
            </a:r>
            <a:endParaRPr sz="2000" b="1" dirty="0">
              <a:solidFill>
                <a:srgbClr val="003D5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/>
            <a:endParaRPr sz="2400" b="1" dirty="0">
              <a:solidFill>
                <a:srgbClr val="003D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Google Shape;109;p16">
            <a:extLst>
              <a:ext uri="{FF2B5EF4-FFF2-40B4-BE49-F238E27FC236}">
                <a16:creationId xmlns:a16="http://schemas.microsoft.com/office/drawing/2014/main" id="{81722B6D-77E9-421C-80EB-4DBA5FCE1A16}"/>
              </a:ext>
            </a:extLst>
          </p:cNvPr>
          <p:cNvSpPr txBox="1"/>
          <p:nvPr/>
        </p:nvSpPr>
        <p:spPr>
          <a:xfrm>
            <a:off x="6348198" y="3609248"/>
            <a:ext cx="2156646" cy="54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000" b="1" dirty="0">
                <a:solidFill>
                  <a:srgbClr val="003D52"/>
                </a:solidFill>
                <a:latin typeface="Proxima Nova"/>
                <a:ea typeface="Proxima Nova"/>
                <a:cs typeface="Proxima Nova"/>
                <a:sym typeface="Proxima Nova"/>
              </a:rPr>
              <a:t>Aumento </a:t>
            </a:r>
          </a:p>
          <a:p>
            <a:pPr algn="ctr"/>
            <a:r>
              <a:rPr lang="pt-BR" sz="2000" b="1" dirty="0">
                <a:solidFill>
                  <a:srgbClr val="003D52"/>
                </a:solidFill>
                <a:latin typeface="Proxima Nova"/>
                <a:ea typeface="Proxima Nova"/>
                <a:cs typeface="Proxima Nova"/>
                <a:sym typeface="Proxima Nova"/>
              </a:rPr>
              <a:t>de ticket</a:t>
            </a:r>
            <a:endParaRPr sz="2000" b="1" dirty="0">
              <a:solidFill>
                <a:srgbClr val="003D5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/>
            <a:endParaRPr sz="2400" b="1" dirty="0">
              <a:solidFill>
                <a:srgbClr val="003D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115;p16">
            <a:extLst>
              <a:ext uri="{FF2B5EF4-FFF2-40B4-BE49-F238E27FC236}">
                <a16:creationId xmlns:a16="http://schemas.microsoft.com/office/drawing/2014/main" id="{D9629098-883A-4E55-8BD3-F5E71CBED671}"/>
              </a:ext>
            </a:extLst>
          </p:cNvPr>
          <p:cNvSpPr/>
          <p:nvPr/>
        </p:nvSpPr>
        <p:spPr>
          <a:xfrm>
            <a:off x="1752600" y="5511807"/>
            <a:ext cx="8686800" cy="706800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6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Bom </a:t>
            </a:r>
            <a:r>
              <a:rPr lang="pt-BR" sz="16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rankeamento</a:t>
            </a:r>
            <a:r>
              <a:rPr lang="pt-BR" sz="16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 redução do CP em 50% é responsável por aumentar a captação média dos parceiros em 60%</a:t>
            </a:r>
            <a:endParaRPr sz="16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" name="Picture 25">
            <a:extLst>
              <a:ext uri="{FF2B5EF4-FFF2-40B4-BE49-F238E27FC236}">
                <a16:creationId xmlns:a16="http://schemas.microsoft.com/office/drawing/2014/main" id="{380B14EC-168E-4959-9E6F-E1E89E6CA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57" y="2593713"/>
            <a:ext cx="949633" cy="949633"/>
          </a:xfrm>
          <a:prstGeom prst="rect">
            <a:avLst/>
          </a:prstGeom>
        </p:spPr>
      </p:pic>
      <p:pic>
        <p:nvPicPr>
          <p:cNvPr id="48" name="Picture 19">
            <a:extLst>
              <a:ext uri="{FF2B5EF4-FFF2-40B4-BE49-F238E27FC236}">
                <a16:creationId xmlns:a16="http://schemas.microsoft.com/office/drawing/2014/main" id="{2F3B1250-1D2D-4B03-8A29-3E8369FE7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96" y="2680446"/>
            <a:ext cx="857250" cy="857250"/>
          </a:xfrm>
          <a:prstGeom prst="rect">
            <a:avLst/>
          </a:prstGeom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37FA4E5F-2E9B-4B52-A8A8-AC540807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12" y="2528052"/>
            <a:ext cx="968018" cy="96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57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[CRESC_QAP_0]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[GANHO_LIQUIDO_0]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514514"/>
            <a:ext cx="9349866" cy="23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 dirty="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[LEGENDA_0]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[VALOR_SEM_QP_0]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[ALUNOS_SEM_QP_0]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1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[ALUNOS_COM_QP_0]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" panose="020B0604020202020204" charset="0"/>
              </a:rPr>
              <a:t>[VALOR_COM_QP_LIQ_0]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>
                <a:solidFill>
                  <a:srgbClr val="003D52"/>
                </a:solidFill>
                <a:latin typeface="Proxima Nova Bold"/>
                <a:sym typeface="Proxima Nova"/>
              </a:rPr>
              <a:t>[MODALIDADE_SLIDE_0]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511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[CRESC_QAP_1]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[GANHO_LIQUIDO_1]</a:t>
            </a:r>
            <a:endParaRPr lang="en-US" sz="1500" b="1" dirty="0">
              <a:solidFill>
                <a:schemeClr val="bg1"/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514514"/>
            <a:ext cx="9349866" cy="251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 dirty="0" smtClean="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[LEGENDA_1]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[VALOR_SEM_QP_1]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[ALUNOS_SEM_QP_1]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[VALOR_COM_QP_1]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[ALUNOS_COM_QP_1]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1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[ALUNOS_COM_QP_1]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[VALOR_COM_QP_LIQ_1]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[MODALIDADE_SLIDE_1]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054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[CRESC_QAP_2]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[GANHO_LIQUIDO_2]</a:t>
            </a:r>
            <a:endParaRPr lang="en-US" sz="1500" b="1" dirty="0">
              <a:solidFill>
                <a:schemeClr val="bg1"/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522369"/>
            <a:ext cx="9349866" cy="251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 dirty="0" smtClean="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[LEGENDA_2]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[VALOR_SEM_QP_2]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[ALUNOS_SEM_QP_2]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[VALOR_COM_QP_2]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[ALUNOS_COM_QP_2]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1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[ALUNOS_COM_QP_2]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[MODALIDADE_SLIDE_2]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[VALOR_COM_QP_LIQ_2]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7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9;p28">
            <a:extLst>
              <a:ext uri="{FF2B5EF4-FFF2-40B4-BE49-F238E27FC236}">
                <a16:creationId xmlns:a16="http://schemas.microsoft.com/office/drawing/2014/main" id="{89A989EE-9B1C-4E7E-9700-20AEB84C9EF0}"/>
              </a:ext>
            </a:extLst>
          </p:cNvPr>
          <p:cNvSpPr txBox="1">
            <a:spLocks/>
          </p:cNvSpPr>
          <p:nvPr/>
        </p:nvSpPr>
        <p:spPr>
          <a:xfrm>
            <a:off x="1283429" y="379407"/>
            <a:ext cx="9242109" cy="44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T Sans"/>
              <a:buNone/>
              <a:defRPr sz="2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ans"/>
              <a:buNone/>
              <a:defRPr sz="13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lnSpc>
                <a:spcPct val="150000"/>
              </a:lnSpc>
              <a:buClr>
                <a:srgbClr val="003D51"/>
              </a:buClr>
              <a:buSzPts val="3000"/>
            </a:pPr>
            <a:r>
              <a:rPr lang="pt-BR" sz="25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[TITULO_PRINCIPAL] </a:t>
            </a:r>
            <a:endParaRPr lang="pt-BR" sz="1000" kern="0" dirty="0">
              <a:solidFill>
                <a:srgbClr val="003D52"/>
              </a:solidFill>
              <a:latin typeface="Proxima Nova Bold"/>
              <a:sym typeface="Proxima Nova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7BB6D6-B815-42CF-BEA2-9B845F135C76}"/>
              </a:ext>
            </a:extLst>
          </p:cNvPr>
          <p:cNvSpPr/>
          <p:nvPr/>
        </p:nvSpPr>
        <p:spPr>
          <a:xfrm>
            <a:off x="1267446" y="5098283"/>
            <a:ext cx="9423920" cy="125963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42AF51-62AF-4D87-AD48-93F9B9D17C21}"/>
              </a:ext>
            </a:extLst>
          </p:cNvPr>
          <p:cNvSpPr/>
          <p:nvPr/>
        </p:nvSpPr>
        <p:spPr>
          <a:xfrm>
            <a:off x="1869822" y="2100593"/>
            <a:ext cx="8821543" cy="2497787"/>
          </a:xfrm>
          <a:prstGeom prst="rect">
            <a:avLst/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 41">
            <a:extLst>
              <a:ext uri="{FF2B5EF4-FFF2-40B4-BE49-F238E27FC236}">
                <a16:creationId xmlns:a16="http://schemas.microsoft.com/office/drawing/2014/main" id="{A15BD763-0DC0-4B10-BC38-3203F9FF4335}"/>
              </a:ext>
            </a:extLst>
          </p:cNvPr>
          <p:cNvSpPr/>
          <p:nvPr/>
        </p:nvSpPr>
        <p:spPr>
          <a:xfrm rot="16773630">
            <a:off x="-248370" y="2551671"/>
            <a:ext cx="4578523" cy="3600000"/>
          </a:xfrm>
          <a:prstGeom prst="blockArc">
            <a:avLst>
              <a:gd name="adj1" fmla="val 12427324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micírculo 42">
            <a:extLst>
              <a:ext uri="{FF2B5EF4-FFF2-40B4-BE49-F238E27FC236}">
                <a16:creationId xmlns:a16="http://schemas.microsoft.com/office/drawing/2014/main" id="{EFD8AC24-7127-48ED-9A04-92F95B23CB09}"/>
              </a:ext>
            </a:extLst>
          </p:cNvPr>
          <p:cNvSpPr/>
          <p:nvPr/>
        </p:nvSpPr>
        <p:spPr>
          <a:xfrm rot="16773630">
            <a:off x="-211919" y="3747183"/>
            <a:ext cx="4578523" cy="3600000"/>
          </a:xfrm>
          <a:prstGeom prst="blockArc">
            <a:avLst>
              <a:gd name="adj1" fmla="val 16994470"/>
              <a:gd name="adj2" fmla="val 20847059"/>
              <a:gd name="adj3" fmla="val 33963"/>
            </a:avLst>
          </a:prstGeom>
          <a:solidFill>
            <a:srgbClr val="18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Google Shape;86;p10">
            <a:extLst>
              <a:ext uri="{FF2B5EF4-FFF2-40B4-BE49-F238E27FC236}">
                <a16:creationId xmlns:a16="http://schemas.microsoft.com/office/drawing/2014/main" id="{718DB628-AC4A-4D52-807A-4CB0558F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62" y="3702577"/>
            <a:ext cx="212352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Quero Pago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FD686D9F-B622-4A19-A2CA-1512189F509E}"/>
              </a:ext>
            </a:extLst>
          </p:cNvPr>
          <p:cNvSpPr/>
          <p:nvPr/>
        </p:nvSpPr>
        <p:spPr>
          <a:xfrm>
            <a:off x="2953427" y="2491068"/>
            <a:ext cx="1080000" cy="108000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pic>
        <p:nvPicPr>
          <p:cNvPr id="46" name="Google Shape;79;p10">
            <a:extLst>
              <a:ext uri="{FF2B5EF4-FFF2-40B4-BE49-F238E27FC236}">
                <a16:creationId xmlns:a16="http://schemas.microsoft.com/office/drawing/2014/main" id="{2749DA24-EEBA-4223-914B-97887E0112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2705306"/>
            <a:ext cx="650706" cy="6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id="{8DBB2A24-14A1-4CDC-8FF1-8114793CB76B}"/>
              </a:ext>
            </a:extLst>
          </p:cNvPr>
          <p:cNvGrpSpPr/>
          <p:nvPr/>
        </p:nvGrpSpPr>
        <p:grpSpPr>
          <a:xfrm>
            <a:off x="5559528" y="2584485"/>
            <a:ext cx="4798455" cy="618298"/>
            <a:chOff x="6886708" y="3164200"/>
            <a:chExt cx="4657596" cy="853550"/>
          </a:xfrm>
        </p:grpSpPr>
        <p:sp>
          <p:nvSpPr>
            <p:cNvPr id="48" name="Google Shape;182;p28">
              <a:extLst>
                <a:ext uri="{FF2B5EF4-FFF2-40B4-BE49-F238E27FC236}">
                  <a16:creationId xmlns:a16="http://schemas.microsoft.com/office/drawing/2014/main" id="{729FC6CF-DF53-4138-BE9D-A2228B65A2FA}"/>
                </a:ext>
              </a:extLst>
            </p:cNvPr>
            <p:cNvSpPr txBox="1"/>
            <p:nvPr/>
          </p:nvSpPr>
          <p:spPr>
            <a:xfrm>
              <a:off x="6886708" y="3164200"/>
              <a:ext cx="2424241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49" name="Google Shape;171;p28">
              <a:extLst>
                <a:ext uri="{FF2B5EF4-FFF2-40B4-BE49-F238E27FC236}">
                  <a16:creationId xmlns:a16="http://schemas.microsoft.com/office/drawing/2014/main" id="{8FC9A949-ADCA-40FA-AFE7-B9DEB56147F7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 dirty="0">
                <a:solidFill>
                  <a:srgbClr val="003D52"/>
                </a:solidFill>
              </a:endParaRPr>
            </a:p>
          </p:txBody>
        </p:sp>
        <p:sp>
          <p:nvSpPr>
            <p:cNvPr id="51" name="Google Shape;176;p28">
              <a:extLst>
                <a:ext uri="{FF2B5EF4-FFF2-40B4-BE49-F238E27FC236}">
                  <a16:creationId xmlns:a16="http://schemas.microsoft.com/office/drawing/2014/main" id="{249EADB3-202C-4B80-84FC-9473F57D98D0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52" name="Google Shape;181;p28">
            <a:extLst>
              <a:ext uri="{FF2B5EF4-FFF2-40B4-BE49-F238E27FC236}">
                <a16:creationId xmlns:a16="http://schemas.microsoft.com/office/drawing/2014/main" id="{6031CBC3-6508-42D5-8996-C1C1C4A7686C}"/>
              </a:ext>
            </a:extLst>
          </p:cNvPr>
          <p:cNvSpPr txBox="1"/>
          <p:nvPr/>
        </p:nvSpPr>
        <p:spPr>
          <a:xfrm>
            <a:off x="6375184" y="2200701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Sem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0241BC41-11F2-46DC-ADA6-9B325FFA30CA}"/>
              </a:ext>
            </a:extLst>
          </p:cNvPr>
          <p:cNvGrpSpPr/>
          <p:nvPr/>
        </p:nvGrpSpPr>
        <p:grpSpPr>
          <a:xfrm>
            <a:off x="5559528" y="3892980"/>
            <a:ext cx="4798455" cy="528713"/>
            <a:chOff x="1025220" y="3184775"/>
            <a:chExt cx="4665624" cy="812400"/>
          </a:xfrm>
        </p:grpSpPr>
        <p:sp>
          <p:nvSpPr>
            <p:cNvPr id="54" name="Google Shape;182;p28">
              <a:extLst>
                <a:ext uri="{FF2B5EF4-FFF2-40B4-BE49-F238E27FC236}">
                  <a16:creationId xmlns:a16="http://schemas.microsoft.com/office/drawing/2014/main" id="{710196FD-76D1-415F-9D1B-056423007930}"/>
                </a:ext>
              </a:extLst>
            </p:cNvPr>
            <p:cNvSpPr txBox="1"/>
            <p:nvPr/>
          </p:nvSpPr>
          <p:spPr>
            <a:xfrm>
              <a:off x="1025220" y="3184775"/>
              <a:ext cx="2383981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endParaRPr>
            </a:p>
          </p:txBody>
        </p:sp>
        <p:sp>
          <p:nvSpPr>
            <p:cNvPr id="55" name="Google Shape;171;p28">
              <a:extLst>
                <a:ext uri="{FF2B5EF4-FFF2-40B4-BE49-F238E27FC236}">
                  <a16:creationId xmlns:a16="http://schemas.microsoft.com/office/drawing/2014/main" id="{67D1274D-26A2-487D-9E60-E06CBC909F4A}"/>
                </a:ext>
              </a:extLst>
            </p:cNvPr>
            <p:cNvSpPr/>
            <p:nvPr/>
          </p:nvSpPr>
          <p:spPr>
            <a:xfrm>
              <a:off x="3409200" y="3271973"/>
              <a:ext cx="2281644" cy="708048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  <p:sp>
          <p:nvSpPr>
            <p:cNvPr id="56" name="Google Shape;171;p28">
              <a:extLst>
                <a:ext uri="{FF2B5EF4-FFF2-40B4-BE49-F238E27FC236}">
                  <a16:creationId xmlns:a16="http://schemas.microsoft.com/office/drawing/2014/main" id="{8C8CC180-EC04-4C33-8443-AB6C50D67AE5}"/>
                </a:ext>
              </a:extLst>
            </p:cNvPr>
            <p:cNvSpPr/>
            <p:nvPr/>
          </p:nvSpPr>
          <p:spPr>
            <a:xfrm>
              <a:off x="1040860" y="3271973"/>
              <a:ext cx="2520000" cy="708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72000" tIns="72000" rIns="72000" bIns="72000" anchor="ctr" anchorCtr="1">
              <a:noAutofit/>
            </a:bodyPr>
            <a:lstStyle/>
            <a:p>
              <a:pPr algn="ctr"/>
              <a:endParaRPr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Google Shape;181;p28">
            <a:extLst>
              <a:ext uri="{FF2B5EF4-FFF2-40B4-BE49-F238E27FC236}">
                <a16:creationId xmlns:a16="http://schemas.microsoft.com/office/drawing/2014/main" id="{D6D1B1A8-452D-4149-9F63-936A555F0B78}"/>
              </a:ext>
            </a:extLst>
          </p:cNvPr>
          <p:cNvSpPr txBox="1"/>
          <p:nvPr/>
        </p:nvSpPr>
        <p:spPr>
          <a:xfrm>
            <a:off x="6371557" y="3399348"/>
            <a:ext cx="3412276" cy="4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 Pago</a:t>
            </a: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28460A-9037-4B16-94BD-EA20899CFEF6}"/>
              </a:ext>
            </a:extLst>
          </p:cNvPr>
          <p:cNvGrpSpPr/>
          <p:nvPr/>
        </p:nvGrpSpPr>
        <p:grpSpPr>
          <a:xfrm>
            <a:off x="5418665" y="5579170"/>
            <a:ext cx="4939321" cy="618298"/>
            <a:chOff x="6749979" y="3164198"/>
            <a:chExt cx="4794325" cy="853550"/>
          </a:xfrm>
        </p:grpSpPr>
        <p:sp>
          <p:nvSpPr>
            <p:cNvPr id="59" name="Google Shape;182;p28">
              <a:extLst>
                <a:ext uri="{FF2B5EF4-FFF2-40B4-BE49-F238E27FC236}">
                  <a16:creationId xmlns:a16="http://schemas.microsoft.com/office/drawing/2014/main" id="{B166D65A-0D73-4FB9-9023-23623AE66303}"/>
                </a:ext>
              </a:extLst>
            </p:cNvPr>
            <p:cNvSpPr txBox="1"/>
            <p:nvPr/>
          </p:nvSpPr>
          <p:spPr>
            <a:xfrm>
              <a:off x="6749979" y="3164198"/>
              <a:ext cx="2922547" cy="85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sym typeface="PT Sans"/>
              </a:endParaRPr>
            </a:p>
          </p:txBody>
        </p:sp>
        <p:sp>
          <p:nvSpPr>
            <p:cNvPr id="60" name="Google Shape;171;p28">
              <a:extLst>
                <a:ext uri="{FF2B5EF4-FFF2-40B4-BE49-F238E27FC236}">
                  <a16:creationId xmlns:a16="http://schemas.microsoft.com/office/drawing/2014/main" id="{80A6DAE5-FE03-4E11-8A13-F11AE22D2583}"/>
                </a:ext>
              </a:extLst>
            </p:cNvPr>
            <p:cNvSpPr/>
            <p:nvPr/>
          </p:nvSpPr>
          <p:spPr>
            <a:xfrm>
              <a:off x="6886708" y="3271975"/>
              <a:ext cx="2760645" cy="638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 b="1" dirty="0">
                <a:solidFill>
                  <a:srgbClr val="003D52"/>
                </a:solidFill>
              </a:endParaRPr>
            </a:p>
          </p:txBody>
        </p:sp>
        <p:sp>
          <p:nvSpPr>
            <p:cNvPr id="61" name="Google Shape;176;p28">
              <a:extLst>
                <a:ext uri="{FF2B5EF4-FFF2-40B4-BE49-F238E27FC236}">
                  <a16:creationId xmlns:a16="http://schemas.microsoft.com/office/drawing/2014/main" id="{84C03F5A-165D-40EB-90E3-25ACE89B06F8}"/>
                </a:ext>
              </a:extLst>
            </p:cNvPr>
            <p:cNvSpPr/>
            <p:nvPr/>
          </p:nvSpPr>
          <p:spPr>
            <a:xfrm>
              <a:off x="9215675" y="3271974"/>
              <a:ext cx="2328629" cy="638000"/>
            </a:xfrm>
            <a:prstGeom prst="roundRect">
              <a:avLst>
                <a:gd name="adj" fmla="val 16667"/>
              </a:avLst>
            </a:prstGeom>
            <a:solidFill>
              <a:srgbClr val="003D52"/>
            </a:solidFill>
            <a:ln w="38100">
              <a:solidFill>
                <a:srgbClr val="003D5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pt-BR" sz="2000" b="1" dirty="0">
                <a:solidFill>
                  <a:schemeClr val="lt1"/>
                </a:solidFill>
                <a:latin typeface="Proxima Nova" panose="020B0604020202020204" charset="0"/>
                <a:cs typeface="Proxima Nova" panose="020B0604020202020204" charset="0"/>
              </a:endParaRPr>
            </a:p>
          </p:txBody>
        </p:sp>
      </p:grpSp>
      <p:sp>
        <p:nvSpPr>
          <p:cNvPr id="62" name="Google Shape;181;p28">
            <a:extLst>
              <a:ext uri="{FF2B5EF4-FFF2-40B4-BE49-F238E27FC236}">
                <a16:creationId xmlns:a16="http://schemas.microsoft.com/office/drawing/2014/main" id="{C7C405B3-6836-4AF0-B4C8-4B40956D8167}"/>
              </a:ext>
            </a:extLst>
          </p:cNvPr>
          <p:cNvSpPr txBox="1"/>
          <p:nvPr/>
        </p:nvSpPr>
        <p:spPr>
          <a:xfrm>
            <a:off x="6375184" y="5195388"/>
            <a:ext cx="3405022" cy="35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Com </a:t>
            </a:r>
            <a:r>
              <a:rPr lang="en-US" b="1" dirty="0" err="1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Quero</a:t>
            </a:r>
            <a:r>
              <a:rPr lang="en-US" b="1" dirty="0">
                <a:solidFill>
                  <a:schemeClr val="bg1"/>
                </a:solidFill>
                <a:latin typeface="Proxima Nova" panose="020B0604020202020204" charset="0"/>
                <a:sym typeface="PT Sans"/>
              </a:rPr>
              <a:t> Pago</a:t>
            </a:r>
          </a:p>
        </p:txBody>
      </p:sp>
      <p:sp>
        <p:nvSpPr>
          <p:cNvPr id="63" name="Google Shape;86;p10">
            <a:extLst>
              <a:ext uri="{FF2B5EF4-FFF2-40B4-BE49-F238E27FC236}">
                <a16:creationId xmlns:a16="http://schemas.microsoft.com/office/drawing/2014/main" id="{BB96508C-5CB7-45C4-A58E-BB66D7D1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85" y="5259380"/>
            <a:ext cx="232813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3" tIns="121843" rIns="121843" bIns="12184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Proxima Nova" panose="020B0604020202020204" charset="0"/>
                <a:sym typeface="PT Sans Caption" charset="0"/>
              </a:rPr>
              <a:t>Ganho líquido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1B0702-F366-4A7C-A11B-B7238E196792}"/>
              </a:ext>
            </a:extLst>
          </p:cNvPr>
          <p:cNvSpPr/>
          <p:nvPr/>
        </p:nvSpPr>
        <p:spPr>
          <a:xfrm>
            <a:off x="609822" y="4999807"/>
            <a:ext cx="1331058" cy="1353610"/>
          </a:xfrm>
          <a:prstGeom prst="ellipse">
            <a:avLst/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87FF4BE-57D7-4367-82D3-321D0A3F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" y="5287641"/>
            <a:ext cx="712017" cy="712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EEE65CF-2289-4F5F-A03F-A4C871C88037}"/>
              </a:ext>
            </a:extLst>
          </p:cNvPr>
          <p:cNvSpPr/>
          <p:nvPr/>
        </p:nvSpPr>
        <p:spPr>
          <a:xfrm>
            <a:off x="8123833" y="6108440"/>
            <a:ext cx="1337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[CRESC_QAP_3]</a:t>
            </a:r>
            <a:endParaRPr lang="pt-BR" sz="1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7B2E583-1322-4FDE-958C-80D77D1DF746}"/>
              </a:ext>
            </a:extLst>
          </p:cNvPr>
          <p:cNvSpPr/>
          <p:nvPr/>
        </p:nvSpPr>
        <p:spPr>
          <a:xfrm>
            <a:off x="2596550" y="5838075"/>
            <a:ext cx="21515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[GANHO_LIQUIDO_3]</a:t>
            </a:r>
            <a:endParaRPr lang="en-US" sz="1500" b="1" dirty="0">
              <a:solidFill>
                <a:schemeClr val="bg1"/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B51579-3323-4E66-B505-5720D75B757E}"/>
              </a:ext>
            </a:extLst>
          </p:cNvPr>
          <p:cNvSpPr/>
          <p:nvPr/>
        </p:nvSpPr>
        <p:spPr>
          <a:xfrm>
            <a:off x="1341499" y="6499348"/>
            <a:ext cx="9349866" cy="253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900" dirty="0" smtClean="0">
                <a:solidFill>
                  <a:srgbClr val="003D52">
                    <a:alpha val="66000"/>
                  </a:srgbClr>
                </a:solidFill>
                <a:latin typeface="Proxima Nova" panose="020B0604020202020204" charset="0"/>
                <a:ea typeface="PT Sans"/>
                <a:cs typeface="Proxima Nova" panose="020B0604020202020204" charset="0"/>
                <a:sym typeface="PT Sans"/>
              </a:rPr>
              <a:t>[LEGENDA_3]</a:t>
            </a:r>
            <a:endParaRPr lang="pt-BR" sz="900" b="1" dirty="0">
              <a:solidFill>
                <a:srgbClr val="003D52">
                  <a:alpha val="66000"/>
                </a:srgbClr>
              </a:solidFill>
              <a:latin typeface="Proxima Nova" panose="020B0604020202020204" charset="0"/>
              <a:ea typeface="PT Sans"/>
              <a:cs typeface="Proxima Nova" panose="020B0604020202020204" charset="0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13" y="2662555"/>
            <a:ext cx="238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[VALOR_SEM_QP_3]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1380" y="2662555"/>
            <a:ext cx="234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[ALUNOS_SEM_QP_3]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5613" y="3965713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[VALOR_COM_QP_3]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8006" y="3965713"/>
            <a:ext cx="234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[ALUNOS_COM_QP_3]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6774" y="5645714"/>
            <a:ext cx="2421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[ALUNOS_COM_QP_3]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9304" y="908757"/>
            <a:ext cx="55983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kern="0" dirty="0" smtClean="0">
                <a:solidFill>
                  <a:srgbClr val="003D52"/>
                </a:solidFill>
                <a:latin typeface="Proxima Nova Bold"/>
                <a:sym typeface="Proxima Nova"/>
              </a:rPr>
              <a:t>[MODALIDADE_SLIDE_3]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30268" y="5633336"/>
            <a:ext cx="243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" panose="020B0604020202020204" charset="0"/>
              </a:rPr>
              <a:t>[VALOR_COM_QP_LIQ_3]</a:t>
            </a:r>
            <a:endParaRPr lang="en-US" sz="2000" b="1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Quero Educação">
  <a:themeElements>
    <a:clrScheme name="Quero Education">
      <a:dk1>
        <a:srgbClr val="003D52"/>
      </a:dk1>
      <a:lt1>
        <a:srgbClr val="FFFFFF"/>
      </a:lt1>
      <a:dk2>
        <a:srgbClr val="006386"/>
      </a:dk2>
      <a:lt2>
        <a:srgbClr val="FFFFFF"/>
      </a:lt2>
      <a:accent1>
        <a:srgbClr val="FC8400"/>
      </a:accent1>
      <a:accent2>
        <a:srgbClr val="FC9F00"/>
      </a:accent2>
      <a:accent3>
        <a:srgbClr val="FDB913"/>
      </a:accent3>
      <a:accent4>
        <a:srgbClr val="54D5EA"/>
      </a:accent4>
      <a:accent5>
        <a:srgbClr val="18ACC4"/>
      </a:accent5>
      <a:accent6>
        <a:srgbClr val="05869B"/>
      </a:accent6>
      <a:hlink>
        <a:srgbClr val="006386"/>
      </a:hlink>
      <a:folHlink>
        <a:srgbClr val="0063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resentation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ctr">
          <a:defRPr sz="2000" b="1" dirty="0" smtClean="0">
            <a:solidFill>
              <a:srgbClr val="FDB913"/>
            </a:solidFill>
            <a:latin typeface="Proxima Nova Rg" panose="02000506030000020004" pitchFamily="50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</TotalTime>
  <Words>576</Words>
  <Application>Microsoft Office PowerPoint</Application>
  <PresentationFormat>Widescreen</PresentationFormat>
  <Paragraphs>184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Calibri Light</vt:lpstr>
      <vt:lpstr>Museo 500</vt:lpstr>
      <vt:lpstr>Open Sans</vt:lpstr>
      <vt:lpstr>Proxima Nova</vt:lpstr>
      <vt:lpstr>Proxima Nova Bold</vt:lpstr>
      <vt:lpstr>Proxima Nova Extrabold</vt:lpstr>
      <vt:lpstr>PT Sans</vt:lpstr>
      <vt:lpstr>PT Sans Caption</vt:lpstr>
      <vt:lpstr>Office Theme</vt:lpstr>
      <vt:lpstr>Simple Light</vt:lpstr>
      <vt:lpstr>1_Simple Light</vt:lpstr>
      <vt:lpstr>Quero Educação</vt:lpstr>
      <vt:lpstr>Presentation Layout</vt:lpstr>
      <vt:lpstr>PowerPoint Presentation</vt:lpstr>
      <vt:lpstr>Alguns Desafios</vt:lpstr>
      <vt:lpstr>PowerPoint Presentation</vt:lpstr>
      <vt:lpstr>Novo modelo de negócio De bolsa para comodidade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 - Captação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Alavancas de captação – Praça Fortaleza</dc:title>
  <dc:creator>Alexander</dc:creator>
  <cp:lastModifiedBy>Joao</cp:lastModifiedBy>
  <cp:revision>227</cp:revision>
  <dcterms:created xsi:type="dcterms:W3CDTF">2019-07-17T23:58:32Z</dcterms:created>
  <dcterms:modified xsi:type="dcterms:W3CDTF">2019-09-30T14:06:42Z</dcterms:modified>
</cp:coreProperties>
</file>