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drawingml.chart+xml" PartName="/ppt/charts/chart1.xml"/>
  <Override ContentType="application/vnd.ms-office.chartcolorstyle+xml" PartName="/ppt/charts/colors1.xml"/>
  <Override ContentType="application/vnd.ms-office.chartstyle+xml" PartName="/ppt/charts/style1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3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1"/>
    <p:sldId id="266" r:id="rId12"/>
    <p:sldId id="267" r:id="rId13"/>
    <p:sldId id="270" r:id="rId14"/>
  </p:sldIdLst>
  <p:sldSz cx="11430000" cy="7621588"/>
  <p:notesSz cx="6858000" cy="9144000"/>
  <p:embeddedFontLst>
    <p:embeddedFont>
      <p:font typeface="Proxima Nova Semibold" panose="020B0604020202020204" charset="0"/>
      <p:regular r:id="rId16"/>
      <p:bold r:id="rId17"/>
      <p:boldItalic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0">
          <p15:clr>
            <a:srgbClr val="9AA0A6"/>
          </p15:clr>
        </p15:guide>
        <p15:guide id="2" orient="horz" pos="4277">
          <p15:clr>
            <a:srgbClr val="9AA0A6"/>
          </p15:clr>
        </p15:guide>
        <p15:guide id="3" orient="horz" pos="1192">
          <p15:clr>
            <a:srgbClr val="9AA0A6"/>
          </p15:clr>
        </p15:guide>
        <p15:guide id="4" pos="6922">
          <p15:clr>
            <a:srgbClr val="9AA0A6"/>
          </p15:clr>
        </p15:guide>
        <p15:guide id="5" orient="horz" pos="1354">
          <p15:clr>
            <a:srgbClr val="9AA0A6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7" roundtripDataSignature="AMtx7mharxtsw0qpZA3m4V9dsUcn5Ywb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176" y="78"/>
      </p:cViewPr>
      <p:guideLst>
        <p:guide pos="280"/>
        <p:guide orient="horz" pos="4277"/>
        <p:guide orient="horz" pos="1192"/>
        <p:guide pos="6922"/>
        <p:guide orient="horz" pos="13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1" Target="slides/slide10.xml" Type="http://schemas.openxmlformats.org/officeDocument/2006/relationships/slide"/><Relationship Id="rId12" Target="slides/slide11.xml" Type="http://schemas.openxmlformats.org/officeDocument/2006/relationships/slide"/><Relationship Id="rId13" Target="slides/slide12.xml" Type="http://schemas.openxmlformats.org/officeDocument/2006/relationships/slide"/><Relationship Id="rId14" Target="slides/slide13.xml" Type="http://schemas.openxmlformats.org/officeDocument/2006/relationships/slide"/><Relationship Id="rId15" Target="notesMasters/notesMaster1.xml" Type="http://schemas.openxmlformats.org/officeDocument/2006/relationships/notesMaster"/><Relationship Id="rId16" Target="fonts/font1.fntdata" Type="http://schemas.openxmlformats.org/officeDocument/2006/relationships/font"/><Relationship Id="rId17" Target="fonts/font2.fntdata" Type="http://schemas.openxmlformats.org/officeDocument/2006/relationships/font"/><Relationship Id="rId18" Target="fonts/font3.fntdata" Type="http://schemas.openxmlformats.org/officeDocument/2006/relationships/font"/><Relationship Id="rId19" Target="fonts/font4.fntdata" Type="http://schemas.openxmlformats.org/officeDocument/2006/relationships/font"/><Relationship Id="rId2" Target="slides/slide1.xml" Type="http://schemas.openxmlformats.org/officeDocument/2006/relationships/slide"/><Relationship Id="rId20" Target="fonts/font5.fntdata" Type="http://schemas.openxmlformats.org/officeDocument/2006/relationships/font"/><Relationship Id="rId21" Target="fonts/font6.fntdata" Type="http://schemas.openxmlformats.org/officeDocument/2006/relationships/font"/><Relationship Id="rId22" Target="fonts/font7.fntdata" Type="http://schemas.openxmlformats.org/officeDocument/2006/relationships/font"/><Relationship Id="rId23" Target="fonts/font8.fntdata" Type="http://schemas.openxmlformats.org/officeDocument/2006/relationships/font"/><Relationship Id="rId24" Target="fonts/font9.fntdata" Type="http://schemas.openxmlformats.org/officeDocument/2006/relationships/font"/><Relationship Id="rId25" Target="fonts/font10.fntdata" Type="http://schemas.openxmlformats.org/officeDocument/2006/relationships/font"/><Relationship Id="rId26" Target="fonts/font11.fntdata" Type="http://schemas.openxmlformats.org/officeDocument/2006/relationships/font"/><Relationship Id="rId27" Target="metadata" Type="http://customschemas.google.com/relationships/presentationmetadata"/><Relationship Id="rId28" Target="presProps.xml" Type="http://schemas.openxmlformats.org/officeDocument/2006/relationships/presProps"/><Relationship Id="rId29" Target="viewProps.xml" Type="http://schemas.openxmlformats.org/officeDocument/2006/relationships/viewProps"/><Relationship Id="rId3" Target="slides/slide2.xml" Type="http://schemas.openxmlformats.org/officeDocument/2006/relationships/slide"/><Relationship Id="rId30" Target="theme/theme1.xml" Type="http://schemas.openxmlformats.org/officeDocument/2006/relationships/theme"/><Relationship Id="rId31" Target="tableStyles.xml" Type="http://schemas.openxmlformats.org/officeDocument/2006/relationships/tableStyles"/><Relationship Id="rId4" Target="slides/slide3.xml" Type="http://schemas.openxmlformats.org/officeDocument/2006/relationships/slide"/><Relationship Id="rId5" Target="slides/slide4.xml" Type="http://schemas.openxmlformats.org/officeDocument/2006/relationships/slide"/><Relationship Id="rId6" Target="slides/slide5.xml" Type="http://schemas.openxmlformats.org/officeDocument/2006/relationships/slide"/><Relationship Id="rId7" Target="slides/slide6.xml" Type="http://schemas.openxmlformats.org/officeDocument/2006/relationships/slide"/><Relationship Id="rId8" Target="slides/slide7.xml" Type="http://schemas.openxmlformats.org/officeDocument/2006/relationships/slide"/><Relationship Id="rId9" Target="slides/slide8.xml" Type="http://schemas.openxmlformats.org/officeDocument/2006/relationships/slide"/></Relationships>
</file>

<file path=ppt/charts/_rels/chart1.xml.rels><?xml version="1.0" encoding="UTF-8" standalone="no"?><Relationships xmlns="http://schemas.openxmlformats.org/package/2006/relationships"><Relationship Id="rId1" Target="style1.xml" Type="http://schemas.microsoft.com/office/2011/relationships/chartStyle"/><Relationship Id="rId2" Target="colors1.xml" Type="http://schemas.microsoft.com/office/2011/relationships/chartColorStyle"/><Relationship Id="rId3" Target="../embeddings/Microsoft_Excel_Worksheet.xlsx" Type="http://schemas.openxmlformats.org/officeDocument/2006/relationships/package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01672348427711"/>
          <c:y val="0.15966998514381411"/>
          <c:w val="0.82664054565018452"/>
          <c:h val="0.745946367883553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vendas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0%</c:formatCode>
                <c:ptCount val="10"/>
                <c:pt idx="0">
                  <c:v>0.53</c:v>
                </c:pt>
                <c:pt idx="1">
                  <c:v>0.12</c:v>
                </c:pt>
                <c:pt idx="2">
                  <c:v>0.09</c:v>
                </c:pt>
                <c:pt idx="3">
                  <c:v>0.06</c:v>
                </c:pt>
                <c:pt idx="4">
                  <c:v>0.05</c:v>
                </c:pt>
                <c:pt idx="5">
                  <c:v>0.01</c:v>
                </c:pt>
                <c:pt idx="6" formatCode="0.00%">
                  <c:v>8.0000000000000002E-3</c:v>
                </c:pt>
                <c:pt idx="7" formatCode="0.00%">
                  <c:v>1.2E-2</c:v>
                </c:pt>
                <c:pt idx="8">
                  <c:v>0.03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02-43DE-A25B-0551A9AD4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2816272"/>
        <c:axId val="1719533536"/>
      </c:barChart>
      <c:catAx>
        <c:axId val="1722816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200" dirty="0">
                    <a:latin typeface="Proxima Nova"/>
                  </a:rPr>
                  <a:t>Posições da Primeira</a:t>
                </a:r>
                <a:r>
                  <a:rPr lang="pt-BR" sz="1200" baseline="0" dirty="0">
                    <a:latin typeface="Proxima Nova"/>
                  </a:rPr>
                  <a:t> </a:t>
                </a:r>
                <a:r>
                  <a:rPr lang="pt-BR" sz="1200" dirty="0">
                    <a:latin typeface="Proxima Nova"/>
                  </a:rPr>
                  <a:t>Página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9533536"/>
        <c:crosses val="autoZero"/>
        <c:auto val="1"/>
        <c:lblAlgn val="ctr"/>
        <c:lblOffset val="100"/>
        <c:noMultiLvlLbl val="0"/>
      </c:catAx>
      <c:valAx>
        <c:axId val="17195335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200" dirty="0">
                    <a:latin typeface="Proxima Nova"/>
                  </a:rPr>
                  <a:t>% das vendas</a:t>
                </a:r>
              </a:p>
            </c:rich>
          </c:tx>
          <c:layout>
            <c:manualLayout>
              <c:xMode val="edge"/>
              <c:yMode val="edge"/>
              <c:x val="1.2686417071429293E-2"/>
              <c:y val="0.351155845120735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816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4163d42ee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685800"/>
            <a:ext cx="5140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64163d42ee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9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074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4163d42ee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685800"/>
            <a:ext cx="5140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64163d42ee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9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302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ctrTitle"/>
          </p:nvPr>
        </p:nvSpPr>
        <p:spPr>
          <a:xfrm>
            <a:off x="857250" y="1247330"/>
            <a:ext cx="9715500" cy="265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68"/>
              <a:buFont typeface="Calibri"/>
              <a:buNone/>
              <a:defRPr sz="666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ubTitle" idx="1"/>
          </p:nvPr>
        </p:nvSpPr>
        <p:spPr>
          <a:xfrm>
            <a:off x="1428750" y="4003098"/>
            <a:ext cx="8572500" cy="18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1pPr>
            <a:lvl2pPr lvl="1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None/>
              <a:defRPr sz="2223"/>
            </a:lvl2pPr>
            <a:lvl3pPr lvl="2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lvl="3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lvl="4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lvl="5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lvl="6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lvl="7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lvl="8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6182419" y="2402954"/>
            <a:ext cx="6458944" cy="246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181794" y="9798"/>
            <a:ext cx="6458944" cy="725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779860" y="1900107"/>
            <a:ext cx="9858375" cy="317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68"/>
              <a:buFont typeface="Calibri"/>
              <a:buNone/>
              <a:defRPr sz="666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779860" y="5100468"/>
            <a:ext cx="9858375" cy="1667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2223"/>
              <a:buNone/>
              <a:defRPr sz="222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1778"/>
              <a:buNone/>
              <a:defRPr sz="1778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1778"/>
              <a:buNone/>
              <a:defRPr sz="1778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1778"/>
              <a:buNone/>
              <a:defRPr sz="1778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1778"/>
              <a:buNone/>
              <a:defRPr sz="1778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1778"/>
              <a:buNone/>
              <a:defRPr sz="1778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1778"/>
              <a:buNone/>
              <a:defRPr sz="1778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785813" y="405781"/>
            <a:ext cx="9858375" cy="147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785813" y="2028895"/>
            <a:ext cx="4857750" cy="483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5786438" y="2028895"/>
            <a:ext cx="4857750" cy="483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787301" y="405781"/>
            <a:ext cx="9858375" cy="147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787303" y="1868348"/>
            <a:ext cx="4835425" cy="91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b="1"/>
            </a:lvl1pPr>
            <a:lvl2pPr marL="914400" lvl="1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None/>
              <a:defRPr sz="2223" b="1"/>
            </a:lvl2pPr>
            <a:lvl3pPr marL="1371600" lvl="2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4pPr>
            <a:lvl5pPr marL="2286000" lvl="4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5pPr>
            <a:lvl6pPr marL="2743200" lvl="5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6pPr>
            <a:lvl7pPr marL="3200400" lvl="6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7pPr>
            <a:lvl8pPr marL="3657600" lvl="7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8pPr>
            <a:lvl9pPr marL="4114800" lvl="8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787303" y="2783997"/>
            <a:ext cx="4835425" cy="409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5786438" y="1868348"/>
            <a:ext cx="4859239" cy="91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b="1"/>
            </a:lvl1pPr>
            <a:lvl2pPr marL="914400" lvl="1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None/>
              <a:defRPr sz="2223" b="1"/>
            </a:lvl2pPr>
            <a:lvl3pPr marL="1371600" lvl="2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4pPr>
            <a:lvl5pPr marL="2286000" lvl="4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5pPr>
            <a:lvl6pPr marL="2743200" lvl="5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6pPr>
            <a:lvl7pPr marL="3200400" lvl="6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7pPr>
            <a:lvl8pPr marL="3657600" lvl="7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8pPr>
            <a:lvl9pPr marL="4114800" lvl="8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5786438" y="2783997"/>
            <a:ext cx="4859239" cy="409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785813" y="405781"/>
            <a:ext cx="9858375" cy="147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787301" y="508106"/>
            <a:ext cx="3686473" cy="177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Calibri"/>
              <a:buNone/>
              <a:defRPr sz="355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4859238" y="1097369"/>
            <a:ext cx="5786438" cy="541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4406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1pPr>
            <a:lvl2pPr marL="914400" lvl="1" indent="-426212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3112"/>
              <a:buChar char="•"/>
              <a:defRPr sz="3112"/>
            </a:lvl2pPr>
            <a:lvl3pPr marL="1371600" lvl="2" indent="-397954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3pPr>
            <a:lvl4pPr marL="1828800" lvl="3" indent="-36976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Char char="•"/>
              <a:defRPr sz="2223"/>
            </a:lvl4pPr>
            <a:lvl5pPr marL="2286000" lvl="4" indent="-36976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Char char="•"/>
              <a:defRPr sz="2223"/>
            </a:lvl5pPr>
            <a:lvl6pPr marL="2743200" lvl="5" indent="-36976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Char char="•"/>
              <a:defRPr sz="2223"/>
            </a:lvl6pPr>
            <a:lvl7pPr marL="3200400" lvl="6" indent="-36976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Char char="•"/>
              <a:defRPr sz="2223"/>
            </a:lvl7pPr>
            <a:lvl8pPr marL="3657600" lvl="7" indent="-36976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Char char="•"/>
              <a:defRPr sz="2223"/>
            </a:lvl8pPr>
            <a:lvl9pPr marL="4114800" lvl="8" indent="-36976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Char char="•"/>
              <a:defRPr sz="2223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787301" y="2286477"/>
            <a:ext cx="3686473" cy="423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1pPr>
            <a:lvl2pPr marL="914400" lvl="1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556"/>
              <a:buNone/>
              <a:defRPr sz="1556"/>
            </a:lvl2pPr>
            <a:lvl3pPr marL="1371600" lvl="2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334"/>
              <a:buNone/>
              <a:defRPr sz="1334"/>
            </a:lvl3pPr>
            <a:lvl4pPr marL="1828800" lvl="3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4pPr>
            <a:lvl5pPr marL="2286000" lvl="4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5pPr>
            <a:lvl6pPr marL="2743200" lvl="5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6pPr>
            <a:lvl7pPr marL="3200400" lvl="6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7pPr>
            <a:lvl8pPr marL="3657600" lvl="7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8pPr>
            <a:lvl9pPr marL="4114800" lvl="8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787301" y="508106"/>
            <a:ext cx="3686473" cy="177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Calibri"/>
              <a:buNone/>
              <a:defRPr sz="355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4859238" y="1097369"/>
            <a:ext cx="5786438" cy="541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  <a:defRPr sz="35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3112"/>
              <a:buFont typeface="Arial"/>
              <a:buNone/>
              <a:defRPr sz="31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None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None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None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None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None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None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787301" y="2286477"/>
            <a:ext cx="3686473" cy="423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1pPr>
            <a:lvl2pPr marL="914400" lvl="1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556"/>
              <a:buNone/>
              <a:defRPr sz="1556"/>
            </a:lvl2pPr>
            <a:lvl3pPr marL="1371600" lvl="2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334"/>
              <a:buNone/>
              <a:defRPr sz="1334"/>
            </a:lvl3pPr>
            <a:lvl4pPr marL="1828800" lvl="3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4pPr>
            <a:lvl5pPr marL="2286000" lvl="4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5pPr>
            <a:lvl6pPr marL="2743200" lvl="5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6pPr>
            <a:lvl7pPr marL="3200400" lvl="6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7pPr>
            <a:lvl8pPr marL="3657600" lvl="7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8pPr>
            <a:lvl9pPr marL="4114800" lvl="8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785813" y="405781"/>
            <a:ext cx="9858375" cy="147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297087" y="-482379"/>
            <a:ext cx="4835828" cy="985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785813" y="405781"/>
            <a:ext cx="9858375" cy="147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90"/>
              <a:buFont typeface="Calibri"/>
              <a:buNone/>
              <a:defRPr sz="48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785813" y="2028895"/>
            <a:ext cx="9858375" cy="483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26212" algn="l" rtl="0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3112"/>
              <a:buFont typeface="Arial"/>
              <a:buChar char="•"/>
              <a:defRPr sz="31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7954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976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Char char="•"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charts/chart1.xml" Type="http://schemas.openxmlformats.org/officeDocument/2006/relationships/chart"/></Relationships>
</file>

<file path=ppt/slides/_rels/slide12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png" Type="http://schemas.openxmlformats.org/officeDocument/2006/relationships/image"/><Relationship Id="rId12" Target="../media/image16.png" Type="http://schemas.openxmlformats.org/officeDocument/2006/relationships/image"/><Relationship Id="rId13" Target="../media/image17.png" Type="http://schemas.openxmlformats.org/officeDocument/2006/relationships/image"/><Relationship Id="rId14" Target="../media/image18.png" Type="http://schemas.openxmlformats.org/officeDocument/2006/relationships/image"/><Relationship Id="rId2" Target="../notesSlides/notesSlide12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19.png" Type="http://schemas.openxmlformats.org/officeDocument/2006/relationships/image"/><Relationship Id="rId4" Target="https://que.bo/inteligencia-educacional" TargetMode="External" Type="http://schemas.openxmlformats.org/officeDocument/2006/relationships/hyperlink"/></Relationships>
</file>

<file path=ppt/slides/_rels/slide2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https://materiais.queroeducacao.com.br/ie-help" TargetMode="External" Type="http://schemas.openxmlformats.org/officeDocument/2006/relationships/hyperlink"/><Relationship Id="rId8" Target="../media/image6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https://materiais.queroeducacao.com.br/ie-help" TargetMode="External" Type="http://schemas.openxmlformats.org/officeDocument/2006/relationships/hyperlink"/><Relationship Id="rId8" Target="../media/image6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https://materiais.queroeducacao.com.br/ie-help" TargetMode="External" Type="http://schemas.openxmlformats.org/officeDocument/2006/relationships/hyperlink"/><Relationship Id="rId8" Target="../media/image6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7.jp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Relationship Id="rId7" Target="../media/image5.png" Type="http://schemas.openxmlformats.org/officeDocument/2006/relationships/image"/><Relationship Id="rId8" Target="../media/image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24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25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2" Target="../notesSlides/notesSlide9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64163d42ee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802"/>
            <a:ext cx="11430000" cy="761996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64163d42ee_1_4"/>
          <p:cNvSpPr txBox="1"/>
          <p:nvPr/>
        </p:nvSpPr>
        <p:spPr>
          <a:xfrm>
            <a:off x="-112950" y="1898975"/>
            <a:ext cx="2619600" cy="6567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6"/>
              <a:buFont typeface="Arial"/>
              <a:buNone/>
            </a:pPr>
            <a:r>
              <a:rPr cap="none" i="0" lang="en-US" strike="noStrike" sz="1600" u="none">
                <a:solidFill>
                  <a:srgbClr val="FB9A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</a:t>
            </a:r>
            <a:r>
              <a:rPr lang="en-US" sz="1600">
                <a:solidFill>
                  <a:srgbClr val="FB9A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ELATÓRIO</a:t>
            </a:r>
            <a:endParaRPr cap="none" i="0" strike="noStrike" sz="1600" u="none">
              <a:solidFill>
                <a:srgbClr val="FB9A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0" name="Google Shape;90;g64163d42ee_1_4"/>
          <p:cNvSpPr txBox="1"/>
          <p:nvPr/>
        </p:nvSpPr>
        <p:spPr>
          <a:xfrm>
            <a:off x="585075" y="2259725"/>
            <a:ext cx="7128710" cy="1323900"/>
          </a:xfrm>
          <a:prstGeom prst="rect">
            <a:avLst/>
          </a:prstGeom>
          <a:noFill/>
          <a:ln>
            <a:noFill/>
          </a:ln>
        </p:spPr>
        <p:txBody>
          <a:bodyPr anchor="t" anchorCtr="0" bIns="67725" lIns="67725" rIns="67725" spcFirstLastPara="1" tIns="67725" wrap="square">
            <a:noAutofit/>
          </a:bodyPr>
          <a:lstStyle/>
          <a:p>
            <a:pPr lvl="0">
              <a:buSzPts val="6668"/>
            </a:pPr>
            <a:r>
              <a:rPr b="1" dirty="0" lang="en-US" sz="6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Resultados 2020.1</a:t>
            </a:r>
            <a:endParaRPr b="1" cap="none" dirty="0" i="0" strike="noStrike" sz="60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g64163d42ee_1_4"/>
          <p:cNvSpPr txBox="1"/>
          <p:nvPr/>
        </p:nvSpPr>
        <p:spPr>
          <a:xfrm>
            <a:off x="585074" y="4409214"/>
            <a:ext cx="6577725" cy="6567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lvl="0">
              <a:buSzPts val="3666"/>
            </a:pPr>
            <a:r>
              <a:rPr dirty="0" lang="en-U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Estácio - (Parcial até 14/03/2020)</a:t>
            </a:r>
            <a:endParaRPr cap="none" dirty="0" i="0" strike="noStrike" sz="20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g64163d42ee_1_4"/>
          <p:cNvSpPr txBox="1"/>
          <p:nvPr/>
        </p:nvSpPr>
        <p:spPr>
          <a:xfrm>
            <a:off x="517620" y="7064869"/>
            <a:ext cx="3380100" cy="6567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6"/>
              <a:buFont typeface="Arial"/>
              <a:buNone/>
            </a:pPr>
            <a:r>
              <a:rPr lang="en-US" sz="1200">
                <a:solidFill>
                  <a:srgbClr val="7D7F80"/>
                </a:solidFill>
                <a:latin typeface="Proxima Nova"/>
                <a:ea typeface="Proxima Nova"/>
                <a:cs typeface="Proxima Nova"/>
                <a:sym typeface="Proxima Nova"/>
              </a:rPr>
              <a:t>Desenvolvido por </a:t>
            </a:r>
            <a:r>
              <a:rPr lang="en-US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Inteligência Educacional</a:t>
            </a:r>
            <a:endParaRPr cap="none" i="0" strike="noStrike" sz="12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38972691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0"/>
          <p:cNvSpPr txBox="1"/>
          <p:nvPr/>
        </p:nvSpPr>
        <p:spPr>
          <a:xfrm>
            <a:off x="2989344" y="639780"/>
            <a:ext cx="8563200" cy="52318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b="1" cap="none" i="0" lang="en-US" strike="noStrike" sz="28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Otimização da taxa de sucesso</a:t>
            </a:r>
            <a:endParaRPr b="0" cap="none" i="0" strike="noStrike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1532" y="2221203"/>
            <a:ext cx="7993653" cy="381862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0"/>
          <p:cNvSpPr txBox="1"/>
          <p:nvPr/>
        </p:nvSpPr>
        <p:spPr>
          <a:xfrm>
            <a:off x="286697" y="6272346"/>
            <a:ext cx="6618600" cy="6414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b="1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ALGUMAS INICIATIVAS PARA A OTIMIZAÇÃO PARA A TAXA DE SUCESSO</a:t>
            </a:r>
            <a:endParaRPr b="0" cap="none" i="0" strike="noStrike" sz="1300" u="none">
              <a:solidFill>
                <a:srgbClr val="1F2D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10"/>
          <p:cNvSpPr txBox="1"/>
          <p:nvPr/>
        </p:nvSpPr>
        <p:spPr>
          <a:xfrm>
            <a:off x="717016" y="6660497"/>
            <a:ext cx="2308574" cy="59434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Alinhamento de valores entre balcão da IES e canal</a:t>
            </a: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1" name="Google Shape;231;p10"/>
          <p:cNvSpPr txBox="1"/>
          <p:nvPr/>
        </p:nvSpPr>
        <p:spPr>
          <a:xfrm>
            <a:off x="717016" y="2870750"/>
            <a:ext cx="1551622" cy="59434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Descontos iguais</a:t>
            </a: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10"/>
          <p:cNvSpPr txBox="1"/>
          <p:nvPr/>
        </p:nvSpPr>
        <p:spPr>
          <a:xfrm>
            <a:off x="3536262" y="6627660"/>
            <a:ext cx="2504192" cy="59434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Diferenciação entre o desconto do QB e o do balcão</a:t>
            </a: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3" name="Google Shape;233;p10"/>
          <p:cNvSpPr txBox="1"/>
          <p:nvPr/>
        </p:nvSpPr>
        <p:spPr>
          <a:xfrm>
            <a:off x="6733319" y="6632117"/>
            <a:ext cx="2504192" cy="59434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Manter informações das ofertas atualizadas</a:t>
            </a: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10"/>
          <p:cNvSpPr txBox="1"/>
          <p:nvPr/>
        </p:nvSpPr>
        <p:spPr>
          <a:xfrm>
            <a:off x="717015" y="5489000"/>
            <a:ext cx="3305196" cy="59434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NRP* - Não reconhecimento de Parceria</a:t>
            </a: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10"/>
          <p:cNvSpPr txBox="1"/>
          <p:nvPr/>
        </p:nvSpPr>
        <p:spPr>
          <a:xfrm>
            <a:off x="717016" y="3810794"/>
            <a:ext cx="1551622" cy="59434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NRP*</a:t>
            </a: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0"/>
          <p:cNvSpPr txBox="1"/>
          <p:nvPr/>
        </p:nvSpPr>
        <p:spPr>
          <a:xfrm>
            <a:off x="668988" y="4540943"/>
            <a:ext cx="1551622" cy="59434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Informações divergentes</a:t>
            </a: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7" name="Google Shape;237;p10"/>
          <p:cNvSpPr txBox="1"/>
          <p:nvPr/>
        </p:nvSpPr>
        <p:spPr>
          <a:xfrm>
            <a:off x="1984640" y="3912138"/>
            <a:ext cx="1551622" cy="59434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cap="none" i="0" lang="en-US" strike="noStrike" sz="13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Queda das vendas</a:t>
            </a:r>
            <a:endParaRPr b="1" cap="none" i="0" strike="noStrike" sz="13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8" name="Google Shape;238;p10"/>
          <p:cNvSpPr txBox="1"/>
          <p:nvPr/>
        </p:nvSpPr>
        <p:spPr>
          <a:xfrm>
            <a:off x="4570293" y="3465090"/>
            <a:ext cx="1144707" cy="713754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cap="none" i="0" lang="en-US" strike="noStrike" sz="10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Queda no ranqueamento do Polo na busca</a:t>
            </a:r>
            <a:endParaRPr b="1" cap="none" i="0" strike="noStrike" sz="10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9" name="Google Shape;239;p10"/>
          <p:cNvSpPr txBox="1"/>
          <p:nvPr/>
        </p:nvSpPr>
        <p:spPr>
          <a:xfrm>
            <a:off x="5764164" y="3416761"/>
            <a:ext cx="1144707" cy="713754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cap="none" i="0" lang="en-US" strike="noStrike" sz="10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Menor visibilidade do Polo no QB</a:t>
            </a:r>
            <a:endParaRPr b="1" cap="none" i="0" strike="noStrike" sz="10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10"/>
          <p:cNvSpPr txBox="1"/>
          <p:nvPr/>
        </p:nvSpPr>
        <p:spPr>
          <a:xfrm>
            <a:off x="5064206" y="4698873"/>
            <a:ext cx="1301587" cy="713754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cap="none" i="0" lang="en-US" strike="noStrike" sz="10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Menor conversão de alunos</a:t>
            </a:r>
            <a:endParaRPr b="1" cap="none" i="0" strike="noStrike" sz="10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1" name="Google Shape;241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034948" y="3110495"/>
            <a:ext cx="1961001" cy="237850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0"/>
          <p:cNvSpPr txBox="1"/>
          <p:nvPr/>
        </p:nvSpPr>
        <p:spPr>
          <a:xfrm>
            <a:off x="9209282" y="3227627"/>
            <a:ext cx="1678036" cy="59434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cap="none" i="0" lang="en-US" strike="noStrike" sz="13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 lead indeciso escolhe outra IES</a:t>
            </a:r>
            <a:endParaRPr b="1" cap="none" i="0" strike="noStrike" sz="13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3" name="Google Shape;243;p10"/>
          <p:cNvSpPr txBox="1"/>
          <p:nvPr/>
        </p:nvSpPr>
        <p:spPr>
          <a:xfrm>
            <a:off x="9145897" y="4372584"/>
            <a:ext cx="1804805" cy="1116416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Saída do Polo da busca e/ou congelamento das ofertas</a:t>
            </a: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p10"/>
          <p:cNvSpPr txBox="1"/>
          <p:nvPr/>
        </p:nvSpPr>
        <p:spPr>
          <a:xfrm>
            <a:off x="1242553" y="1663629"/>
            <a:ext cx="8641200" cy="5943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cap="none" i="0" lang="en-US" strike="noStrike" sz="16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A taxa de sucesso mostra que a oferta possui retorno financeiro para o aluno e que a IES apresenta um bom alinhamento com o QB</a:t>
            </a:r>
            <a:endParaRPr b="1" cap="none" i="0" strike="noStrike" sz="16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5" name="Google Shape;245;p10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1" lang="en-US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Estácio</a:t>
            </a:r>
            <a:endParaRPr b="1" cap="none" i="0" strike="noStrike" sz="19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1"/>
          <p:cNvSpPr txBox="1"/>
          <p:nvPr/>
        </p:nvSpPr>
        <p:spPr>
          <a:xfrm>
            <a:off x="2989344" y="639780"/>
            <a:ext cx="8563200" cy="52318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b="1" cap="none" i="0" lang="en-US" strike="noStrike" sz="28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Otimização da atratividade</a:t>
            </a:r>
            <a:endParaRPr b="0" cap="none" i="0" strike="noStrike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1"/>
          <p:cNvSpPr txBox="1"/>
          <p:nvPr/>
        </p:nvSpPr>
        <p:spPr>
          <a:xfrm>
            <a:off x="733661" y="2107580"/>
            <a:ext cx="4818000" cy="6414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b="1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INFLUÊNCIA DO RANKEAMENTO NAS VENDAS</a:t>
            </a:r>
            <a:endParaRPr b="0" cap="none" i="0" strike="noStrike" sz="1300" u="none">
              <a:solidFill>
                <a:srgbClr val="1F2D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6" name="Google Shape;256;p11"/>
          <p:cNvSpPr txBox="1"/>
          <p:nvPr/>
        </p:nvSpPr>
        <p:spPr>
          <a:xfrm>
            <a:off x="731219" y="6628556"/>
            <a:ext cx="2308574" cy="59434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Adequar o portfólio às suas demandas regionais</a:t>
            </a: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7" name="Google Shape;257;p11"/>
          <p:cNvSpPr txBox="1"/>
          <p:nvPr/>
        </p:nvSpPr>
        <p:spPr>
          <a:xfrm>
            <a:off x="444500" y="1662500"/>
            <a:ext cx="10544700" cy="5943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cap="none" i="0" lang="en-US" strike="noStrike" sz="16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Ofertas mais atrativas são melhores ran</a:t>
            </a:r>
            <a:r>
              <a:rPr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b="0" cap="none" i="0" lang="en-US" strike="noStrike" sz="16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eadas</a:t>
            </a:r>
            <a:r>
              <a:rPr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e um m</a:t>
            </a:r>
            <a:r>
              <a:rPr b="0" cap="none" i="0" lang="en-US" strike="noStrike" sz="16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elhor rankeamento </a:t>
            </a:r>
            <a:r>
              <a:rPr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aumenta a</a:t>
            </a:r>
            <a:r>
              <a:rPr b="0" cap="none" i="0" lang="en-US" strike="noStrike" sz="16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probabilidade de venda.</a:t>
            </a:r>
            <a:endParaRPr b="1" cap="none" i="0" strike="noStrike" sz="16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11"/>
          <p:cNvSpPr txBox="1"/>
          <p:nvPr/>
        </p:nvSpPr>
        <p:spPr>
          <a:xfrm>
            <a:off x="733661" y="6272543"/>
            <a:ext cx="5733300" cy="6414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b="1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ALGUMAS INICIATIVAS PARA A OTIMIZAÇÃO DA ATRATIVIDADE:</a:t>
            </a:r>
            <a:endParaRPr b="0" cap="none" i="0" strike="noStrike" sz="1300" u="none">
              <a:solidFill>
                <a:srgbClr val="1F2D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59" name="Google Shape;259;p11"/>
          <p:cNvGraphicFramePr/>
          <p:nvPr/>
        </p:nvGraphicFramePr>
        <p:xfrm>
          <a:off x="1082051" y="2364050"/>
          <a:ext cx="9103500" cy="3650400"/>
        </p:xfrm>
        <a:graphic>
          <a:graphicData uri="http://schemas.openxmlformats.org/drawingml/2006/chart">
            <c:chart xmlns:c="http://schemas.openxmlformats.org/drawingml/2006/chart" r:id="rId7"/>
          </a:graphicData>
        </a:graphic>
      </p:graphicFrame>
      <p:sp>
        <p:nvSpPr>
          <p:cNvPr id="260" name="Google Shape;260;p11"/>
          <p:cNvSpPr txBox="1"/>
          <p:nvPr/>
        </p:nvSpPr>
        <p:spPr>
          <a:xfrm>
            <a:off x="3102938" y="6628556"/>
            <a:ext cx="2612061" cy="59434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Aderir às campanhas e novos produtos da Quero Educação</a:t>
            </a: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11"/>
          <p:cNvSpPr txBox="1"/>
          <p:nvPr/>
        </p:nvSpPr>
        <p:spPr>
          <a:xfrm>
            <a:off x="5818607" y="6628556"/>
            <a:ext cx="3083257" cy="59434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Melhorar posicionamento das ofertas em cada momento da captação</a:t>
            </a:r>
            <a:endParaRPr b="0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2" name="Google Shape;262;p11"/>
          <p:cNvSpPr txBox="1"/>
          <p:nvPr/>
        </p:nvSpPr>
        <p:spPr>
          <a:xfrm>
            <a:off x="8901864" y="6628556"/>
            <a:ext cx="3083257" cy="59434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Ofertas sempre no ar</a:t>
            </a:r>
            <a:endParaRPr b="0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3" name="Google Shape;263;p11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1" lang="en-US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Estácio</a:t>
            </a:r>
            <a:endParaRPr b="1" cap="none" i="0" strike="noStrike" sz="19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2"/>
          <p:cNvSpPr txBox="1"/>
          <p:nvPr/>
        </p:nvSpPr>
        <p:spPr>
          <a:xfrm>
            <a:off x="2989344" y="639780"/>
            <a:ext cx="8563200" cy="52318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b="1" cap="none" i="0" lang="en-US" strike="noStrike" sz="28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Otimização da atratividade</a:t>
            </a:r>
            <a:endParaRPr b="0" cap="none" i="0" strike="noStrike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2"/>
          <p:cNvSpPr txBox="1"/>
          <p:nvPr/>
        </p:nvSpPr>
        <p:spPr>
          <a:xfrm>
            <a:off x="0" y="1648752"/>
            <a:ext cx="11428574" cy="641417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600"/>
              <a:buFont typeface="Proxima Nova"/>
              <a:buNone/>
            </a:pPr>
            <a:r>
              <a:rPr b="0" cap="none" i="0" lang="en-US" strike="noStrike" sz="16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Confira estratégias para alcançar todo o potencial na sua próxima captação</a:t>
            </a:r>
            <a:endParaRPr b="0" cap="none" i="0" strike="noStrike" sz="1600" u="none">
              <a:solidFill>
                <a:srgbClr val="1F2D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b="0" cap="none" i="0" strike="noStrike" sz="16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4" name="Google Shape;274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06143" y="2266462"/>
            <a:ext cx="1023893" cy="996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52257" y="2266462"/>
            <a:ext cx="1023534" cy="996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253899" y="4391824"/>
            <a:ext cx="969958" cy="999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54992" y="2269544"/>
            <a:ext cx="1023534" cy="993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097966" y="2191066"/>
            <a:ext cx="1023534" cy="1068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06143" y="4367480"/>
            <a:ext cx="912865" cy="999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852257" y="4390562"/>
            <a:ext cx="992968" cy="992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454992" y="4388572"/>
            <a:ext cx="950216" cy="99694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2"/>
          <p:cNvSpPr txBox="1"/>
          <p:nvPr/>
        </p:nvSpPr>
        <p:spPr>
          <a:xfrm>
            <a:off x="472792" y="3316247"/>
            <a:ext cx="2564411" cy="983486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Participar das campanhas (Matrícula Antecipada, Ainda dá tempo, Dupla Captação, etc)</a:t>
            </a: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3" name="Google Shape;283;p12"/>
          <p:cNvSpPr txBox="1"/>
          <p:nvPr/>
        </p:nvSpPr>
        <p:spPr>
          <a:xfrm>
            <a:off x="3081818" y="3329737"/>
            <a:ext cx="2564411" cy="983486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Desconto médio das ofertas igual ao do semestre anterior</a:t>
            </a: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4" name="Google Shape;284;p12"/>
          <p:cNvSpPr txBox="1"/>
          <p:nvPr/>
        </p:nvSpPr>
        <p:spPr>
          <a:xfrm>
            <a:off x="5613350" y="3317164"/>
            <a:ext cx="2564411" cy="983486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Mesmo portfólio do semestre anterior</a:t>
            </a: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5" name="Google Shape;285;p12"/>
          <p:cNvSpPr txBox="1"/>
          <p:nvPr/>
        </p:nvSpPr>
        <p:spPr>
          <a:xfrm>
            <a:off x="8222377" y="3333719"/>
            <a:ext cx="2963784" cy="983486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Variação do valor oferecido ao longo dos semestres da IES não pode ser maior do que a do mercado</a:t>
            </a: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6" name="Google Shape;286;p12"/>
          <p:cNvSpPr txBox="1"/>
          <p:nvPr/>
        </p:nvSpPr>
        <p:spPr>
          <a:xfrm>
            <a:off x="534183" y="5390519"/>
            <a:ext cx="2547635" cy="983486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Não ter condições comerciais melhores no balcão em comparação ao canal</a:t>
            </a: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12"/>
          <p:cNvSpPr txBox="1"/>
          <p:nvPr/>
        </p:nvSpPr>
        <p:spPr>
          <a:xfrm>
            <a:off x="3109510" y="5393514"/>
            <a:ext cx="2547635" cy="983486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Evitar entrada tardia no canal Quero Bolsa</a:t>
            </a: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8" name="Google Shape;288;p12"/>
          <p:cNvSpPr txBox="1"/>
          <p:nvPr/>
        </p:nvSpPr>
        <p:spPr>
          <a:xfrm>
            <a:off x="5714287" y="5390519"/>
            <a:ext cx="2547635" cy="983486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Acompanhar as tendências do mercado</a:t>
            </a: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9" name="Google Shape;289;p12"/>
          <p:cNvSpPr txBox="1"/>
          <p:nvPr/>
        </p:nvSpPr>
        <p:spPr>
          <a:xfrm>
            <a:off x="8262992" y="5371479"/>
            <a:ext cx="2786008" cy="983486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Sempre manter ofertas no ar, evitar saídas do site e congelamento de parceria</a:t>
            </a: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0" name="Google Shape;290;p12"/>
          <p:cNvSpPr txBox="1"/>
          <p:nvPr/>
        </p:nvSpPr>
        <p:spPr>
          <a:xfrm>
            <a:off x="9610" y="6388368"/>
            <a:ext cx="11428574" cy="641417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8D"/>
              </a:buClr>
              <a:buSzPts val="2800"/>
              <a:buFont typeface="Proxima Nova"/>
              <a:buNone/>
            </a:pPr>
            <a:r>
              <a:rPr b="1" cap="none" i="0" lang="en-US" strike="noStrike" sz="2800" u="none">
                <a:solidFill>
                  <a:srgbClr val="007A8D"/>
                </a:solidFill>
                <a:latin typeface="Proxima Nova"/>
                <a:ea typeface="Proxima Nova"/>
                <a:cs typeface="Proxima Nova"/>
                <a:sym typeface="Proxima Nova"/>
              </a:rPr>
              <a:t>Prepare-se para a captação e não perca mais alunos!</a:t>
            </a:r>
            <a:endParaRPr b="1" cap="none" i="0" strike="noStrike" sz="2800" u="none">
              <a:solidFill>
                <a:srgbClr val="007A8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b="1" cap="none" i="0" strike="noStrike" sz="2800" u="none">
              <a:solidFill>
                <a:srgbClr val="007A8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1" name="Google Shape;291;p12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1" lang="en-US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Estácio</a:t>
            </a:r>
            <a:endParaRPr b="1" cap="none" i="0" strike="noStrike" sz="19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64163d42ee_1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8"/>
            <a:ext cx="1143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64163d42ee_1_62"/>
          <p:cNvSpPr txBox="1"/>
          <p:nvPr/>
        </p:nvSpPr>
        <p:spPr>
          <a:xfrm>
            <a:off x="1153170" y="2155500"/>
            <a:ext cx="4642800" cy="783000"/>
          </a:xfrm>
          <a:prstGeom prst="rect">
            <a:avLst/>
          </a:prstGeom>
          <a:noFill/>
          <a:ln>
            <a:noFill/>
          </a:ln>
        </p:spPr>
        <p:txBody>
          <a:bodyPr anchor="t" anchorCtr="0" bIns="67725" lIns="67725" rIns="67725" spcFirstLastPara="1" tIns="67725" wrap="square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cap="none" i="0" lang="en-US" strike="noStrike" sz="60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Obrigado</a:t>
            </a:r>
            <a:r>
              <a:rPr b="1" lang="en-US" sz="6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:)</a:t>
            </a:r>
            <a:endParaRPr b="1" cap="none" i="0" strike="noStrike" sz="60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g64163d42ee_1_62"/>
          <p:cNvSpPr txBox="1"/>
          <p:nvPr/>
        </p:nvSpPr>
        <p:spPr>
          <a:xfrm>
            <a:off x="1129382" y="3427005"/>
            <a:ext cx="3380100" cy="4464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dirty="0" lang="en-US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Renato Sanabria</a:t>
            </a:r>
            <a:endParaRPr b="1" cap="none" dirty="0" i="0" strike="noStrike" sz="1600" u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g64163d42ee_1_62"/>
          <p:cNvSpPr txBox="1"/>
          <p:nvPr/>
        </p:nvSpPr>
        <p:spPr>
          <a:xfrm>
            <a:off x="1129382" y="3787764"/>
            <a:ext cx="5625900" cy="3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dirty="0" lang="en-US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renato.sanabria@queroeducacao.com</a:t>
            </a:r>
            <a:endParaRPr b="0" cap="none" dirty="0" i="0" strike="noStrike" sz="1300" u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g64163d42ee_1_62"/>
          <p:cNvSpPr txBox="1"/>
          <p:nvPr/>
        </p:nvSpPr>
        <p:spPr>
          <a:xfrm>
            <a:off x="1129375" y="5224250"/>
            <a:ext cx="3594900" cy="8001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cap="none" i="0" lang="en-US" strike="noStrike" sz="1800" u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Quer </a:t>
            </a:r>
            <a:r>
              <a:rPr b="1"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novas</a:t>
            </a:r>
            <a:r>
              <a:rPr b="1" cap="none" i="0" lang="en-US" strike="noStrike" sz="1800" u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análises? Conheça o Quero Analytics!</a:t>
            </a:r>
            <a:endParaRPr b="0" cap="none" i="0" strike="noStrike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b="1" cap="none" i="0" strike="noStrike" sz="1800" u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g64163d42ee_1_62"/>
          <p:cNvSpPr txBox="1"/>
          <p:nvPr/>
        </p:nvSpPr>
        <p:spPr>
          <a:xfrm>
            <a:off x="1129382" y="5963628"/>
            <a:ext cx="5435100" cy="3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cap="none" i="0" lang="en-US" strike="noStrike" sz="1200" u="sng">
                <a:solidFill>
                  <a:srgbClr val="18ACC4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https://que.bo/inteligencia-educacional</a:t>
            </a:r>
            <a:endParaRPr b="0" cap="none" i="0" strike="noStrike" sz="1200" u="none">
              <a:solidFill>
                <a:srgbClr val="18ACC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79483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b="1" cap="none" i="0" lang="en-US" strike="noStrike" sz="28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Análise de Estoque</a:t>
            </a:r>
            <a:endParaRPr b="0" cap="none" i="0" strike="noStrike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1" lang="en-US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Estácio</a:t>
            </a:r>
            <a:endParaRPr b="1" cap="none" i="0" strike="noStrike" sz="19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273542" y="1677191"/>
            <a:ext cx="3510518" cy="3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900"/>
              <a:buFont typeface="Proxima Nova"/>
              <a:buNone/>
            </a:pPr>
            <a:r>
              <a:rPr b="1" cap="none" i="0" lang="en-US" strike="noStrike" sz="19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Portfólio vendável</a:t>
            </a:r>
            <a:endParaRPr b="1" cap="none" i="0" strike="noStrike" sz="19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0" y="6597087"/>
            <a:ext cx="11430000" cy="38472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900"/>
              <a:buFont typeface="Proxima Nova"/>
              <a:buNone/>
            </a:pPr>
            <a:r>
              <a:rPr lang="en-US" sz="19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Estácio tem 1743 ofertas no ar, das quais 1739 estão sem vendas</a:t>
            </a:r>
            <a:endParaRPr b="0" cap="none" i="0" strike="noStrike" sz="19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name="Picture 2" id="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2146300"/>
            <a:ext cx="105410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b="1" cap="none" i="0" lang="en-US" strike="noStrike" sz="28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Análise de Visitas</a:t>
            </a:r>
            <a:endParaRPr b="0" cap="none" i="0" strike="noStrike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273550" y="1677200"/>
            <a:ext cx="8020800" cy="3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900"/>
              <a:buFont typeface="Proxima Nova"/>
              <a:buNone/>
            </a:pPr>
            <a:r>
              <a:rPr b="1" cap="none" i="0" lang="en-US" strike="noStrike" sz="19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Comparativo de visitas com o ano passado </a:t>
            </a:r>
            <a:r>
              <a:rPr b="1" lang="en-US" sz="19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(2019.1)</a:t>
            </a:r>
            <a:endParaRPr b="1" cap="none" i="0" strike="noStrike" sz="19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7" name="Google Shape;117;p3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72337" y="1726225"/>
            <a:ext cx="286525" cy="2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 txBox="1"/>
          <p:nvPr/>
        </p:nvSpPr>
        <p:spPr>
          <a:xfrm>
            <a:off x="0" y="6597099"/>
            <a:ext cx="11430000" cy="3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900"/>
              <a:buFont typeface="Proxima Nova"/>
              <a:buNone/>
            </a:pPr>
            <a:r>
              <a:rPr lang="en-US" sz="19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Estácio está com visitas abaixo do ano passado</a:t>
            </a:r>
            <a:endParaRPr b="0" cap="none" i="0" strike="noStrike" sz="19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1" lang="en-US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Estácio</a:t>
            </a:r>
            <a:endParaRPr b="1" cap="none" i="0" strike="noStrike" sz="19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name="Picture 2" id="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431800" y="2146300"/>
            <a:ext cx="105410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b="1" cap="none" i="0" lang="en-US" strike="noStrike" sz="28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Análise de ordens iniciadas</a:t>
            </a:r>
            <a:r>
              <a:rPr b="1" cap="none" i="0" lang="en-US" strike="noStrike" sz="2800" u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cap="none" i="0" strike="noStrike" sz="1800" u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273550" y="1677200"/>
            <a:ext cx="10963200" cy="3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900"/>
              <a:buFont typeface="Proxima Nova"/>
              <a:buNone/>
            </a:pPr>
            <a:r>
              <a:rPr b="1" cap="none" i="0" lang="en-US" strike="noStrike" sz="19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Comparativo de ordens iniciadas com o ano passado </a:t>
            </a:r>
            <a:r>
              <a:rPr b="1" lang="en-US" sz="19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(2019.1)</a:t>
            </a:r>
            <a:endParaRPr b="1" cap="none" i="0" strike="noStrike" sz="19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1" name="Google Shape;131;p4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72337" y="1726225"/>
            <a:ext cx="286525" cy="2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/>
          <p:nvPr/>
        </p:nvSpPr>
        <p:spPr>
          <a:xfrm>
            <a:off x="0" y="6597100"/>
            <a:ext cx="11430000" cy="3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Estácio está com número de boletos gerados abaixo do ano passado</a:t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1" lang="en-US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Estácio</a:t>
            </a:r>
            <a:endParaRPr b="1" cap="none" i="0" strike="noStrike" sz="19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name="Picture 2" id="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444500" y="2146300"/>
            <a:ext cx="105410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b="1" cap="none" i="0" lang="en-US" strike="noStrike" sz="28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Análise de alunos captados</a:t>
            </a:r>
            <a:endParaRPr b="0" cap="none" i="0" strike="noStrike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72337" y="1726225"/>
            <a:ext cx="286525" cy="2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 txBox="1"/>
          <p:nvPr/>
        </p:nvSpPr>
        <p:spPr>
          <a:xfrm>
            <a:off x="0" y="6597087"/>
            <a:ext cx="11430000" cy="38472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900"/>
              <a:buFont typeface="Proxima Nova"/>
              <a:buNone/>
            </a:pPr>
            <a:r>
              <a:rPr lang="en-US" sz="19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Estácio está com número de alunos captados abaixo do ano passado</a:t>
            </a:r>
            <a:endParaRPr b="0" cap="none" i="0" strike="noStrike" sz="19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1" lang="en-US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Estácio</a:t>
            </a:r>
            <a:endParaRPr b="1" cap="none" i="0" strike="noStrike" sz="19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273550" y="1677200"/>
            <a:ext cx="10963200" cy="3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900"/>
              <a:buFont typeface="Proxima Nova"/>
              <a:buNone/>
            </a:pPr>
            <a:r>
              <a:rPr b="1" lang="en-US" sz="19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Comparativo de alunos captados com o ano passado</a:t>
            </a:r>
            <a:r>
              <a:rPr b="1" cap="none" i="0" lang="en-US" strike="noStrike" sz="19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-US" sz="19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(2019.1)</a:t>
            </a:r>
            <a:endParaRPr b="1" cap="none" i="0" strike="noStrike" sz="19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name="Picture 2" id="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444500" y="2146300"/>
            <a:ext cx="105410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/>
          <p:nvPr/>
        </p:nvSpPr>
        <p:spPr>
          <a:xfrm>
            <a:off x="83000" y="-9858637"/>
            <a:ext cx="11430000" cy="7621588"/>
          </a:xfrm>
          <a:prstGeom prst="rect">
            <a:avLst/>
          </a:prstGeom>
          <a:blipFill rotWithShape="1">
            <a:blip r:embed="rId3">
              <a:alphaModFix amt="37000"/>
            </a:blip>
            <a:stretch>
              <a:fillRect/>
            </a:stretch>
          </a:blipFill>
          <a:ln cap="flat" cmpd="sng" w="12700">
            <a:solidFill>
              <a:srgbClr val="31538F"/>
            </a:solidFill>
            <a:prstDash val="solid"/>
            <a:miter lim="800000"/>
            <a:headEnd len="sm" type="none" w="sm"/>
            <a:tailEnd len="sm" type="none" w="sm"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i="0" strike="noStrike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6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b="1" cap="none" i="0" lang="en-US" strike="noStrike" sz="28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Funil de Vendas</a:t>
            </a:r>
            <a:endParaRPr b="0" cap="none" i="0" strike="noStrike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717925" y="7331467"/>
            <a:ext cx="3712075" cy="30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0727" y="1748857"/>
            <a:ext cx="10548545" cy="317344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 txBox="1"/>
          <p:nvPr/>
        </p:nvSpPr>
        <p:spPr>
          <a:xfrm>
            <a:off x="3597809" y="1640494"/>
            <a:ext cx="4231532" cy="80521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None/>
            </a:pPr>
            <a:r>
              <a:rPr b="1" cap="none" i="0" lang="en-US" strike="noStrike" sz="13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INTERESSADOS</a:t>
            </a:r>
            <a:endParaRPr b="0" cap="none" i="0" strike="noStrike" sz="13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b="1" cap="none" i="0" strike="noStrike" sz="13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3597809" y="2548768"/>
            <a:ext cx="4231532" cy="670531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None/>
            </a:pPr>
            <a:r>
              <a:rPr b="1" cap="none" i="0" lang="en-US" strike="noStrike" sz="13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VISITAS</a:t>
            </a:r>
            <a:endParaRPr b="1" cap="none" i="0" strike="noStrike" sz="13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None/>
            </a:pPr>
            <a:r>
              <a:rPr b="1"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431.876</a:t>
            </a:r>
            <a:endParaRPr b="1" cap="none" i="0" strike="noStrike" sz="13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3625024" y="3407572"/>
            <a:ext cx="4231532" cy="77682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None/>
            </a:pPr>
            <a:r>
              <a:rPr b="1" cap="none" i="0" lang="en-US" strike="noStrike" sz="13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ORDENS GERADAS</a:t>
            </a:r>
            <a:endParaRPr b="1" cap="none" i="0" strike="noStrike" sz="13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None/>
            </a:pPr>
            <a:r>
              <a:rPr b="1"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77.914</a:t>
            </a:r>
            <a:endParaRPr b="1" cap="none" i="0" strike="noStrike" sz="13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3625024" y="4204200"/>
            <a:ext cx="4231532" cy="718106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None/>
            </a:pPr>
            <a:r>
              <a:rPr b="1" cap="none" i="0" lang="en-US" strike="noStrike" sz="13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PAGOS</a:t>
            </a:r>
            <a:endParaRPr b="1" cap="none" i="0" strike="noStrike" sz="13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None/>
            </a:pPr>
            <a:r>
              <a:rPr b="1" lang="en-US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6.625</a:t>
            </a:r>
            <a:endParaRPr b="1" cap="none" i="0" strike="noStrike" sz="13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436650" y="1891750"/>
            <a:ext cx="1952400" cy="866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b="1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LEADS INDECISOS</a:t>
            </a: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b="1" lang="en-US" sz="19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78 %</a:t>
            </a:r>
            <a:endParaRPr b="1" cap="none" i="0" strike="noStrike" sz="19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1081984" y="5532474"/>
            <a:ext cx="1949400" cy="2619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b="1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CONVERSÃO</a:t>
            </a:r>
            <a:endParaRPr b="0" cap="none" i="0" strike="noStrike" sz="1300" u="none">
              <a:solidFill>
                <a:srgbClr val="1F2D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4084131" y="5526799"/>
            <a:ext cx="1949400" cy="2619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b="1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ATRATIVIDADE</a:t>
            </a:r>
            <a:endParaRPr b="0" cap="none" i="0" strike="noStrike" sz="1300" u="none">
              <a:solidFill>
                <a:srgbClr val="1F2D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6795239" y="5526799"/>
            <a:ext cx="1949400" cy="2619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b="1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SUCESSO</a:t>
            </a:r>
            <a:endParaRPr b="0" cap="none" i="0" strike="noStrike" sz="1300" u="none">
              <a:solidFill>
                <a:srgbClr val="1F2D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348616" y="6613324"/>
            <a:ext cx="1065300" cy="5943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b="1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BOAS PRÁTICAS</a:t>
            </a:r>
            <a:endParaRPr b="0" cap="none" i="0" strike="noStrike" sz="1300" u="none">
              <a:solidFill>
                <a:srgbClr val="1F2D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348616" y="6015325"/>
            <a:ext cx="1065300" cy="5943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b="1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O QUE É</a:t>
            </a:r>
            <a:endParaRPr b="0" cap="none" i="0" strike="noStrike" sz="1300" u="none">
              <a:solidFill>
                <a:srgbClr val="1F2D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1414023" y="5902230"/>
            <a:ext cx="2845500" cy="5943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Essa taxa mostra a conversão geral de todas as etapas do processo</a:t>
            </a:r>
            <a:endParaRPr b="0" cap="none" i="0" strike="noStrike" sz="1300" u="none">
              <a:solidFill>
                <a:srgbClr val="1F2D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1414023" y="6600170"/>
            <a:ext cx="3030600" cy="5943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TC &gt; 1,60% Confirma a boa utilização do canal</a:t>
            </a: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4325057" y="5897199"/>
            <a:ext cx="2946000" cy="5943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Essa taxa mostra que as ofertas têm apelo aos alunos</a:t>
            </a: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4325057" y="6613324"/>
            <a:ext cx="2946000" cy="5943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TA &gt; 16% Bom mix de cursos, campi, modalidades e descontos atrativos.</a:t>
            </a: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7270944" y="5903776"/>
            <a:ext cx="3945000" cy="5943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Essa taxa mostra que a oferta possui retorno financeiro para o aluno e o alinhamento do balcão</a:t>
            </a: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7270944" y="6609665"/>
            <a:ext cx="3435600" cy="5943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i="0" lang="en-US" strike="noStrike" sz="13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TS &gt; 10% Balcão alinhado e desconto real</a:t>
            </a: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7717925" y="5035046"/>
            <a:ext cx="3547800" cy="472200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b="0" cap="none" i="0" lang="en-US" strike="noStrike" sz="1300" u="none">
                <a:solidFill>
                  <a:srgbClr val="C00000"/>
                </a:solidFill>
                <a:latin typeface="Proxima Nova"/>
                <a:ea typeface="Proxima Nova"/>
                <a:cs typeface="Proxima Nova"/>
                <a:sym typeface="Proxima Nova"/>
              </a:rPr>
              <a:t>15,71% -Reembolsos e trocas</a:t>
            </a:r>
            <a:endParaRPr b="0" cap="none" i="0" strike="noStrike" sz="1300" u="none">
              <a:solidFill>
                <a:srgbClr val="1F2D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b="0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1" lang="en-US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Estácio</a:t>
            </a:r>
            <a:endParaRPr b="1" cap="none" i="0" strike="noStrike" sz="19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436650" y="3953538"/>
            <a:ext cx="1952400" cy="866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b="1" lang="en-US" sz="13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CONVERSÃO</a:t>
            </a: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b="1" lang="en-US" sz="1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1,53%</a:t>
            </a:r>
            <a:endParaRPr b="1" cap="none" i="0" strike="noStrike" sz="19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9038100" y="1873300"/>
            <a:ext cx="1952400" cy="866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b="1" lang="en-US" sz="13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LEADS FIÉIS</a:t>
            </a: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b="1" lang="en-US" sz="19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22 %</a:t>
            </a:r>
            <a:endParaRPr b="1" cap="none" i="0" strike="noStrike" sz="19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9038100" y="2943291"/>
            <a:ext cx="1952400" cy="866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b="1" lang="en-US" sz="13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ATRATIVIDADE</a:t>
            </a: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b="1" lang="en-US" sz="1900">
                <a:solidFill>
                  <a:srgbClr val="12BA12"/>
                </a:solidFill>
                <a:latin typeface="Proxima Nova"/>
                <a:ea typeface="Proxima Nova"/>
                <a:cs typeface="Proxima Nova"/>
                <a:sym typeface="Proxima Nova"/>
              </a:rPr>
              <a:t>18,04%</a:t>
            </a:r>
            <a:endParaRPr b="1" cap="none" i="0" strike="noStrike" sz="19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9038108" y="3918196"/>
            <a:ext cx="1952400" cy="866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b="1" lang="en-US" sz="13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SUCESSO</a:t>
            </a:r>
            <a:endParaRPr b="1" cap="none" i="0" strike="noStrike" sz="13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b="1" lang="en-US" sz="1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8,50%</a:t>
            </a:r>
            <a:endParaRPr b="1" cap="none" i="0" strike="noStrike" sz="19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7"/>
          <p:cNvSpPr txBox="1"/>
          <p:nvPr/>
        </p:nvSpPr>
        <p:spPr>
          <a:xfrm>
            <a:off x="2989344" y="639780"/>
            <a:ext cx="8563200" cy="52318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b="1" cap="none" i="0" lang="en-US" strike="noStrike" sz="28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Análise de Desconto</a:t>
            </a:r>
            <a:endParaRPr b="0" cap="none" i="0" strike="noStrike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7"/>
          <p:cNvSpPr txBox="1"/>
          <p:nvPr/>
        </p:nvSpPr>
        <p:spPr>
          <a:xfrm>
            <a:off x="273541" y="1677191"/>
            <a:ext cx="5837891" cy="38468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900"/>
              <a:buFont typeface="Proxima Nova"/>
              <a:buNone/>
            </a:pPr>
            <a:r>
              <a:rPr b="1" cap="none" i="0" lang="en-US" strike="noStrike" sz="1900" u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Vendas por porcentagem de desconto</a:t>
            </a:r>
            <a:endParaRPr b="1" cap="none" i="0" strike="noStrike" sz="19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-1325" y="6520875"/>
            <a:ext cx="11430000" cy="6771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900"/>
              <a:buFont typeface="Proxima Nova"/>
              <a:buNone/>
            </a:pPr>
            <a:r>
              <a:rPr lang="en-US" sz="19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A faixa de desconto entre 60% e 65% apresenta a maior quantidade de vendas. A média de desconto das ofertas ativas é de 50,58%</a:t>
            </a:r>
            <a:endParaRPr b="0" cap="none" i="0" strike="noStrike" sz="19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1" lang="en-US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Estácio</a:t>
            </a:r>
            <a:endParaRPr b="1" cap="none" i="0" strike="noStrike" sz="19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name="Picture 2" id="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00" y="2146300"/>
            <a:ext cx="10541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8"/>
          <p:cNvSpPr txBox="1"/>
          <p:nvPr/>
        </p:nvSpPr>
        <p:spPr>
          <a:xfrm>
            <a:off x="2989344" y="639780"/>
            <a:ext cx="8563200" cy="52318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b="1" cap="none" i="0" lang="en-US" strike="noStrike" sz="28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Fluxo de Concorrência</a:t>
            </a:r>
            <a:endParaRPr b="0" cap="none" i="0" strike="noStrike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8"/>
          <p:cNvSpPr txBox="1"/>
          <p:nvPr/>
        </p:nvSpPr>
        <p:spPr>
          <a:xfrm>
            <a:off x="273541" y="1677191"/>
            <a:ext cx="10757132" cy="67706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900"/>
              <a:buFont typeface="Proxima Nova"/>
              <a:buNone/>
            </a:pPr>
            <a:r>
              <a:rPr b="1" lang="en-US" sz="19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Alunos perdidos para cada IES (número de alunos que se interessaram pela Estácio, mas comprou outra IES)</a:t>
            </a:r>
            <a:endParaRPr b="1" cap="none" i="0" strike="noStrike" sz="19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1" lang="en-US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Estácio</a:t>
            </a:r>
            <a:endParaRPr b="1" cap="none" i="0" strike="noStrike" sz="19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name="Picture 2" id="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00" y="2527300"/>
            <a:ext cx="10795000" cy="431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9"/>
          <p:cNvSpPr txBox="1"/>
          <p:nvPr/>
        </p:nvSpPr>
        <p:spPr>
          <a:xfrm>
            <a:off x="2989344" y="639780"/>
            <a:ext cx="8563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Projeção de Captação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9"/>
          <p:cNvSpPr txBox="1"/>
          <p:nvPr/>
        </p:nvSpPr>
        <p:spPr>
          <a:xfrm>
            <a:off x="444500" y="6455975"/>
            <a:ext cx="10512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900"/>
              <a:buFont typeface="Proxima Nova"/>
              <a:buNone/>
            </a:pPr>
            <a:r>
              <a:rPr lang="en-US" sz="19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[SUBTITULO_PROJECAO]</a:t>
            </a:r>
            <a:endParaRPr sz="1900" b="0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9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9"/>
          <p:cNvSpPr txBox="1"/>
          <p:nvPr/>
        </p:nvSpPr>
        <p:spPr>
          <a:xfrm>
            <a:off x="444500" y="1891750"/>
            <a:ext cx="65328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[GRAFICO_PROJECAO]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586</Words>
  <Application>Microsoft Office PowerPoint</Application>
  <PresentationFormat>Custom</PresentationFormat>
  <Paragraphs>113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Proxima Nova Semibold</vt:lpstr>
      <vt:lpstr>Arial</vt:lpstr>
      <vt:lpstr>Proxima Nova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2019-09-04T13:53:30Z</dcterms:created>
  <dc:creator>Willian Uehara</dc:creator>
  <cp:lastModifiedBy>Joao</cp:lastModifiedBy>
  <dcterms:modified xsi:type="dcterms:W3CDTF">2019-10-23T18:28:53Z</dcterms:modified>
  <cp:revision>2</cp:revision>
  <dc:title>PowerPoint Presentation</dc:title>
</cp:coreProperties>
</file>