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87" r:id="rId3"/>
    <p:sldId id="288" r:id="rId4"/>
    <p:sldId id="311" r:id="rId5"/>
    <p:sldId id="291" r:id="rId6"/>
    <p:sldId id="309" r:id="rId7"/>
    <p:sldId id="297" r:id="rId8"/>
    <p:sldId id="298" r:id="rId9"/>
    <p:sldId id="312" r:id="rId10"/>
    <p:sldId id="299" r:id="rId11"/>
    <p:sldId id="300" r:id="rId12"/>
    <p:sldId id="301" r:id="rId13"/>
    <p:sldId id="302" r:id="rId14"/>
    <p:sldId id="303" r:id="rId15"/>
    <p:sldId id="306" r:id="rId16"/>
    <p:sldId id="307" r:id="rId17"/>
    <p:sldId id="290" r:id="rId18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0"/>
      <p:bold r:id="rId21"/>
      <p:italic r:id="rId22"/>
      <p:boldItalic r:id="rId23"/>
    </p:embeddedFont>
    <p:embeddedFont>
      <p:font typeface="Proxima Nova Extrabold" panose="02000506030000020004" pitchFamily="2" charset="0"/>
      <p:bold r:id="rId24"/>
    </p:embeddedFont>
    <p:embeddedFont>
      <p:font typeface="Proxima Nova Semibold" panose="0200050603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4540E-ABC0-4C7E-A856-11361A87351F}">
  <a:tblStyle styleId="{F544540E-ABC0-4C7E-A856-11361A873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/>
    <p:restoredTop sz="94651"/>
  </p:normalViewPr>
  <p:slideViewPr>
    <p:cSldViewPr snapToGrid="0">
      <p:cViewPr varScale="1">
        <p:scale>
          <a:sx n="204" d="100"/>
          <a:sy n="204" d="100"/>
        </p:scale>
        <p:origin x="760" y="19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notesMasters/notesMaster1.xml" Type="http://schemas.openxmlformats.org/officeDocument/2006/relationships/notesMaster"/><Relationship Id="rId2" Target="slides/slide1.xml" Type="http://schemas.openxmlformats.org/officeDocument/2006/relationships/slide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fonts/font3.fntdata" Type="http://schemas.openxmlformats.org/officeDocument/2006/relationships/font"/><Relationship Id="rId23" Target="fonts/font4.fntdata" Type="http://schemas.openxmlformats.org/officeDocument/2006/relationships/font"/><Relationship Id="rId24" Target="fonts/font5.fntdata" Type="http://schemas.openxmlformats.org/officeDocument/2006/relationships/font"/><Relationship Id="rId25" Target="fonts/font6.fntdata" Type="http://schemas.openxmlformats.org/officeDocument/2006/relationships/font"/><Relationship Id="rId26" Target="fonts/font7.fntdata" Type="http://schemas.openxmlformats.org/officeDocument/2006/relationships/font"/><Relationship Id="rId27" Target="fonts/font8.fntdata" Type="http://schemas.openxmlformats.org/officeDocument/2006/relationships/font"/><Relationship Id="rId28" Target="fonts/font9.fntdata" Type="http://schemas.openxmlformats.org/officeDocument/2006/relationships/font"/><Relationship Id="rId29" Target="presProps.xml" Type="http://schemas.openxmlformats.org/officeDocument/2006/relationships/presProps"/><Relationship Id="rId3" Target="slides/slide2.xml" Type="http://schemas.openxmlformats.org/officeDocument/2006/relationships/slide"/><Relationship Id="rId30" Target="viewProps.xml" Type="http://schemas.openxmlformats.org/officeDocument/2006/relationships/viewProps"/><Relationship Id="rId31" Target="theme/theme1.xml" Type="http://schemas.openxmlformats.org/officeDocument/2006/relationships/theme"/><Relationship Id="rId32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62f4b9b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62f4b9b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2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61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75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0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7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c912a0c9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c912a0c9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2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6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63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5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60714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1">
  <p:cSld name="SECTION_TITLE_AND_DESCRIPTION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2">
  <p:cSld name="SECTION_TITLE_AND_DESCRIPTION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B3E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1800"/>
              <a:buNone/>
              <a:defRPr>
                <a:solidFill>
                  <a:srgbClr val="1191E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4">
  <p:cSld name="SECTION_TITLE_AND_DESCRIPTION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2" y="-97"/>
            <a:ext cx="4572000" cy="5143500"/>
          </a:xfrm>
          <a:prstGeom prst="rect">
            <a:avLst/>
          </a:prstGeom>
          <a:solidFill>
            <a:srgbClr val="E6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1800"/>
              <a:buNone/>
              <a:defRPr>
                <a:solidFill>
                  <a:srgbClr val="9D5EF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5">
  <p:cSld name="SECTION_TITLE_AND_DESCRIPTION_3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1">
  <p:cSld name="SECTION_TITLE_AND_DESCRIPTION_3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2">
  <p:cSld name="SECTION_TITLE_AND_DESCRIPTION_3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ma mensagem 3">
  <p:cSld name="SECTION_TITLE_AND_DESCRIPTION_1_1_2_1_1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12542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11700" y="315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1" y="4059675"/>
            <a:ext cx="1906769" cy="1083826"/>
          </a:xfrm>
          <a:custGeom>
            <a:avLst/>
            <a:gdLst/>
            <a:ahLst/>
            <a:cxnLst/>
            <a:rect l="l" t="t" r="r" b="b"/>
            <a:pathLst>
              <a:path w="1906769" h="1083826" extrusionOk="0">
                <a:moveTo>
                  <a:pt x="311900" y="0"/>
                </a:moveTo>
                <a:cubicBezTo>
                  <a:pt x="1023064" y="0"/>
                  <a:pt x="1633238" y="432384"/>
                  <a:pt x="1893878" y="1048605"/>
                </a:cubicBezTo>
                <a:lnTo>
                  <a:pt x="1906769" y="1083826"/>
                </a:lnTo>
                <a:lnTo>
                  <a:pt x="0" y="1083826"/>
                </a:lnTo>
                <a:lnTo>
                  <a:pt x="0" y="29675"/>
                </a:lnTo>
                <a:lnTo>
                  <a:pt x="136357" y="8864"/>
                </a:lnTo>
                <a:cubicBezTo>
                  <a:pt x="194074" y="3003"/>
                  <a:pt x="252637" y="0"/>
                  <a:pt x="311900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2">
  <p:cSld name="TITLE_AND_BOD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 rot="-3598236">
            <a:off x="7992125" y="-403841"/>
            <a:ext cx="1374922" cy="1863078"/>
          </a:xfrm>
          <a:custGeom>
            <a:avLst/>
            <a:gdLst/>
            <a:ahLst/>
            <a:cxnLst/>
            <a:rect l="l" t="t" r="r" b="b"/>
            <a:pathLst>
              <a:path w="1376144" h="1864734" extrusionOk="0">
                <a:moveTo>
                  <a:pt x="758270" y="0"/>
                </a:moveTo>
                <a:lnTo>
                  <a:pt x="1376144" y="1070298"/>
                </a:lnTo>
                <a:lnTo>
                  <a:pt x="0" y="1864734"/>
                </a:lnTo>
                <a:lnTo>
                  <a:pt x="0" y="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7E2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1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1">
  <p:cSld name="CUSTOM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7"/>
                </a:lnTo>
                <a:lnTo>
                  <a:pt x="706836" y="2867215"/>
                </a:lnTo>
                <a:lnTo>
                  <a:pt x="0" y="2160378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´ßr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310750" y="1"/>
            <a:ext cx="2833250" cy="2584951"/>
          </a:xfrm>
          <a:custGeom>
            <a:avLst/>
            <a:gdLst/>
            <a:ahLst/>
            <a:cxnLst/>
            <a:rect l="l" t="t" r="r" b="b"/>
            <a:pathLst>
              <a:path w="2833250" h="2584951" extrusionOk="0">
                <a:moveTo>
                  <a:pt x="0" y="0"/>
                </a:moveTo>
                <a:lnTo>
                  <a:pt x="2833250" y="0"/>
                </a:lnTo>
                <a:lnTo>
                  <a:pt x="2833250" y="2584951"/>
                </a:lnTo>
                <a:lnTo>
                  <a:pt x="2720201" y="2570956"/>
                </a:lnTo>
                <a:cubicBezTo>
                  <a:pt x="1460800" y="2362285"/>
                  <a:pt x="438043" y="1452842"/>
                  <a:pt x="66004" y="256701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 2">
  <p:cSld name="Em branco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9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2">
  <p:cSld name="CUSTOM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6"/>
                </a:lnTo>
                <a:lnTo>
                  <a:pt x="706835" y="2867215"/>
                </a:lnTo>
                <a:lnTo>
                  <a:pt x="0" y="216038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310750" y="0"/>
            <a:ext cx="2833251" cy="2586660"/>
          </a:xfrm>
          <a:custGeom>
            <a:avLst/>
            <a:gdLst/>
            <a:ahLst/>
            <a:cxnLst/>
            <a:rect l="l" t="t" r="r" b="b"/>
            <a:pathLst>
              <a:path w="2833251" h="2586660" extrusionOk="0">
                <a:moveTo>
                  <a:pt x="0" y="0"/>
                </a:moveTo>
                <a:lnTo>
                  <a:pt x="2833251" y="0"/>
                </a:lnTo>
                <a:lnTo>
                  <a:pt x="2833251" y="2586660"/>
                </a:lnTo>
                <a:lnTo>
                  <a:pt x="2761805" y="2577581"/>
                </a:lnTo>
                <a:cubicBezTo>
                  <a:pt x="1483357" y="2382238"/>
                  <a:pt x="442131" y="1465986"/>
                  <a:pt x="66004" y="256701"/>
                </a:cubicBez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3">
  <p:cSld name="CUSTOM_1_1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3350" y="2169778"/>
            <a:ext cx="1997298" cy="8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4">
  <p:cSld name="CUSTOM_1_1_1">
    <p:bg>
      <p:bgPr>
        <a:solidFill>
          <a:srgbClr val="FFBC8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4625" y="1139125"/>
            <a:ext cx="2674750" cy="2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1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2">
  <p:cSld name="SECTION_TITLE_AND_DESCRIPTION_1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3">
  <p:cSld name="SECTION_TITLE_AND_DESCRIPTION_1_1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rot="2700000">
            <a:off x="6810970" y="-646966"/>
            <a:ext cx="2154762" cy="2938988"/>
          </a:xfrm>
          <a:custGeom>
            <a:avLst/>
            <a:gdLst/>
            <a:ahLst/>
            <a:cxnLst/>
            <a:rect l="l" t="t" r="r" b="b"/>
            <a:pathLst>
              <a:path w="2153564" h="2937355" extrusionOk="0">
                <a:moveTo>
                  <a:pt x="0" y="1383644"/>
                </a:moveTo>
                <a:lnTo>
                  <a:pt x="1383643" y="0"/>
                </a:lnTo>
                <a:lnTo>
                  <a:pt x="2153564" y="769921"/>
                </a:lnTo>
                <a:lnTo>
                  <a:pt x="2153564" y="2937355"/>
                </a:lnTo>
                <a:lnTo>
                  <a:pt x="0" y="2937355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1" y="3650050"/>
            <a:ext cx="2530096" cy="1493450"/>
          </a:xfrm>
          <a:custGeom>
            <a:avLst/>
            <a:gdLst/>
            <a:ahLst/>
            <a:cxnLst/>
            <a:rect l="l" t="t" r="r" b="b"/>
            <a:pathLst>
              <a:path w="2530096" h="1493450" extrusionOk="0">
                <a:moveTo>
                  <a:pt x="480576" y="0"/>
                </a:moveTo>
                <a:cubicBezTo>
                  <a:pt x="1372606" y="0"/>
                  <a:pt x="2137963" y="542350"/>
                  <a:pt x="2464890" y="1315291"/>
                </a:cubicBezTo>
                <a:lnTo>
                  <a:pt x="2530096" y="1493450"/>
                </a:lnTo>
                <a:lnTo>
                  <a:pt x="0" y="1493450"/>
                </a:lnTo>
                <a:lnTo>
                  <a:pt x="0" y="55725"/>
                </a:lnTo>
                <a:lnTo>
                  <a:pt x="46561" y="43753"/>
                </a:lnTo>
                <a:cubicBezTo>
                  <a:pt x="186752" y="15065"/>
                  <a:pt x="331905" y="0"/>
                  <a:pt x="480576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ória 1">
  <p:cSld name="SECTION_TITLE_AND_DESCRIPTION_1_1_1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76025" y="1830609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7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8.png" Type="http://schemas.openxmlformats.org/officeDocument/2006/relationships/image"/><Relationship Id="rId4" Target="../media/hdphoto1.wdp" Type="http://schemas.microsoft.com/office/2007/relationships/hdphoto"/></Relationships>
</file>

<file path=ppt/slides/_rels/slide1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0.jp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776025" y="1323925"/>
            <a:ext cx="57444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da Captação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idx="1" type="subTitle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[IES_NAME_AND_PERIOD]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 vendável e não vendável 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1912789" y="1263557"/>
            <a:ext cx="1419902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total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Google Shape;273;p37">
            <a:extLst>
              <a:ext uri="{FF2B5EF4-FFF2-40B4-BE49-F238E27FC236}">
                <a16:creationId xmlns:a16="http://schemas.microsoft.com/office/drawing/2014/main" id="{CE3B097A-5132-AD46-B456-43F635748954}"/>
              </a:ext>
            </a:extLst>
          </p:cNvPr>
          <p:cNvSpPr txBox="1"/>
          <p:nvPr/>
        </p:nvSpPr>
        <p:spPr>
          <a:xfrm>
            <a:off x="5029198" y="1263556"/>
            <a:ext cx="2178805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não vendido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C1135-3B41-6848-8C1A-F1723015F37A}"/>
              </a:ext>
            </a:extLst>
          </p:cNvPr>
          <p:cNvSpPr/>
          <p:nvPr/>
        </p:nvSpPr>
        <p:spPr>
          <a:xfrm>
            <a:off x="108859" y="4173582"/>
            <a:ext cx="8532221" cy="764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Preço acima do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os preços praticados pela IES na praça foram mais caros do que a média das ofertas vendidas na praça;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Não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Cursos que não tiveram venda na praça considerando todas as IES’s;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Outros motivos: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 Preferência de marca, benefícios e condições financeiras,  localização, posicionamento nas buscas entre outros.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F081E5-AAAA-AB42-8A86-E795A8ED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8" y="1319752"/>
            <a:ext cx="2382883" cy="238288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3E58F6F-AAAC-E943-8BBE-DACCB7F5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27" y="1497061"/>
            <a:ext cx="2382883" cy="2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775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Fluxo de concorrência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36890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40 alunos perdidos para a concorrência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833A1-EBC7-584C-932B-1A3A2457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100000" l="0" r="100000" t="613">
                        <a14:foregroundMark x1="5379" x2="6275" y1="35069" y2="47626"/>
                        <a14:foregroundMark x1="6968" x2="5664" y1="22358" y2="64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44" y="1527016"/>
            <a:ext cx="7778386" cy="2689316"/>
          </a:xfrm>
          <a:prstGeom prst="rect">
            <a:avLst/>
          </a:prstGeom>
        </p:spPr>
      </p:pic>
      <p:sp>
        <p:nvSpPr>
          <p:cNvPr id="12" name="Google Shape;204;p8">
            <a:extLst>
              <a:ext uri="{FF2B5EF4-FFF2-40B4-BE49-F238E27FC236}">
                <a16:creationId xmlns:a16="http://schemas.microsoft.com/office/drawing/2014/main" id="{82840EA2-CBD7-7349-9F81-DE5FCEA386D6}"/>
              </a:ext>
            </a:extLst>
          </p:cNvPr>
          <p:cNvSpPr txBox="1"/>
          <p:nvPr/>
        </p:nvSpPr>
        <p:spPr>
          <a:xfrm>
            <a:off x="630348" y="4306232"/>
            <a:ext cx="7250117" cy="33851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Trabalhar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precificação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nesses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04;p8">
            <a:extLst>
              <a:ext uri="{FF2B5EF4-FFF2-40B4-BE49-F238E27FC236}">
                <a16:creationId xmlns:a16="http://schemas.microsoft.com/office/drawing/2014/main" id="{79D7CC89-10AB-FC4F-823C-F8121B42917F}"/>
              </a:ext>
            </a:extLst>
          </p:cNvPr>
          <p:cNvSpPr txBox="1"/>
          <p:nvPr/>
        </p:nvSpPr>
        <p:spPr>
          <a:xfrm>
            <a:off x="608771" y="1188502"/>
            <a:ext cx="7778386" cy="58473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lvl="0">
              <a:buClr>
                <a:srgbClr val="1F2D30"/>
              </a:buClr>
              <a:buSzPts val="1900"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pela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ABCD, mas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compraram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outra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IES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41123477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20.2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18863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da Captação 2020.2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F774C-672E-3D4E-8DE3-EFD43C54234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1747926"/>
            <a:ext cx="5310335" cy="22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D481E-9DDF-CA4F-9847-443B35377A3F}"/>
              </a:ext>
            </a:extLst>
          </p:cNvPr>
          <p:cNvSpPr/>
          <p:nvPr/>
        </p:nvSpPr>
        <p:spPr>
          <a:xfrm>
            <a:off x="5677989" y="1395842"/>
            <a:ext cx="3213463" cy="287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pt-BR">
                <a:solidFill>
                  <a:srgbClr val="65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Estratégia: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Matrícula Antecipada (13/04 a 17/05)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(01/06 a 14/06)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(29/06 a 12/07)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(13/07 a 26/07)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Campanha de Alta (27/07 a 16/08)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Ainda dá Tempo (17/08 a 13/09)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Dupla Captação/Canal Aberto (14/09 a 30/09)</a:t>
            </a:r>
          </a:p>
          <a:p>
            <a:pPr>
              <a:lnSpc>
                <a:spcPct val="150000"/>
              </a:lnSpc>
            </a:pPr>
            <a:endParaRPr dirty="0" lang="pt-BR" sz="800">
              <a:solidFill>
                <a:srgbClr val="656666"/>
              </a:solidFill>
              <a:latin typeface="Proxima Nova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dirty="0" lang="pt-BR" sz="800">
                <a:solidFill>
                  <a:srgbClr val="656666"/>
                </a:solidFill>
                <a:latin typeface="Proxima Nova"/>
                <a:sym typeface="Proxima Nova"/>
              </a:rPr>
              <a:t>* Nomes sujeitos a alterações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C5656-591B-B743-94DF-0DEDBDBB2749}"/>
              </a:ext>
            </a:extLst>
          </p:cNvPr>
          <p:cNvSpPr/>
          <p:nvPr/>
        </p:nvSpPr>
        <p:spPr>
          <a:xfrm>
            <a:off x="1045027" y="283464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1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1065657-672A-E445-80FD-139852C6438E}"/>
              </a:ext>
            </a:extLst>
          </p:cNvPr>
          <p:cNvSpPr/>
          <p:nvPr/>
        </p:nvSpPr>
        <p:spPr>
          <a:xfrm>
            <a:off x="1071154" y="307630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465E-1EA5-D143-9353-C8357112F427}"/>
              </a:ext>
            </a:extLst>
          </p:cNvPr>
          <p:cNvSpPr/>
          <p:nvPr/>
        </p:nvSpPr>
        <p:spPr>
          <a:xfrm>
            <a:off x="2098765" y="2000794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2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DC69BBA-A3DC-AF44-A2E9-B8BD855F3FB2}"/>
              </a:ext>
            </a:extLst>
          </p:cNvPr>
          <p:cNvSpPr/>
          <p:nvPr/>
        </p:nvSpPr>
        <p:spPr>
          <a:xfrm>
            <a:off x="2124892" y="2242455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E51873-BA84-6949-9F54-1038A17B9D59}"/>
              </a:ext>
            </a:extLst>
          </p:cNvPr>
          <p:cNvSpPr/>
          <p:nvPr/>
        </p:nvSpPr>
        <p:spPr>
          <a:xfrm>
            <a:off x="2891245" y="2105297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3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443462D-C9BE-114C-8017-55CD26D9FFED}"/>
              </a:ext>
            </a:extLst>
          </p:cNvPr>
          <p:cNvSpPr/>
          <p:nvPr/>
        </p:nvSpPr>
        <p:spPr>
          <a:xfrm>
            <a:off x="2917372" y="2346958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AAEAA-9223-8C4F-9464-AD267C810E4F}"/>
              </a:ext>
            </a:extLst>
          </p:cNvPr>
          <p:cNvSpPr/>
          <p:nvPr/>
        </p:nvSpPr>
        <p:spPr>
          <a:xfrm>
            <a:off x="3335385" y="1461531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4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1BB1997-B7E6-8D4F-8911-B2270FBBC32D}"/>
              </a:ext>
            </a:extLst>
          </p:cNvPr>
          <p:cNvSpPr/>
          <p:nvPr/>
        </p:nvSpPr>
        <p:spPr>
          <a:xfrm>
            <a:off x="3361512" y="1703192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64F19-5E86-3343-80ED-510ECDA75B90}"/>
              </a:ext>
            </a:extLst>
          </p:cNvPr>
          <p:cNvSpPr/>
          <p:nvPr/>
        </p:nvSpPr>
        <p:spPr>
          <a:xfrm>
            <a:off x="3768636" y="128961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5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8CD7371-B131-9F42-A0AD-4BD5AF87ED53}"/>
              </a:ext>
            </a:extLst>
          </p:cNvPr>
          <p:cNvSpPr/>
          <p:nvPr/>
        </p:nvSpPr>
        <p:spPr>
          <a:xfrm>
            <a:off x="3794763" y="153127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40252-04D2-DC4F-BA9B-90C5A7062CD2}"/>
              </a:ext>
            </a:extLst>
          </p:cNvPr>
          <p:cNvSpPr/>
          <p:nvPr/>
        </p:nvSpPr>
        <p:spPr>
          <a:xfrm>
            <a:off x="4334688" y="1953568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6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F10676D5-C1B4-9D41-89B2-0CEC9D4A4B56}"/>
              </a:ext>
            </a:extLst>
          </p:cNvPr>
          <p:cNvSpPr/>
          <p:nvPr/>
        </p:nvSpPr>
        <p:spPr>
          <a:xfrm>
            <a:off x="4360815" y="2195229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AACE5-5CDB-DE4C-AE52-14E48BF888F4}"/>
              </a:ext>
            </a:extLst>
          </p:cNvPr>
          <p:cNvSpPr/>
          <p:nvPr/>
        </p:nvSpPr>
        <p:spPr>
          <a:xfrm>
            <a:off x="4944294" y="2833062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7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004F62-A2BA-4641-940B-43CAF05D3B1B}"/>
              </a:ext>
            </a:extLst>
          </p:cNvPr>
          <p:cNvSpPr/>
          <p:nvPr/>
        </p:nvSpPr>
        <p:spPr>
          <a:xfrm>
            <a:off x="4970421" y="3074723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73C4B-D9A5-3D4E-8444-061405ED40A8}"/>
              </a:ext>
            </a:extLst>
          </p:cNvPr>
          <p:cNvSpPr/>
          <p:nvPr/>
        </p:nvSpPr>
        <p:spPr>
          <a:xfrm>
            <a:off x="2843348" y="3978039"/>
            <a:ext cx="269965" cy="7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4FD96-C5EB-5B45-8582-7C79B12E805E}"/>
              </a:ext>
            </a:extLst>
          </p:cNvPr>
          <p:cNvCxnSpPr>
            <a:cxnSpLocks/>
          </p:cNvCxnSpPr>
          <p:nvPr/>
        </p:nvCxnSpPr>
        <p:spPr>
          <a:xfrm>
            <a:off x="613954" y="3668880"/>
            <a:ext cx="4852852" cy="0"/>
          </a:xfrm>
          <a:prstGeom prst="line">
            <a:avLst/>
          </a:prstGeom>
          <a:ln>
            <a:solidFill>
              <a:schemeClr val="bg2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14CAA-3D88-F149-9381-AE7CEDA630C9}"/>
              </a:ext>
            </a:extLst>
          </p:cNvPr>
          <p:cNvSpPr/>
          <p:nvPr/>
        </p:nvSpPr>
        <p:spPr>
          <a:xfrm>
            <a:off x="6482742" y="905347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err="1" lang="pt-BR"/>
              <a:t>Highlight</a:t>
            </a:r>
            <a:r>
              <a:rPr dirty="0" lang="pt-BR"/>
              <a:t> duplica isenção e tripla isenção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6806301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3500"/>
              <a:t>Recomendações</a:t>
            </a:r>
            <a:endParaRPr dirty="0" sz="3500"/>
          </a:p>
        </p:txBody>
      </p:sp>
    </p:spTree>
    <p:extLst>
      <p:ext uri="{BB962C8B-B14F-4D97-AF65-F5344CB8AC3E}">
        <p14:creationId xmlns:p14="http://schemas.microsoft.com/office/powerpoint/2010/main" val="3206654584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A105E-BE2F-F640-8EC8-9DEF830E2762}"/>
              </a:ext>
            </a:extLst>
          </p:cNvPr>
          <p:cNvSpPr/>
          <p:nvPr/>
        </p:nvSpPr>
        <p:spPr>
          <a:xfrm>
            <a:off x="4139738" y="-99753"/>
            <a:ext cx="5070764" cy="5561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pic>
        <p:nvPicPr>
          <p:cNvPr id="10" name="Google Shape;159;p32">
            <a:extLst>
              <a:ext uri="{FF2B5EF4-FFF2-40B4-BE49-F238E27FC236}">
                <a16:creationId xmlns:a16="http://schemas.microsoft.com/office/drawing/2014/main" id="{5FFA8585-9138-0B4D-9583-3DCF5C3B2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149" r="21929"/>
          <a:stretch/>
        </p:blipFill>
        <p:spPr>
          <a:xfrm>
            <a:off x="0" y="0"/>
            <a:ext cx="4815438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1;p32">
            <a:extLst>
              <a:ext uri="{FF2B5EF4-FFF2-40B4-BE49-F238E27FC236}">
                <a16:creationId xmlns:a16="http://schemas.microsoft.com/office/drawing/2014/main" id="{4F880F5A-ADEA-9142-BCAB-59186C0C4B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0" y="-9934"/>
            <a:ext cx="536938" cy="649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0;p32">
            <a:extLst>
              <a:ext uri="{FF2B5EF4-FFF2-40B4-BE49-F238E27FC236}">
                <a16:creationId xmlns:a16="http://schemas.microsoft.com/office/drawing/2014/main" id="{21EA61E1-6672-3A4C-8C47-9EC2DCBDE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50000"/>
          <a:stretch/>
        </p:blipFill>
        <p:spPr>
          <a:xfrm>
            <a:off x="5154706" y="2052920"/>
            <a:ext cx="3580237" cy="6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2;p32">
            <a:extLst>
              <a:ext uri="{FF2B5EF4-FFF2-40B4-BE49-F238E27FC236}">
                <a16:creationId xmlns:a16="http://schemas.microsoft.com/office/drawing/2014/main" id="{A68F497B-F269-A44D-B197-21F204F7F0BA}"/>
              </a:ext>
            </a:extLst>
          </p:cNvPr>
          <p:cNvSpPr txBox="1"/>
          <p:nvPr/>
        </p:nvSpPr>
        <p:spPr>
          <a:xfrm>
            <a:off x="4817905" y="2678154"/>
            <a:ext cx="4392597" cy="321094"/>
          </a:xfrm>
          <a:prstGeom prst="rect">
            <a:avLst/>
          </a:prstGeom>
          <a:noFill/>
          <a:ln>
            <a:noFill/>
          </a:ln>
        </p:spPr>
        <p:txBody>
          <a:bodyPr anchor="t" anchorCtr="0" bIns="114281" lIns="114281" rIns="114281" spcFirstLastPara="1" tIns="114281" wrap="square">
            <a:noAutofit/>
          </a:bodyPr>
          <a:lstStyle/>
          <a:p>
            <a:pPr algn="ctr"/>
            <a:r>
              <a:rPr dirty="0" lang="pt-BR" sz="1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e 30 de outubro de 2020 • São Paulo Expo • 9h30 às 17h30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7487914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4"/>
          <p:cNvSpPr/>
          <p:nvPr/>
        </p:nvSpPr>
        <p:spPr>
          <a:xfrm rot="2700000">
            <a:off x="-249214" y="2772312"/>
            <a:ext cx="2153564" cy="413360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664"/>
                </a:solidFill>
              </a:rPr>
              <a:t>r</a:t>
            </a:r>
            <a:endParaRPr>
              <a:solidFill>
                <a:srgbClr val="FFD664"/>
              </a:solidFill>
            </a:endParaRPr>
          </a:p>
        </p:txBody>
      </p:sp>
      <p:sp>
        <p:nvSpPr>
          <p:cNvPr id="604" name="Google Shape;604;p114"/>
          <p:cNvSpPr/>
          <p:nvPr/>
        </p:nvSpPr>
        <p:spPr>
          <a:xfrm>
            <a:off x="6225775" y="-4100125"/>
            <a:ext cx="6716400" cy="6716400"/>
          </a:xfrm>
          <a:prstGeom prst="ellipse">
            <a:avLst/>
          </a:prstGeom>
          <a:solidFill>
            <a:srgbClr val="F4AD6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00" y="2016325"/>
            <a:ext cx="2381208" cy="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14"/>
          <p:cNvSpPr/>
          <p:nvPr/>
        </p:nvSpPr>
        <p:spPr>
          <a:xfrm>
            <a:off x="8347075" y="4329825"/>
            <a:ext cx="614100" cy="711900"/>
          </a:xfrm>
          <a:prstGeom prst="rect">
            <a:avLst/>
          </a:prstGeom>
          <a:solidFill>
            <a:srgbClr val="A5E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B9C89-8920-F24B-92BD-9F065FD11B01}"/>
              </a:ext>
            </a:extLst>
          </p:cNvPr>
          <p:cNvSpPr/>
          <p:nvPr/>
        </p:nvSpPr>
        <p:spPr>
          <a:xfrm>
            <a:off x="4842201" y="466076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pt-BR"/>
              <a:t>Assinatura do KA</a:t>
            </a:r>
          </a:p>
        </p:txBody>
      </p:sp>
    </p:spTree>
    <p:extLst>
      <p:ext uri="{BB962C8B-B14F-4D97-AF65-F5344CB8AC3E}">
        <p14:creationId xmlns:p14="http://schemas.microsoft.com/office/powerpoint/2010/main" val="226902702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Resultados 20.1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[ASSUNTOS_2]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[ASSUNTOS_3]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[ASSUNTOS_4]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[ASSUNTOS_5]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80381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4752703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20.1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09940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32;p49">
            <a:extLst>
              <a:ext uri="{FF2B5EF4-FFF2-40B4-BE49-F238E27FC236}">
                <a16:creationId xmlns:a16="http://schemas.microsoft.com/office/drawing/2014/main" id="{6DEDC671-B527-A04D-8AEF-5F7C4CD7D5BF}"/>
              </a:ext>
            </a:extLst>
          </p:cNvPr>
          <p:cNvSpPr/>
          <p:nvPr/>
        </p:nvSpPr>
        <p:spPr>
          <a:xfrm>
            <a:off x="3161222" y="1164713"/>
            <a:ext cx="3728285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3;p49">
            <a:extLst>
              <a:ext uri="{FF2B5EF4-FFF2-40B4-BE49-F238E27FC236}">
                <a16:creationId xmlns:a16="http://schemas.microsoft.com/office/drawing/2014/main" id="{946EDB44-1AD3-214F-883C-11D3350B55F9}"/>
              </a:ext>
            </a:extLst>
          </p:cNvPr>
          <p:cNvSpPr/>
          <p:nvPr/>
        </p:nvSpPr>
        <p:spPr>
          <a:xfrm>
            <a:off x="2804382" y="1899507"/>
            <a:ext cx="4085125" cy="66150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634;p49">
            <a:extLst>
              <a:ext uri="{FF2B5EF4-FFF2-40B4-BE49-F238E27FC236}">
                <a16:creationId xmlns:a16="http://schemas.microsoft.com/office/drawing/2014/main" id="{3DFE01C7-90B3-494A-8EEB-61A69211371D}"/>
              </a:ext>
            </a:extLst>
          </p:cNvPr>
          <p:cNvSpPr/>
          <p:nvPr/>
        </p:nvSpPr>
        <p:spPr>
          <a:xfrm>
            <a:off x="2313729" y="2635768"/>
            <a:ext cx="4575778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B2C2F5CC-A28E-3A45-B6CC-50E9FC0638B1}"/>
              </a:ext>
            </a:extLst>
          </p:cNvPr>
          <p:cNvSpPr/>
          <p:nvPr/>
        </p:nvSpPr>
        <p:spPr>
          <a:xfrm rot="10800000">
            <a:off x="525768" y="1164710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F99D6191-A5DF-FB40-BCF5-711ADC621BC2}"/>
              </a:ext>
            </a:extLst>
          </p:cNvPr>
          <p:cNvSpPr/>
          <p:nvPr/>
        </p:nvSpPr>
        <p:spPr>
          <a:xfrm rot="10800000">
            <a:off x="834362" y="1899507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03356043-1D37-BD49-97C6-C735BA530932}"/>
              </a:ext>
            </a:extLst>
          </p:cNvPr>
          <p:cNvSpPr/>
          <p:nvPr/>
        </p:nvSpPr>
        <p:spPr>
          <a:xfrm rot="10800000">
            <a:off x="1135243" y="2635764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E15DD-420E-CF4E-9B7B-8C04B8881347}"/>
              </a:ext>
            </a:extLst>
          </p:cNvPr>
          <p:cNvSpPr/>
          <p:nvPr/>
        </p:nvSpPr>
        <p:spPr>
          <a:xfrm>
            <a:off x="1666729" y="1326186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5B13ED-822F-1846-9D11-D98B2F7F0B23}"/>
              </a:ext>
            </a:extLst>
          </p:cNvPr>
          <p:cNvSpPr/>
          <p:nvPr/>
        </p:nvSpPr>
        <p:spPr>
          <a:xfrm>
            <a:off x="1283872" y="2069598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B8647-523A-624C-9008-8B92F62783BC}"/>
              </a:ext>
            </a:extLst>
          </p:cNvPr>
          <p:cNvSpPr/>
          <p:nvPr/>
        </p:nvSpPr>
        <p:spPr>
          <a:xfrm>
            <a:off x="1689539" y="279724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29" name="Google Shape;637;p49">
            <a:extLst>
              <a:ext uri="{FF2B5EF4-FFF2-40B4-BE49-F238E27FC236}">
                <a16:creationId xmlns:a16="http://schemas.microsoft.com/office/drawing/2014/main" id="{2D8698D2-DC92-F24B-9954-6D9AF34EF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01738"/>
              </p:ext>
            </p:extLst>
          </p:nvPr>
        </p:nvGraphicFramePr>
        <p:xfrm>
          <a:off x="3685207" y="1166040"/>
          <a:ext cx="3204300" cy="287323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471.566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431.876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-0,08 %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85.809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77.914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-0,09 %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7.756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6.625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11B20-DE8D-AD42-9E0A-5C6DC5ABDF9F}"/>
              </a:ext>
            </a:extLst>
          </p:cNvPr>
          <p:cNvSpPr/>
          <p:nvPr/>
        </p:nvSpPr>
        <p:spPr>
          <a:xfrm>
            <a:off x="8317282" y="4496844"/>
            <a:ext cx="638828" cy="44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Google Shape;634;p49">
            <a:extLst>
              <a:ext uri="{FF2B5EF4-FFF2-40B4-BE49-F238E27FC236}">
                <a16:creationId xmlns:a16="http://schemas.microsoft.com/office/drawing/2014/main" id="{0C928650-E3EA-3140-B5FE-0AEB4A3A40F5}"/>
              </a:ext>
            </a:extLst>
          </p:cNvPr>
          <p:cNvSpPr/>
          <p:nvPr/>
        </p:nvSpPr>
        <p:spPr>
          <a:xfrm>
            <a:off x="4746323" y="3599828"/>
            <a:ext cx="4179265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" name="Google Shape;634;p49">
            <a:extLst>
              <a:ext uri="{FF2B5EF4-FFF2-40B4-BE49-F238E27FC236}">
                <a16:creationId xmlns:a16="http://schemas.microsoft.com/office/drawing/2014/main" id="{BAC3BA9A-2A0E-FE41-90B7-C973527E2B3B}"/>
              </a:ext>
            </a:extLst>
          </p:cNvPr>
          <p:cNvSpPr/>
          <p:nvPr/>
        </p:nvSpPr>
        <p:spPr>
          <a:xfrm>
            <a:off x="4772669" y="4072743"/>
            <a:ext cx="4152922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" name="Google Shape;634;p49">
            <a:extLst>
              <a:ext uri="{FF2B5EF4-FFF2-40B4-BE49-F238E27FC236}">
                <a16:creationId xmlns:a16="http://schemas.microsoft.com/office/drawing/2014/main" id="{B623A4B5-7623-7D43-B288-0939F21313BD}"/>
              </a:ext>
            </a:extLst>
          </p:cNvPr>
          <p:cNvSpPr/>
          <p:nvPr/>
        </p:nvSpPr>
        <p:spPr>
          <a:xfrm>
            <a:off x="4772666" y="4560753"/>
            <a:ext cx="4152923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33" name="Google Shape;637;p49">
            <a:extLst>
              <a:ext uri="{FF2B5EF4-FFF2-40B4-BE49-F238E27FC236}">
                <a16:creationId xmlns:a16="http://schemas.microsoft.com/office/drawing/2014/main" id="{69E7BAB7-273A-954A-AC6D-E85B280B8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4667"/>
              </p:ext>
            </p:extLst>
          </p:nvPr>
        </p:nvGraphicFramePr>
        <p:xfrm>
          <a:off x="4959709" y="3372027"/>
          <a:ext cx="3983424" cy="2451852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49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96178"/>
                  </a:ext>
                </a:extLst>
              </a:tr>
              <a:tr h="68421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63629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508,70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448,34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-0,12 %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58 %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0,16 %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61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118.363.335,90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89.108.218,20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-0,25 %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Google Shape;638;p49">
            <a:extLst>
              <a:ext uri="{FF2B5EF4-FFF2-40B4-BE49-F238E27FC236}">
                <a16:creationId xmlns:a16="http://schemas.microsoft.com/office/drawing/2014/main" id="{98F43E96-B1BE-D84F-8A60-6563CA0159A6}"/>
              </a:ext>
            </a:extLst>
          </p:cNvPr>
          <p:cNvSpPr/>
          <p:nvPr/>
        </p:nvSpPr>
        <p:spPr>
          <a:xfrm>
            <a:off x="3989540" y="3604637"/>
            <a:ext cx="1091720" cy="387866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Mensalidade 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" name="Google Shape;639;p49">
            <a:extLst>
              <a:ext uri="{FF2B5EF4-FFF2-40B4-BE49-F238E27FC236}">
                <a16:creationId xmlns:a16="http://schemas.microsoft.com/office/drawing/2014/main" id="{6DACD6CA-7206-3244-B131-8AAD546319EA}"/>
              </a:ext>
            </a:extLst>
          </p:cNvPr>
          <p:cNvSpPr/>
          <p:nvPr/>
        </p:nvSpPr>
        <p:spPr>
          <a:xfrm>
            <a:off x="3989540" y="4068240"/>
            <a:ext cx="1091720" cy="399396"/>
          </a:xfrm>
          <a:prstGeom prst="roundRect">
            <a:avLst>
              <a:gd fmla="val 12488" name="adj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Desconto</a:t>
            </a: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" name="Google Shape;640;p49">
            <a:extLst>
              <a:ext uri="{FF2B5EF4-FFF2-40B4-BE49-F238E27FC236}">
                <a16:creationId xmlns:a16="http://schemas.microsoft.com/office/drawing/2014/main" id="{884A4AEC-3284-D34E-9DAB-ABDA963B3F28}"/>
              </a:ext>
            </a:extLst>
          </p:cNvPr>
          <p:cNvSpPr/>
          <p:nvPr/>
        </p:nvSpPr>
        <p:spPr>
          <a:xfrm>
            <a:off x="3989539" y="4558430"/>
            <a:ext cx="1091721" cy="394893"/>
          </a:xfrm>
          <a:prstGeom prst="roundRect">
            <a:avLst>
              <a:gd fmla="val 12488" name="adj"/>
            </a:avLst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Receita* 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E8AF-C755-4344-9D80-4949FF28D501}"/>
              </a:ext>
            </a:extLst>
          </p:cNvPr>
          <p:cNvSpPr/>
          <p:nvPr/>
        </p:nvSpPr>
        <p:spPr>
          <a:xfrm>
            <a:off x="0" y="3992503"/>
            <a:ext cx="1947797" cy="123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32B59-FB45-F14F-9FCE-2FE4AE04A98E}"/>
              </a:ext>
            </a:extLst>
          </p:cNvPr>
          <p:cNvSpPr/>
          <p:nvPr/>
        </p:nvSpPr>
        <p:spPr>
          <a:xfrm>
            <a:off x="457536" y="4677398"/>
            <a:ext cx="2980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* Receita que o aluno renderá para a IES em seu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lifetime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value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  </a:t>
            </a:r>
          </a:p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(30 meses Graduação, 14 meses Pós) </a:t>
            </a:r>
          </a:p>
        </p:txBody>
      </p:sp>
    </p:spTree>
    <p:extLst>
      <p:ext uri="{BB962C8B-B14F-4D97-AF65-F5344CB8AC3E}">
        <p14:creationId xmlns:p14="http://schemas.microsoft.com/office/powerpoint/2010/main" val="107573301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632;p49">
            <a:extLst>
              <a:ext uri="{FF2B5EF4-FFF2-40B4-BE49-F238E27FC236}">
                <a16:creationId xmlns:a16="http://schemas.microsoft.com/office/drawing/2014/main" id="{4D617BC4-F00C-0345-8674-3F2CA973A9A0}"/>
              </a:ext>
            </a:extLst>
          </p:cNvPr>
          <p:cNvSpPr/>
          <p:nvPr/>
        </p:nvSpPr>
        <p:spPr>
          <a:xfrm>
            <a:off x="914556" y="3844736"/>
            <a:ext cx="7477117" cy="380741"/>
          </a:xfrm>
          <a:prstGeom prst="roundRect">
            <a:avLst>
              <a:gd fmla="val 12488" name="adj"/>
            </a:avLst>
          </a:prstGeom>
          <a:solidFill>
            <a:srgbClr val="304FFE">
              <a:alpha val="317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" name="Google Shape;633;p49">
            <a:extLst>
              <a:ext uri="{FF2B5EF4-FFF2-40B4-BE49-F238E27FC236}">
                <a16:creationId xmlns:a16="http://schemas.microsoft.com/office/drawing/2014/main" id="{876F9E31-6437-1744-B1F7-062F929E0189}"/>
              </a:ext>
            </a:extLst>
          </p:cNvPr>
          <p:cNvSpPr/>
          <p:nvPr/>
        </p:nvSpPr>
        <p:spPr>
          <a:xfrm>
            <a:off x="914556" y="4258208"/>
            <a:ext cx="7477116" cy="353264"/>
          </a:xfrm>
          <a:prstGeom prst="roundRect">
            <a:avLst>
              <a:gd fmla="val 12488" name="adj"/>
            </a:avLst>
          </a:prstGeom>
          <a:solidFill>
            <a:srgbClr val="FFA366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" name="Google Shape;634;p49">
            <a:extLst>
              <a:ext uri="{FF2B5EF4-FFF2-40B4-BE49-F238E27FC236}">
                <a16:creationId xmlns:a16="http://schemas.microsoft.com/office/drawing/2014/main" id="{F6731E7E-13CD-9D4D-A6FC-8EF85990569E}"/>
              </a:ext>
            </a:extLst>
          </p:cNvPr>
          <p:cNvSpPr/>
          <p:nvPr/>
        </p:nvSpPr>
        <p:spPr>
          <a:xfrm>
            <a:off x="914555" y="4635607"/>
            <a:ext cx="7477115" cy="324669"/>
          </a:xfrm>
          <a:prstGeom prst="roundRect">
            <a:avLst>
              <a:gd fmla="val 12488" name="adj"/>
            </a:avLst>
          </a:prstGeom>
          <a:solidFill>
            <a:srgbClr val="AC8BFF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60" name="Google Shape;637;p49">
            <a:extLst>
              <a:ext uri="{FF2B5EF4-FFF2-40B4-BE49-F238E27FC236}">
                <a16:creationId xmlns:a16="http://schemas.microsoft.com/office/drawing/2014/main" id="{061CDF49-A0B1-9945-87BB-1D8337DDF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25421"/>
              </p:ext>
            </p:extLst>
          </p:nvPr>
        </p:nvGraphicFramePr>
        <p:xfrm>
          <a:off x="914556" y="3603637"/>
          <a:ext cx="7490087" cy="138677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152738">
                  <a:extLst>
                    <a:ext uri="{9D8B030D-6E8A-4147-A177-3AD203B41FA5}">
                      <a16:colId xmlns:a16="http://schemas.microsoft.com/office/drawing/2014/main" val="827487647"/>
                    </a:ext>
                  </a:extLst>
                </a:gridCol>
                <a:gridCol w="26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Indicador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Definição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2021.1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Benchmark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Atratividade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(ordens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quanto as ofertas são atrativas para o aluno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-0,01 %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Sucesso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ordens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se as ofertas trazem retorno financeiro ao aluno e se há alinhamento com o balcão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9,04 %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-0,06 %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Conversão</a:t>
                      </a:r>
                    </a:p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a conversão geral de todas as etapas do processo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1,64 %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1,53 %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-0,07 %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 - Indicadores</a:t>
            </a:r>
            <a:endParaRPr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3F694310-0A00-0E45-A2E7-2BB9AEDF9ED9}"/>
              </a:ext>
            </a:extLst>
          </p:cNvPr>
          <p:cNvSpPr/>
          <p:nvPr/>
        </p:nvSpPr>
        <p:spPr>
          <a:xfrm rot="10800000">
            <a:off x="2977669" y="1250293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AF15DBB2-66AF-0E41-85D8-44E67347BB8E}"/>
              </a:ext>
            </a:extLst>
          </p:cNvPr>
          <p:cNvSpPr/>
          <p:nvPr/>
        </p:nvSpPr>
        <p:spPr>
          <a:xfrm rot="10800000">
            <a:off x="3286263" y="1985090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19621CC-4E71-8949-B7AB-609740276FDA}"/>
              </a:ext>
            </a:extLst>
          </p:cNvPr>
          <p:cNvSpPr/>
          <p:nvPr/>
        </p:nvSpPr>
        <p:spPr>
          <a:xfrm rot="10800000">
            <a:off x="3587144" y="2721347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BD9255-6465-EC44-8F8D-2FFB493D5AD6}"/>
              </a:ext>
            </a:extLst>
          </p:cNvPr>
          <p:cNvSpPr/>
          <p:nvPr/>
        </p:nvSpPr>
        <p:spPr>
          <a:xfrm>
            <a:off x="4118630" y="1411769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417E29-0503-854E-B9CD-11AD7143424F}"/>
              </a:ext>
            </a:extLst>
          </p:cNvPr>
          <p:cNvSpPr/>
          <p:nvPr/>
        </p:nvSpPr>
        <p:spPr>
          <a:xfrm>
            <a:off x="3735773" y="2155181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F4ED06-4229-BC4C-8745-CD9A2C64602F}"/>
              </a:ext>
            </a:extLst>
          </p:cNvPr>
          <p:cNvSpPr/>
          <p:nvPr/>
        </p:nvSpPr>
        <p:spPr>
          <a:xfrm>
            <a:off x="4141440" y="288282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4A883A51-F2E0-F640-A938-818DE0C5F956}"/>
              </a:ext>
            </a:extLst>
          </p:cNvPr>
          <p:cNvSpPr/>
          <p:nvPr/>
        </p:nvSpPr>
        <p:spPr>
          <a:xfrm>
            <a:off x="2076594" y="1603888"/>
            <a:ext cx="880985" cy="1741171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CFAF313C-5788-2A42-AA4C-DDAD8763B54D}"/>
              </a:ext>
            </a:extLst>
          </p:cNvPr>
          <p:cNvSpPr/>
          <p:nvPr/>
        </p:nvSpPr>
        <p:spPr>
          <a:xfrm flipH="1">
            <a:off x="6045109" y="1411769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4" name="Curved Right Arrow 63">
            <a:extLst>
              <a:ext uri="{FF2B5EF4-FFF2-40B4-BE49-F238E27FC236}">
                <a16:creationId xmlns:a16="http://schemas.microsoft.com/office/drawing/2014/main" id="{32CE8EAA-1C64-5941-AE9C-2886F2E9FE96}"/>
              </a:ext>
            </a:extLst>
          </p:cNvPr>
          <p:cNvSpPr/>
          <p:nvPr/>
        </p:nvSpPr>
        <p:spPr>
          <a:xfrm flipH="1">
            <a:off x="5609020" y="2437846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9" name="Google Shape;273;p37">
            <a:extLst>
              <a:ext uri="{FF2B5EF4-FFF2-40B4-BE49-F238E27FC236}">
                <a16:creationId xmlns:a16="http://schemas.microsoft.com/office/drawing/2014/main" id="{1545784B-185F-AB44-B8D5-3ADAF94F5A4E}"/>
              </a:ext>
            </a:extLst>
          </p:cNvPr>
          <p:cNvSpPr txBox="1"/>
          <p:nvPr/>
        </p:nvSpPr>
        <p:spPr>
          <a:xfrm>
            <a:off x="749155" y="2143142"/>
            <a:ext cx="1239537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5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Conversão</a:t>
            </a:r>
            <a:endParaRPr dirty="0" sz="1600">
              <a:solidFill>
                <a:srgbClr val="65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273;p37">
            <a:extLst>
              <a:ext uri="{FF2B5EF4-FFF2-40B4-BE49-F238E27FC236}">
                <a16:creationId xmlns:a16="http://schemas.microsoft.com/office/drawing/2014/main" id="{955543EC-A307-FD4A-96A6-D4E4AD3ADA0D}"/>
              </a:ext>
            </a:extLst>
          </p:cNvPr>
          <p:cNvSpPr txBox="1"/>
          <p:nvPr/>
        </p:nvSpPr>
        <p:spPr>
          <a:xfrm>
            <a:off x="7063713" y="1498598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Atratividade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273;p37">
            <a:extLst>
              <a:ext uri="{FF2B5EF4-FFF2-40B4-BE49-F238E27FC236}">
                <a16:creationId xmlns:a16="http://schemas.microsoft.com/office/drawing/2014/main" id="{3807B0D3-12B0-EC44-93C9-25EAA40FF8AB}"/>
              </a:ext>
            </a:extLst>
          </p:cNvPr>
          <p:cNvSpPr txBox="1"/>
          <p:nvPr/>
        </p:nvSpPr>
        <p:spPr>
          <a:xfrm>
            <a:off x="6530016" y="2588271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Sucesso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5237584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Potencial de Alunos 20.1 </a:t>
            </a:r>
            <a:endParaRPr dirty="0"/>
          </a:p>
        </p:txBody>
      </p:sp>
      <p:sp>
        <p:nvSpPr>
          <p:cNvPr id="19" name="Google Shape;634;p49">
            <a:extLst>
              <a:ext uri="{FF2B5EF4-FFF2-40B4-BE49-F238E27FC236}">
                <a16:creationId xmlns:a16="http://schemas.microsoft.com/office/drawing/2014/main" id="{22783F5B-9E41-E943-A29A-3BBA254B59F2}"/>
              </a:ext>
            </a:extLst>
          </p:cNvPr>
          <p:cNvSpPr/>
          <p:nvPr/>
        </p:nvSpPr>
        <p:spPr>
          <a:xfrm>
            <a:off x="568593" y="1538746"/>
            <a:ext cx="8053240" cy="27714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" name="Google Shape;634;p49">
            <a:extLst>
              <a:ext uri="{FF2B5EF4-FFF2-40B4-BE49-F238E27FC236}">
                <a16:creationId xmlns:a16="http://schemas.microsoft.com/office/drawing/2014/main" id="{F43B0A0E-2FE7-BB43-ADAC-8DE69FA4A201}"/>
              </a:ext>
            </a:extLst>
          </p:cNvPr>
          <p:cNvSpPr/>
          <p:nvPr/>
        </p:nvSpPr>
        <p:spPr>
          <a:xfrm>
            <a:off x="568592" y="1877118"/>
            <a:ext cx="8053241" cy="28861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8;p49">
            <a:extLst>
              <a:ext uri="{FF2B5EF4-FFF2-40B4-BE49-F238E27FC236}">
                <a16:creationId xmlns:a16="http://schemas.microsoft.com/office/drawing/2014/main" id="{E79D8CA5-E7A8-E54D-98DF-08AF2104C131}"/>
              </a:ext>
            </a:extLst>
          </p:cNvPr>
          <p:cNvSpPr/>
          <p:nvPr/>
        </p:nvSpPr>
        <p:spPr>
          <a:xfrm>
            <a:off x="568592" y="1200026"/>
            <a:ext cx="8053242" cy="288613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4" name="Google Shape;552;p107">
            <a:extLst>
              <a:ext uri="{FF2B5EF4-FFF2-40B4-BE49-F238E27FC236}">
                <a16:creationId xmlns:a16="http://schemas.microsoft.com/office/drawing/2014/main" id="{C1E56186-8BD8-A34C-958D-C780CE238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32063"/>
              </p:ext>
            </p:extLst>
          </p:nvPr>
        </p:nvGraphicFramePr>
        <p:xfrm>
          <a:off x="4271544" y="3285521"/>
          <a:ext cx="4206240" cy="118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6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950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Realizado (</a:t>
                      </a:r>
                      <a:r>
                        <a:rPr dirty="0" err="1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 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89.108.218,20</a:t>
                      </a: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não realizado (</a:t>
                      </a:r>
                      <a:r>
                        <a:rPr dirty="0" err="1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16.611.116,90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638;p49">
            <a:extLst>
              <a:ext uri="{FF2B5EF4-FFF2-40B4-BE49-F238E27FC236}">
                <a16:creationId xmlns:a16="http://schemas.microsoft.com/office/drawing/2014/main" id="{B964421A-1E5D-B141-BB21-1BEC86CD8269}"/>
              </a:ext>
            </a:extLst>
          </p:cNvPr>
          <p:cNvSpPr/>
          <p:nvPr/>
        </p:nvSpPr>
        <p:spPr>
          <a:xfrm>
            <a:off x="4271541" y="3320315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" name="Google Shape;638;p49">
            <a:extLst>
              <a:ext uri="{FF2B5EF4-FFF2-40B4-BE49-F238E27FC236}">
                <a16:creationId xmlns:a16="http://schemas.microsoft.com/office/drawing/2014/main" id="{5403C739-ED4B-4446-A54F-4691660AB81A}"/>
              </a:ext>
            </a:extLst>
          </p:cNvPr>
          <p:cNvSpPr/>
          <p:nvPr/>
        </p:nvSpPr>
        <p:spPr>
          <a:xfrm>
            <a:off x="4271539" y="4304990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2" name="Google Shape;637;p49">
            <a:extLst>
              <a:ext uri="{FF2B5EF4-FFF2-40B4-BE49-F238E27FC236}">
                <a16:creationId xmlns:a16="http://schemas.microsoft.com/office/drawing/2014/main" id="{1490AC5E-FA6F-BA48-A131-6B071794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727929"/>
              </p:ext>
            </p:extLst>
          </p:nvPr>
        </p:nvGraphicFramePr>
        <p:xfrm>
          <a:off x="516341" y="1119893"/>
          <a:ext cx="8105488" cy="1092203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285566">
                  <a:extLst>
                    <a:ext uri="{9D8B030D-6E8A-4147-A177-3AD203B41FA5}">
                      <a16:colId xmlns:a16="http://schemas.microsoft.com/office/drawing/2014/main" val="2128981575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3820943165"/>
                    </a:ext>
                  </a:extLst>
                </a:gridCol>
                <a:gridCol w="1073447">
                  <a:extLst>
                    <a:ext uri="{9D8B030D-6E8A-4147-A177-3AD203B41FA5}">
                      <a16:colId xmlns:a16="http://schemas.microsoft.com/office/drawing/2014/main" val="2974246302"/>
                    </a:ext>
                  </a:extLst>
                </a:gridCol>
                <a:gridCol w="1388411">
                  <a:extLst>
                    <a:ext uri="{9D8B030D-6E8A-4147-A177-3AD203B41FA5}">
                      <a16:colId xmlns:a16="http://schemas.microsoft.com/office/drawing/2014/main" val="341012751"/>
                    </a:ext>
                  </a:extLst>
                </a:gridCol>
                <a:gridCol w="1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43175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Visitas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Atratividade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geradas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Sucesso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pagas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Conversão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7416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35924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431.876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77.914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6.625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1,53 %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26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43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 </a:t>
                      </a:r>
                      <a:r>
                        <a:rPr b="1"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431.876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78.601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7.860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1,82 %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159000"/>
            <a:ext cx="4165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4810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441902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22396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BC38F91-025F-5542-9EB6-FE914495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5" y="1280931"/>
            <a:ext cx="7590972" cy="1715906"/>
          </a:xfrm>
          <a:prstGeom prst="rect">
            <a:avLst/>
          </a:prstGeom>
        </p:spPr>
      </p:pic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295514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F10090-90F3-9B49-B724-CB565EEF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6" y="3233433"/>
            <a:ext cx="7590972" cy="1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910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301777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282700"/>
            <a:ext cx="8128000" cy="177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200400"/>
            <a:ext cx="812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04FFE"/>
      </a:dk1>
      <a:lt1>
        <a:srgbClr val="FFFFFF"/>
      </a:lt1>
      <a:dk2>
        <a:srgbClr val="464751"/>
      </a:dk2>
      <a:lt2>
        <a:srgbClr val="FFA366"/>
      </a:lt2>
      <a:accent1>
        <a:srgbClr val="9DEEB2"/>
      </a:accent1>
      <a:accent2>
        <a:srgbClr val="A5EFFF"/>
      </a:accent2>
      <a:accent3>
        <a:srgbClr val="AC8BFF"/>
      </a:accent3>
      <a:accent4>
        <a:srgbClr val="F280E5"/>
      </a:accent4>
      <a:accent5>
        <a:srgbClr val="FFD664"/>
      </a:accent5>
      <a:accent6>
        <a:srgbClr val="F4AD62"/>
      </a:accent6>
      <a:hlink>
        <a:srgbClr val="FF7E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693</Words>
  <Application>Microsoft Macintosh PowerPoint</Application>
  <PresentationFormat>On-screen Show (16:9)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Proxima Nova Rg</vt:lpstr>
      <vt:lpstr>Proxima Nova Semibold</vt:lpstr>
      <vt:lpstr>Proxima Nova Extrabold</vt:lpstr>
      <vt:lpstr>Proxima Nova Bold</vt:lpstr>
      <vt:lpstr>Proxima Nova</vt:lpstr>
      <vt:lpstr>Arial</vt:lpstr>
      <vt:lpstr>Simple Light</vt:lpstr>
      <vt:lpstr>Resultados da Captação</vt:lpstr>
      <vt:lpstr>Agenda</vt:lpstr>
      <vt:lpstr>Resultados 20.1</vt:lpstr>
      <vt:lpstr>Funil de vendas</vt:lpstr>
      <vt:lpstr>Funil de vendas - Indicadores</vt:lpstr>
      <vt:lpstr>Potencial de Alunos 20.1 </vt:lpstr>
      <vt:lpstr>Estoque</vt:lpstr>
      <vt:lpstr>Evolutivo de Estoque</vt:lpstr>
      <vt:lpstr>Evolutivo de Estoque</vt:lpstr>
      <vt:lpstr>Estoque vendável e não vendável </vt:lpstr>
      <vt:lpstr>Fluxo de concorrência</vt:lpstr>
      <vt:lpstr>40 alunos perdidos para a concorrência</vt:lpstr>
      <vt:lpstr>Planejamento 20.2</vt:lpstr>
      <vt:lpstr>Planejamento da Captação 2020.2</vt:lpstr>
      <vt:lpstr>Recomendações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Microsoft Office User</cp:lastModifiedBy>
  <dcterms:modified xsi:type="dcterms:W3CDTF">2020-03-14T22:15:01Z</dcterms:modified>
  <cp:revision>68</cp:revision>
  <dc:title>Resultados da Captação</dc:title>
</cp:coreProperties>
</file>