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1287" r:id="rId2"/>
    <p:sldId id="1751" r:id="rId3"/>
    <p:sldId id="1826" r:id="rId4"/>
    <p:sldId id="1782" r:id="rId5"/>
    <p:sldId id="1783" r:id="rId6"/>
    <p:sldId id="1784" r:id="rId7"/>
    <p:sldId id="1760" r:id="rId8"/>
    <p:sldId id="1806" r:id="rId9"/>
    <p:sldId id="1778" r:id="rId10"/>
    <p:sldId id="1785" r:id="rId11"/>
    <p:sldId id="1807" r:id="rId12"/>
    <p:sldId id="1761" r:id="rId13"/>
    <p:sldId id="1809" r:id="rId14"/>
    <p:sldId id="1786" r:id="rId15"/>
    <p:sldId id="1780" r:id="rId16"/>
    <p:sldId id="1762" r:id="rId17"/>
    <p:sldId id="1787" r:id="rId18"/>
    <p:sldId id="1779" r:id="rId19"/>
    <p:sldId id="1766" r:id="rId20"/>
    <p:sldId id="1788" r:id="rId21"/>
    <p:sldId id="1759" r:id="rId22"/>
    <p:sldId id="1768" r:id="rId23"/>
    <p:sldId id="1790" r:id="rId24"/>
    <p:sldId id="1789" r:id="rId25"/>
    <p:sldId id="1769" r:id="rId26"/>
    <p:sldId id="1770" r:id="rId27"/>
    <p:sldId id="1772" r:id="rId28"/>
    <p:sldId id="1792" r:id="rId29"/>
    <p:sldId id="1791" r:id="rId30"/>
    <p:sldId id="1773" r:id="rId31"/>
    <p:sldId id="1815" r:id="rId32"/>
    <p:sldId id="1816" r:id="rId33"/>
    <p:sldId id="1817" r:id="rId34"/>
    <p:sldId id="1820" r:id="rId35"/>
    <p:sldId id="1821" r:id="rId36"/>
    <p:sldId id="1825" r:id="rId37"/>
    <p:sldId id="1823" r:id="rId38"/>
    <p:sldId id="1824" r:id="rId39"/>
    <p:sldId id="1800" r:id="rId40"/>
    <p:sldId id="1801" r:id="rId41"/>
    <p:sldId id="1802" r:id="rId42"/>
    <p:sldId id="1803" r:id="rId43"/>
    <p:sldId id="1804" r:id="rId44"/>
    <p:sldId id="1805" r:id="rId45"/>
  </p:sldIdLst>
  <p:sldSz cx="9144000" cy="6858000" type="screen4x3"/>
  <p:notesSz cx="7010400" cy="9296400"/>
  <p:defaultTextStyle>
    <a:defPPr>
      <a:defRPr lang="en-US"/>
    </a:defPPr>
    <a:lvl1pPr algn="l" rtl="0" eaLnBrk="0" fontAlgn="base" hangingPunct="0">
      <a:spcBef>
        <a:spcPct val="0"/>
      </a:spcBef>
      <a:spcAft>
        <a:spcPct val="0"/>
      </a:spcAft>
      <a:defRPr kern="1200">
        <a:solidFill>
          <a:srgbClr val="FFFFFF"/>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rgbClr val="FFFFFF"/>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rgbClr val="FFFFFF"/>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rgbClr val="FFFFFF"/>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rgbClr val="FFFFFF"/>
        </a:solidFill>
        <a:latin typeface="Calibri" panose="020F0502020204030204" pitchFamily="34" charset="0"/>
        <a:ea typeface="+mn-ea"/>
        <a:cs typeface="+mn-cs"/>
      </a:defRPr>
    </a:lvl5pPr>
    <a:lvl6pPr marL="2286000" algn="l" defTabSz="914400" rtl="0" eaLnBrk="1" latinLnBrk="0" hangingPunct="1">
      <a:defRPr kern="1200">
        <a:solidFill>
          <a:srgbClr val="FFFFFF"/>
        </a:solidFill>
        <a:latin typeface="Calibri" panose="020F0502020204030204" pitchFamily="34" charset="0"/>
        <a:ea typeface="+mn-ea"/>
        <a:cs typeface="+mn-cs"/>
      </a:defRPr>
    </a:lvl6pPr>
    <a:lvl7pPr marL="2743200" algn="l" defTabSz="914400" rtl="0" eaLnBrk="1" latinLnBrk="0" hangingPunct="1">
      <a:defRPr kern="1200">
        <a:solidFill>
          <a:srgbClr val="FFFFFF"/>
        </a:solidFill>
        <a:latin typeface="Calibri" panose="020F0502020204030204" pitchFamily="34" charset="0"/>
        <a:ea typeface="+mn-ea"/>
        <a:cs typeface="+mn-cs"/>
      </a:defRPr>
    </a:lvl7pPr>
    <a:lvl8pPr marL="3200400" algn="l" defTabSz="914400" rtl="0" eaLnBrk="1" latinLnBrk="0" hangingPunct="1">
      <a:defRPr kern="1200">
        <a:solidFill>
          <a:srgbClr val="FFFFFF"/>
        </a:solidFill>
        <a:latin typeface="Calibri" panose="020F0502020204030204" pitchFamily="34" charset="0"/>
        <a:ea typeface="+mn-ea"/>
        <a:cs typeface="+mn-cs"/>
      </a:defRPr>
    </a:lvl8pPr>
    <a:lvl9pPr marL="3657600" algn="l" defTabSz="914400" rtl="0" eaLnBrk="1" latinLnBrk="0" hangingPunct="1">
      <a:defRPr kern="1200">
        <a:solidFill>
          <a:srgbClr val="FFFFFF"/>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33"/>
    <a:srgbClr val="00FF00"/>
    <a:srgbClr val="009900"/>
    <a:srgbClr val="00CC66"/>
    <a:srgbClr val="FF6600"/>
    <a:srgbClr val="FF0066"/>
    <a:srgbClr val="000000"/>
    <a:srgbClr val="FF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11" autoAdjust="0"/>
    <p:restoredTop sz="94710" autoAdjust="0"/>
  </p:normalViewPr>
  <p:slideViewPr>
    <p:cSldViewPr>
      <p:cViewPr varScale="1">
        <p:scale>
          <a:sx n="110" d="100"/>
          <a:sy n="110" d="100"/>
        </p:scale>
        <p:origin x="1020" y="10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eaLnBrk="1" hangingPunct="1">
              <a:defRPr sz="1200">
                <a:solidFill>
                  <a:schemeClr val="tx1"/>
                </a:solidFill>
                <a:latin typeface="Arial" charset="0"/>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eaLnBrk="1" hangingPunct="1">
              <a:defRPr sz="1200">
                <a:solidFill>
                  <a:schemeClr val="tx1"/>
                </a:solidFill>
                <a:latin typeface="Arial" charset="0"/>
              </a:defRPr>
            </a:lvl1pPr>
          </a:lstStyle>
          <a:p>
            <a:pPr>
              <a:defRPr/>
            </a:pPr>
            <a:fld id="{2DBF62D6-D976-4977-994B-D7B26C6A09AC}" type="datetimeFigureOut">
              <a:rPr lang="en-US"/>
              <a:pPr>
                <a:defRPr/>
              </a:pPr>
              <a:t>10/22/2020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eaLnBrk="1" hangingPunct="1">
              <a:defRPr sz="1200">
                <a:solidFill>
                  <a:schemeClr val="tx1"/>
                </a:solidFill>
                <a:latin typeface="Arial" charset="0"/>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smtClean="0">
                <a:solidFill>
                  <a:schemeClr val="tx1"/>
                </a:solidFill>
                <a:latin typeface="Arial" panose="020B0604020202020204" pitchFamily="34" charset="0"/>
              </a:defRPr>
            </a:lvl1pPr>
          </a:lstStyle>
          <a:p>
            <a:pPr>
              <a:defRPr/>
            </a:pPr>
            <a:fld id="{7337F1D3-01D5-4255-B3F9-0EDAA90A5747}" type="slidenum">
              <a:rPr lang="en-US" altLang="en-US"/>
              <a:pPr>
                <a:defRPr/>
              </a:pPr>
              <a:t>‹#›</a:t>
            </a:fld>
            <a:endParaRPr lang="en-US" altLang="en-US"/>
          </a:p>
        </p:txBody>
      </p:sp>
    </p:spTree>
    <p:extLst>
      <p:ext uri="{BB962C8B-B14F-4D97-AF65-F5344CB8AC3E}">
        <p14:creationId xmlns:p14="http://schemas.microsoft.com/office/powerpoint/2010/main" val="101783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FD14175-4BBA-4D19-A0C0-858E263FE9EA}"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A6CDAAD-2C46-49E9-B4FE-9ADDE5832C33}" type="slidenum">
              <a:rPr lang="en-US" altLang="en-US"/>
              <a:pPr>
                <a:defRPr/>
              </a:pPr>
              <a:t>‹#›</a:t>
            </a:fld>
            <a:endParaRPr lang="en-US" altLang="en-US"/>
          </a:p>
        </p:txBody>
      </p:sp>
    </p:spTree>
    <p:extLst>
      <p:ext uri="{BB962C8B-B14F-4D97-AF65-F5344CB8AC3E}">
        <p14:creationId xmlns:p14="http://schemas.microsoft.com/office/powerpoint/2010/main" val="33848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B4CF0E-DA91-4C34-9F82-E81467E36B4F}"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EDBE00-54B8-4B4F-9619-45241531406A}" type="slidenum">
              <a:rPr lang="en-US" altLang="en-US"/>
              <a:pPr>
                <a:defRPr/>
              </a:pPr>
              <a:t>‹#›</a:t>
            </a:fld>
            <a:endParaRPr lang="en-US" altLang="en-US"/>
          </a:p>
        </p:txBody>
      </p:sp>
    </p:spTree>
    <p:extLst>
      <p:ext uri="{BB962C8B-B14F-4D97-AF65-F5344CB8AC3E}">
        <p14:creationId xmlns:p14="http://schemas.microsoft.com/office/powerpoint/2010/main" val="4281590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A9B13E-6B21-4B6D-8F21-29B3D771A929}"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15509BC-6ABB-42FC-ADBD-D0D0F8C326EE}" type="slidenum">
              <a:rPr lang="en-US" altLang="en-US"/>
              <a:pPr>
                <a:defRPr/>
              </a:pPr>
              <a:t>‹#›</a:t>
            </a:fld>
            <a:endParaRPr lang="en-US" altLang="en-US"/>
          </a:p>
        </p:txBody>
      </p:sp>
    </p:spTree>
    <p:extLst>
      <p:ext uri="{BB962C8B-B14F-4D97-AF65-F5344CB8AC3E}">
        <p14:creationId xmlns:p14="http://schemas.microsoft.com/office/powerpoint/2010/main" val="367399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AC8B66E-2E10-4A4D-8EC9-37B0877B5DF6}"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DFD230-FB05-422E-AAE6-93B05CE78446}" type="slidenum">
              <a:rPr lang="en-US" altLang="en-US"/>
              <a:pPr>
                <a:defRPr/>
              </a:pPr>
              <a:t>‹#›</a:t>
            </a:fld>
            <a:endParaRPr lang="en-US" altLang="en-US"/>
          </a:p>
        </p:txBody>
      </p:sp>
    </p:spTree>
    <p:extLst>
      <p:ext uri="{BB962C8B-B14F-4D97-AF65-F5344CB8AC3E}">
        <p14:creationId xmlns:p14="http://schemas.microsoft.com/office/powerpoint/2010/main" val="319569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9BDD31A-2ECF-479E-BBB4-C75DD97F91D7}" type="datetime1">
              <a:rPr lang="en-US" smtClean="0"/>
              <a:pPr>
                <a:defRPr/>
              </a:pPr>
              <a:t>10/22/2020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6B5F04-448B-4D9E-BCE3-F14EC2C8C9DC}" type="slidenum">
              <a:rPr lang="en-US" altLang="en-US"/>
              <a:pPr>
                <a:defRPr/>
              </a:pPr>
              <a:t>‹#›</a:t>
            </a:fld>
            <a:endParaRPr lang="en-US" altLang="en-US"/>
          </a:p>
        </p:txBody>
      </p:sp>
    </p:spTree>
    <p:extLst>
      <p:ext uri="{BB962C8B-B14F-4D97-AF65-F5344CB8AC3E}">
        <p14:creationId xmlns:p14="http://schemas.microsoft.com/office/powerpoint/2010/main" val="98652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8B6CF795-06F4-4CE1-831E-76033134F14D}"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404A1CA-3230-423E-B625-AF02C76456C0}" type="slidenum">
              <a:rPr lang="en-US" altLang="en-US"/>
              <a:pPr>
                <a:defRPr/>
              </a:pPr>
              <a:t>‹#›</a:t>
            </a:fld>
            <a:endParaRPr lang="en-US" altLang="en-US"/>
          </a:p>
        </p:txBody>
      </p:sp>
    </p:spTree>
    <p:extLst>
      <p:ext uri="{BB962C8B-B14F-4D97-AF65-F5344CB8AC3E}">
        <p14:creationId xmlns:p14="http://schemas.microsoft.com/office/powerpoint/2010/main" val="148324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6674B20-2D20-4C5D-AA7D-B2B2CB0BFCB8}" type="datetime1">
              <a:rPr lang="en-US" smtClean="0"/>
              <a:pPr>
                <a:defRPr/>
              </a:pPr>
              <a:t>10/22/2020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DB7EBF8-3AC4-42B6-B24F-B06345689F5A}" type="slidenum">
              <a:rPr lang="en-US" altLang="en-US"/>
              <a:pPr>
                <a:defRPr/>
              </a:pPr>
              <a:t>‹#›</a:t>
            </a:fld>
            <a:endParaRPr lang="en-US" altLang="en-US"/>
          </a:p>
        </p:txBody>
      </p:sp>
    </p:spTree>
    <p:extLst>
      <p:ext uri="{BB962C8B-B14F-4D97-AF65-F5344CB8AC3E}">
        <p14:creationId xmlns:p14="http://schemas.microsoft.com/office/powerpoint/2010/main" val="2078577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4293C7F-42E5-4324-9549-35FA25A47D6A}" type="datetime1">
              <a:rPr lang="en-US" smtClean="0"/>
              <a:pPr>
                <a:defRPr/>
              </a:pPr>
              <a:t>10/22/2020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E474A53-C8B9-4CA0-8CA5-0D4C20053D17}" type="slidenum">
              <a:rPr lang="en-US" altLang="en-US"/>
              <a:pPr>
                <a:defRPr/>
              </a:pPr>
              <a:t>‹#›</a:t>
            </a:fld>
            <a:endParaRPr lang="en-US" altLang="en-US"/>
          </a:p>
        </p:txBody>
      </p:sp>
    </p:spTree>
    <p:extLst>
      <p:ext uri="{BB962C8B-B14F-4D97-AF65-F5344CB8AC3E}">
        <p14:creationId xmlns:p14="http://schemas.microsoft.com/office/powerpoint/2010/main" val="24550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E2B4F6E-D441-439C-9CD5-3C0DDF108A61}" type="datetime1">
              <a:rPr lang="en-US" smtClean="0"/>
              <a:pPr>
                <a:defRPr/>
              </a:pPr>
              <a:t>10/22/2020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1505374-25EE-4626-8F53-BC2020E882DB}" type="slidenum">
              <a:rPr lang="en-US" altLang="en-US"/>
              <a:pPr>
                <a:defRPr/>
              </a:pPr>
              <a:t>‹#›</a:t>
            </a:fld>
            <a:endParaRPr lang="en-US" altLang="en-US"/>
          </a:p>
        </p:txBody>
      </p:sp>
    </p:spTree>
    <p:extLst>
      <p:ext uri="{BB962C8B-B14F-4D97-AF65-F5344CB8AC3E}">
        <p14:creationId xmlns:p14="http://schemas.microsoft.com/office/powerpoint/2010/main" val="171177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6624A98-C3E6-4140-824E-D502F0332ABD}"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0B56E8-C7D6-4A37-8E0D-0C03285874FE}" type="slidenum">
              <a:rPr lang="en-US" altLang="en-US"/>
              <a:pPr>
                <a:defRPr/>
              </a:pPr>
              <a:t>‹#›</a:t>
            </a:fld>
            <a:endParaRPr lang="en-US" altLang="en-US"/>
          </a:p>
        </p:txBody>
      </p:sp>
    </p:spTree>
    <p:extLst>
      <p:ext uri="{BB962C8B-B14F-4D97-AF65-F5344CB8AC3E}">
        <p14:creationId xmlns:p14="http://schemas.microsoft.com/office/powerpoint/2010/main" val="215049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C8E9914-6E05-4FE0-8986-66D8E5440C82}" type="datetime1">
              <a:rPr lang="en-US" smtClean="0"/>
              <a:pPr>
                <a:defRPr/>
              </a:pPr>
              <a:t>10/22/2020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AAA42A-C53A-4DD7-A9AE-B8E139D881C9}" type="slidenum">
              <a:rPr lang="en-US" altLang="en-US"/>
              <a:pPr>
                <a:defRPr/>
              </a:pPr>
              <a:t>‹#›</a:t>
            </a:fld>
            <a:endParaRPr lang="en-US" altLang="en-US"/>
          </a:p>
        </p:txBody>
      </p:sp>
    </p:spTree>
    <p:extLst>
      <p:ext uri="{BB962C8B-B14F-4D97-AF65-F5344CB8AC3E}">
        <p14:creationId xmlns:p14="http://schemas.microsoft.com/office/powerpoint/2010/main" val="197438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008E678-520E-4925-9D7C-D80FC3BB5352}" type="datetime1">
              <a:rPr lang="en-US" smtClean="0"/>
              <a:pPr>
                <a:defRPr/>
              </a:pPr>
              <a:t>10/22/2020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9321F1F4-277F-44DD-86EE-E543A16536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0.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a:t>
            </a:fld>
            <a:endParaRPr lang="en-US" altLang="en-US"/>
          </a:p>
        </p:txBody>
      </p:sp>
      <p:sp>
        <p:nvSpPr>
          <p:cNvPr id="4" name="Subtitle 2"/>
          <p:cNvSpPr txBox="1">
            <a:spLocks/>
          </p:cNvSpPr>
          <p:nvPr/>
        </p:nvSpPr>
        <p:spPr bwMode="auto">
          <a:xfrm>
            <a:off x="2382193" y="3488597"/>
            <a:ext cx="4457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80000"/>
              </a:lnSpc>
              <a:buFont typeface="Arial" panose="020B0604020202020204" pitchFamily="34" charset="0"/>
              <a:buNone/>
            </a:pPr>
            <a:r>
              <a:rPr lang="en-US" altLang="en-US" sz="1800" b="1" dirty="0" smtClean="0">
                <a:solidFill>
                  <a:srgbClr val="0033CC"/>
                </a:solidFill>
                <a:latin typeface="Times New Roman" panose="02020603050405020304" pitchFamily="18" charset="0"/>
                <a:cs typeface="Times New Roman" panose="02020603050405020304" pitchFamily="18" charset="0"/>
              </a:rPr>
              <a:t>Professor Sheehan</a:t>
            </a:r>
          </a:p>
          <a:p>
            <a:pPr marL="0" indent="0" algn="ctr">
              <a:lnSpc>
                <a:spcPct val="80000"/>
              </a:lnSpc>
              <a:buNone/>
            </a:pPr>
            <a:r>
              <a:rPr lang="en-US" altLang="en-US" sz="1800" b="1">
                <a:solidFill>
                  <a:srgbClr val="0033CC"/>
                </a:solidFill>
                <a:latin typeface="Times New Roman" panose="02020603050405020304" pitchFamily="18" charset="0"/>
                <a:cs typeface="Times New Roman" panose="02020603050405020304" pitchFamily="18" charset="0"/>
              </a:rPr>
              <a:t>Information and Engineering Technology</a:t>
            </a:r>
          </a:p>
          <a:p>
            <a:pPr marL="0" indent="0" algn="ctr">
              <a:lnSpc>
                <a:spcPct val="80000"/>
              </a:lnSpc>
              <a:buFont typeface="Arial" panose="020B0604020202020204" pitchFamily="34" charset="0"/>
              <a:buNone/>
            </a:pPr>
            <a:r>
              <a:rPr lang="en-US" altLang="en-US" sz="1800" b="1" smtClean="0">
                <a:solidFill>
                  <a:srgbClr val="0033CC"/>
                </a:solidFill>
                <a:latin typeface="Times New Roman" panose="02020603050405020304" pitchFamily="18" charset="0"/>
                <a:cs typeface="Times New Roman" panose="02020603050405020304" pitchFamily="18" charset="0"/>
              </a:rPr>
              <a:t>Northern </a:t>
            </a:r>
            <a:r>
              <a:rPr lang="en-US" altLang="en-US" sz="1800" b="1" dirty="0" smtClean="0">
                <a:solidFill>
                  <a:srgbClr val="0033CC"/>
                </a:solidFill>
                <a:latin typeface="Times New Roman" panose="02020603050405020304" pitchFamily="18" charset="0"/>
                <a:cs typeface="Times New Roman" panose="02020603050405020304" pitchFamily="18" charset="0"/>
              </a:rPr>
              <a:t>Virginia Community College</a:t>
            </a:r>
          </a:p>
          <a:p>
            <a:pPr marL="0" indent="0" algn="ctr">
              <a:lnSpc>
                <a:spcPct val="80000"/>
              </a:lnSpc>
              <a:buFont typeface="Arial" panose="020B0604020202020204" pitchFamily="34" charset="0"/>
              <a:buNone/>
            </a:pPr>
            <a:r>
              <a:rPr lang="en-US" altLang="en-US" sz="1200" b="1" dirty="0" smtClean="0">
                <a:solidFill>
                  <a:srgbClr val="0033CC"/>
                </a:solidFill>
                <a:latin typeface="Times New Roman" panose="02020603050405020304" pitchFamily="18" charset="0"/>
                <a:cs typeface="Times New Roman" panose="02020603050405020304" pitchFamily="18" charset="0"/>
              </a:rPr>
              <a:t>tsheehan@nvcc.edu</a:t>
            </a:r>
          </a:p>
          <a:p>
            <a:pPr marL="0" indent="0" algn="ctr">
              <a:lnSpc>
                <a:spcPct val="80000"/>
              </a:lnSpc>
              <a:buFont typeface="Arial" panose="020B0604020202020204" pitchFamily="34" charset="0"/>
              <a:buNone/>
            </a:pPr>
            <a:endParaRPr lang="en-US" altLang="en-US" sz="1800" dirty="0">
              <a:solidFill>
                <a:srgbClr val="0033CC"/>
              </a:solidFill>
            </a:endParaRPr>
          </a:p>
        </p:txBody>
      </p:sp>
      <p:sp>
        <p:nvSpPr>
          <p:cNvPr id="5" name="TextBox 1"/>
          <p:cNvSpPr txBox="1">
            <a:spLocks noChangeArrowheads="1"/>
          </p:cNvSpPr>
          <p:nvPr/>
        </p:nvSpPr>
        <p:spPr bwMode="auto">
          <a:xfrm>
            <a:off x="152400" y="6400800"/>
            <a:ext cx="1779588" cy="276225"/>
          </a:xfrm>
          <a:prstGeom prst="rect">
            <a:avLst/>
          </a:prstGeom>
          <a:noFill/>
          <a:ln w="15875">
            <a:solidFill>
              <a:srgbClr val="0033CC"/>
            </a:solidFill>
            <a:miter lim="800000"/>
            <a:headEnd/>
            <a:tailEnd/>
          </a:ln>
        </p:spPr>
        <p:txBody>
          <a:bodyPr wrap="none">
            <a:spAutoFit/>
          </a:bodyPr>
          <a:lstStyle/>
          <a:p>
            <a:r>
              <a:rPr lang="en-US" altLang="en-US" sz="1200" b="1">
                <a:solidFill>
                  <a:srgbClr val="0033CC"/>
                </a:solidFill>
              </a:rPr>
              <a:t>© Thomas T. Sheehan</a:t>
            </a:r>
          </a:p>
        </p:txBody>
      </p:sp>
      <p:sp>
        <p:nvSpPr>
          <p:cNvPr id="6" name="TextBox 5"/>
          <p:cNvSpPr txBox="1"/>
          <p:nvPr/>
        </p:nvSpPr>
        <p:spPr>
          <a:xfrm>
            <a:off x="2359891" y="4638085"/>
            <a:ext cx="4633256" cy="1323439"/>
          </a:xfrm>
          <a:prstGeom prst="rect">
            <a:avLst/>
          </a:prstGeom>
          <a:solidFill>
            <a:srgbClr val="FFFF00"/>
          </a:solidFill>
          <a:ln w="34925">
            <a:solidFill>
              <a:srgbClr val="FF0000"/>
            </a:solidFill>
          </a:ln>
        </p:spPr>
        <p:txBody>
          <a:bodyPr wrap="none" rtlCol="0">
            <a:spAutoFit/>
          </a:bodyPr>
          <a:lstStyle/>
          <a:p>
            <a:r>
              <a:rPr lang="en-US" sz="2000" b="1" dirty="0" smtClean="0">
                <a:solidFill>
                  <a:srgbClr val="FF0000"/>
                </a:solidFill>
              </a:rPr>
              <a:t>ITP120-1; lecture starts at 9:35 am M/W</a:t>
            </a:r>
          </a:p>
          <a:p>
            <a:r>
              <a:rPr lang="en-US" sz="2000" b="1" dirty="0" smtClean="0">
                <a:solidFill>
                  <a:srgbClr val="FF0000"/>
                </a:solidFill>
              </a:rPr>
              <a:t>ITP120-2; </a:t>
            </a:r>
            <a:r>
              <a:rPr lang="en-US" sz="2000" b="1" dirty="0">
                <a:solidFill>
                  <a:srgbClr val="FF0000"/>
                </a:solidFill>
              </a:rPr>
              <a:t>lecture starts at </a:t>
            </a:r>
            <a:r>
              <a:rPr lang="en-US" sz="2000" b="1" dirty="0" smtClean="0">
                <a:solidFill>
                  <a:srgbClr val="FF0000"/>
                </a:solidFill>
              </a:rPr>
              <a:t>2:20 pm M/W</a:t>
            </a:r>
            <a:endParaRPr lang="en-US" sz="2000" b="1" dirty="0">
              <a:solidFill>
                <a:srgbClr val="FF0000"/>
              </a:solidFill>
            </a:endParaRPr>
          </a:p>
          <a:p>
            <a:r>
              <a:rPr lang="en-US" sz="2000" b="1" dirty="0" smtClean="0">
                <a:solidFill>
                  <a:srgbClr val="FF0000"/>
                </a:solidFill>
              </a:rPr>
              <a:t>ITP120-3; </a:t>
            </a:r>
            <a:r>
              <a:rPr lang="en-US" sz="2000" b="1" dirty="0">
                <a:solidFill>
                  <a:srgbClr val="FF0000"/>
                </a:solidFill>
              </a:rPr>
              <a:t>lecture starts at </a:t>
            </a:r>
            <a:r>
              <a:rPr lang="en-US" sz="2000" b="1" dirty="0" smtClean="0">
                <a:solidFill>
                  <a:srgbClr val="FF0000"/>
                </a:solidFill>
              </a:rPr>
              <a:t>10:30 am </a:t>
            </a:r>
            <a:r>
              <a:rPr lang="en-US" sz="2000" b="1" dirty="0" err="1" smtClean="0">
                <a:solidFill>
                  <a:srgbClr val="FF0000"/>
                </a:solidFill>
              </a:rPr>
              <a:t>Tu</a:t>
            </a:r>
            <a:r>
              <a:rPr lang="en-US" sz="2000" b="1" dirty="0" smtClean="0">
                <a:solidFill>
                  <a:srgbClr val="FF0000"/>
                </a:solidFill>
              </a:rPr>
              <a:t>/</a:t>
            </a:r>
            <a:r>
              <a:rPr lang="en-US" sz="2000" b="1" dirty="0" err="1" smtClean="0">
                <a:solidFill>
                  <a:srgbClr val="FF0000"/>
                </a:solidFill>
              </a:rPr>
              <a:t>Th</a:t>
            </a:r>
            <a:endParaRPr lang="en-US" sz="2000" b="1" dirty="0">
              <a:solidFill>
                <a:srgbClr val="FF0000"/>
              </a:solidFill>
            </a:endParaRPr>
          </a:p>
          <a:p>
            <a:r>
              <a:rPr lang="en-US" sz="2000" b="1" dirty="0" smtClean="0">
                <a:solidFill>
                  <a:srgbClr val="FF0000"/>
                </a:solidFill>
              </a:rPr>
              <a:t>ITP120-4; </a:t>
            </a:r>
            <a:r>
              <a:rPr lang="en-US" sz="2000" b="1" dirty="0">
                <a:solidFill>
                  <a:srgbClr val="FF0000"/>
                </a:solidFill>
              </a:rPr>
              <a:t>lecture starts at </a:t>
            </a:r>
            <a:r>
              <a:rPr lang="en-US" sz="2000" b="1" dirty="0" smtClean="0">
                <a:solidFill>
                  <a:srgbClr val="FF0000"/>
                </a:solidFill>
              </a:rPr>
              <a:t>1:00 pm </a:t>
            </a:r>
            <a:r>
              <a:rPr lang="en-US" sz="2000" b="1" dirty="0" err="1" smtClean="0">
                <a:solidFill>
                  <a:srgbClr val="FF0000"/>
                </a:solidFill>
              </a:rPr>
              <a:t>Tu</a:t>
            </a:r>
            <a:r>
              <a:rPr lang="en-US" sz="2000" b="1" dirty="0" smtClean="0">
                <a:solidFill>
                  <a:srgbClr val="FF0000"/>
                </a:solidFill>
              </a:rPr>
              <a:t>/</a:t>
            </a:r>
            <a:r>
              <a:rPr lang="en-US" sz="2000" b="1" dirty="0" err="1" smtClean="0">
                <a:solidFill>
                  <a:srgbClr val="FF0000"/>
                </a:solidFill>
              </a:rPr>
              <a:t>Th</a:t>
            </a:r>
            <a:endParaRPr lang="en-US" sz="2000" b="1" dirty="0">
              <a:solidFill>
                <a:srgbClr val="FF0000"/>
              </a:solidFill>
            </a:endParaRPr>
          </a:p>
        </p:txBody>
      </p:sp>
      <p:sp>
        <p:nvSpPr>
          <p:cNvPr id="7" name="Title 1"/>
          <p:cNvSpPr txBox="1">
            <a:spLocks/>
          </p:cNvSpPr>
          <p:nvPr/>
        </p:nvSpPr>
        <p:spPr bwMode="auto">
          <a:xfrm>
            <a:off x="1143000" y="1488347"/>
            <a:ext cx="5592536"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z="2100" dirty="0" smtClean="0">
                <a:solidFill>
                  <a:srgbClr val="0033CC"/>
                </a:solidFill>
              </a:rPr>
              <a:t/>
            </a:r>
            <a:br>
              <a:rPr lang="en-US" altLang="en-US" sz="2100" dirty="0" smtClean="0">
                <a:solidFill>
                  <a:srgbClr val="0033CC"/>
                </a:solidFill>
              </a:rPr>
            </a:br>
            <a:r>
              <a:rPr lang="en-US" altLang="en-US" sz="2100" dirty="0" smtClean="0">
                <a:solidFill>
                  <a:srgbClr val="0033CC"/>
                </a:solidFill>
              </a:rPr>
              <a:t>                         </a:t>
            </a:r>
            <a:r>
              <a:rPr lang="en-US" altLang="en-US" sz="2100" b="1" dirty="0" smtClean="0">
                <a:solidFill>
                  <a:srgbClr val="0033CC"/>
                </a:solidFill>
                <a:latin typeface="Times New Roman" panose="02020603050405020304" pitchFamily="18" charset="0"/>
                <a:cs typeface="Times New Roman" panose="02020603050405020304" pitchFamily="18" charset="0"/>
              </a:rPr>
              <a:t>ITP 120 Java Programming I</a:t>
            </a:r>
            <a:br>
              <a:rPr lang="en-US" altLang="en-US" sz="2100" b="1" dirty="0" smtClean="0">
                <a:solidFill>
                  <a:srgbClr val="0033CC"/>
                </a:solidFill>
                <a:latin typeface="Times New Roman" panose="02020603050405020304" pitchFamily="18" charset="0"/>
                <a:cs typeface="Times New Roman" panose="02020603050405020304" pitchFamily="18" charset="0"/>
              </a:rPr>
            </a:br>
            <a:r>
              <a:rPr lang="en-US" altLang="en-US" sz="2100" b="1" dirty="0" smtClean="0">
                <a:solidFill>
                  <a:srgbClr val="0033CC"/>
                </a:solidFill>
                <a:latin typeface="Times New Roman" panose="02020603050405020304" pitchFamily="18" charset="0"/>
                <a:cs typeface="Times New Roman" panose="02020603050405020304" pitchFamily="18" charset="0"/>
              </a:rPr>
              <a:t>                          </a:t>
            </a:r>
            <a:r>
              <a:rPr lang="en-US" altLang="en-US" sz="2100" b="1" smtClean="0">
                <a:solidFill>
                  <a:srgbClr val="0033CC"/>
                </a:solidFill>
                <a:latin typeface="Times New Roman" panose="02020603050405020304" pitchFamily="18" charset="0"/>
                <a:cs typeface="Times New Roman" panose="02020603050405020304" pitchFamily="18" charset="0"/>
              </a:rPr>
              <a:t>Lecture </a:t>
            </a:r>
            <a:r>
              <a:rPr lang="en-US" altLang="en-US" sz="2100" b="1" smtClean="0">
                <a:solidFill>
                  <a:srgbClr val="0033CC"/>
                </a:solidFill>
                <a:latin typeface="Times New Roman" panose="02020603050405020304" pitchFamily="18" charset="0"/>
                <a:cs typeface="Times New Roman" panose="02020603050405020304" pitchFamily="18" charset="0"/>
              </a:rPr>
              <a:t>9.2B</a:t>
            </a:r>
            <a:r>
              <a:rPr lang="en-US" altLang="en-US" sz="2100" b="1" dirty="0" smtClean="0">
                <a:solidFill>
                  <a:srgbClr val="0033CC"/>
                </a:solidFill>
                <a:latin typeface="Times New Roman" panose="02020603050405020304" pitchFamily="18" charset="0"/>
                <a:cs typeface="Times New Roman" panose="02020603050405020304" pitchFamily="18" charset="0"/>
              </a:rPr>
              <a:t/>
            </a:r>
            <a:br>
              <a:rPr lang="en-US" altLang="en-US" sz="2100" b="1" dirty="0" smtClean="0">
                <a:solidFill>
                  <a:srgbClr val="0033CC"/>
                </a:solidFill>
                <a:latin typeface="Times New Roman" panose="02020603050405020304" pitchFamily="18" charset="0"/>
                <a:cs typeface="Times New Roman" panose="02020603050405020304" pitchFamily="18" charset="0"/>
              </a:rPr>
            </a:br>
            <a:r>
              <a:rPr lang="en-US" altLang="en-US" sz="2100" b="1" dirty="0" smtClean="0">
                <a:solidFill>
                  <a:srgbClr val="0033CC"/>
                </a:solidFill>
                <a:latin typeface="Times New Roman" panose="02020603050405020304" pitchFamily="18" charset="0"/>
                <a:cs typeface="Times New Roman" panose="02020603050405020304" pitchFamily="18" charset="0"/>
              </a:rPr>
              <a:t>		Problem Decomposition II	</a:t>
            </a:r>
            <a:r>
              <a:rPr lang="en-US" altLang="en-US" sz="2100" dirty="0" smtClean="0">
                <a:solidFill>
                  <a:srgbClr val="0033CC"/>
                </a:solidFill>
              </a:rPr>
              <a:t/>
            </a:r>
            <a:br>
              <a:rPr lang="en-US" altLang="en-US" sz="2100" dirty="0" smtClean="0">
                <a:solidFill>
                  <a:srgbClr val="0033CC"/>
                </a:solidFill>
              </a:rPr>
            </a:br>
            <a:endParaRPr lang="en-US" altLang="en-US" sz="2100" dirty="0">
              <a:solidFill>
                <a:srgbClr val="0033CC"/>
              </a:solidFill>
            </a:endParaRPr>
          </a:p>
        </p:txBody>
      </p:sp>
    </p:spTree>
    <p:extLst>
      <p:ext uri="{BB962C8B-B14F-4D97-AF65-F5344CB8AC3E}">
        <p14:creationId xmlns:p14="http://schemas.microsoft.com/office/powerpoint/2010/main" val="3905177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10</a:t>
            </a:fld>
            <a:endParaRPr lang="en-US" altLang="en-US"/>
          </a:p>
        </p:txBody>
      </p:sp>
      <p:pic>
        <p:nvPicPr>
          <p:cNvPr id="5" name="Picture 4"/>
          <p:cNvPicPr>
            <a:picLocks noChangeAspect="1"/>
          </p:cNvPicPr>
          <p:nvPr/>
        </p:nvPicPr>
        <p:blipFill>
          <a:blip r:embed="rId2"/>
          <a:stretch>
            <a:fillRect/>
          </a:stretch>
        </p:blipFill>
        <p:spPr>
          <a:xfrm>
            <a:off x="6453903" y="770408"/>
            <a:ext cx="2514600" cy="1534332"/>
          </a:xfrm>
          <a:prstGeom prst="rect">
            <a:avLst/>
          </a:prstGeom>
        </p:spPr>
      </p:pic>
      <p:pic>
        <p:nvPicPr>
          <p:cNvPr id="23" name="Picture 22"/>
          <p:cNvPicPr>
            <a:picLocks noChangeAspect="1"/>
          </p:cNvPicPr>
          <p:nvPr/>
        </p:nvPicPr>
        <p:blipFill>
          <a:blip r:embed="rId3"/>
          <a:stretch>
            <a:fillRect/>
          </a:stretch>
        </p:blipFill>
        <p:spPr>
          <a:xfrm>
            <a:off x="6429717" y="780760"/>
            <a:ext cx="2514600" cy="1535063"/>
          </a:xfrm>
          <a:prstGeom prst="rect">
            <a:avLst/>
          </a:prstGeom>
          <a:ln w="114300">
            <a:solidFill>
              <a:srgbClr val="7030A0"/>
            </a:solidFill>
          </a:ln>
        </p:spPr>
      </p:pic>
      <p:sp>
        <p:nvSpPr>
          <p:cNvPr id="13" name="TextBox 1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2</a:t>
            </a:r>
          </a:p>
        </p:txBody>
      </p:sp>
      <p:pic>
        <p:nvPicPr>
          <p:cNvPr id="6" name="Picture 5"/>
          <p:cNvPicPr>
            <a:picLocks noChangeAspect="1"/>
          </p:cNvPicPr>
          <p:nvPr/>
        </p:nvPicPr>
        <p:blipFill>
          <a:blip r:embed="rId4"/>
          <a:stretch>
            <a:fillRect/>
          </a:stretch>
        </p:blipFill>
        <p:spPr>
          <a:xfrm>
            <a:off x="6449784" y="756046"/>
            <a:ext cx="2453440" cy="1523980"/>
          </a:xfrm>
          <a:prstGeom prst="rect">
            <a:avLst/>
          </a:prstGeom>
        </p:spPr>
      </p:pic>
      <p:pic>
        <p:nvPicPr>
          <p:cNvPr id="7" name="Picture 6"/>
          <p:cNvPicPr>
            <a:picLocks noChangeAspect="1"/>
          </p:cNvPicPr>
          <p:nvPr/>
        </p:nvPicPr>
        <p:blipFill>
          <a:blip r:embed="rId2"/>
          <a:stretch>
            <a:fillRect/>
          </a:stretch>
        </p:blipFill>
        <p:spPr>
          <a:xfrm>
            <a:off x="6405531" y="770408"/>
            <a:ext cx="2514600" cy="1534332"/>
          </a:xfrm>
          <a:prstGeom prst="rect">
            <a:avLst/>
          </a:prstGeom>
          <a:ln w="114300">
            <a:solidFill>
              <a:srgbClr val="7030A0"/>
            </a:solidFill>
          </a:ln>
        </p:spPr>
      </p:pic>
    </p:spTree>
    <p:extLst>
      <p:ext uri="{BB962C8B-B14F-4D97-AF65-F5344CB8AC3E}">
        <p14:creationId xmlns:p14="http://schemas.microsoft.com/office/powerpoint/2010/main" val="1185831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11</a:t>
            </a:fld>
            <a:endParaRPr lang="en-US" altLang="en-US"/>
          </a:p>
        </p:txBody>
      </p:sp>
      <p:pic>
        <p:nvPicPr>
          <p:cNvPr id="5" name="Picture 4"/>
          <p:cNvPicPr>
            <a:picLocks noChangeAspect="1"/>
          </p:cNvPicPr>
          <p:nvPr/>
        </p:nvPicPr>
        <p:blipFill>
          <a:blip r:embed="rId2"/>
          <a:stretch>
            <a:fillRect/>
          </a:stretch>
        </p:blipFill>
        <p:spPr>
          <a:xfrm>
            <a:off x="6453903" y="770408"/>
            <a:ext cx="2514600" cy="1534332"/>
          </a:xfrm>
          <a:prstGeom prst="rect">
            <a:avLst/>
          </a:prstGeom>
        </p:spPr>
      </p:pic>
      <p:pic>
        <p:nvPicPr>
          <p:cNvPr id="23" name="Picture 22"/>
          <p:cNvPicPr>
            <a:picLocks noChangeAspect="1"/>
          </p:cNvPicPr>
          <p:nvPr/>
        </p:nvPicPr>
        <p:blipFill>
          <a:blip r:embed="rId3"/>
          <a:stretch>
            <a:fillRect/>
          </a:stretch>
        </p:blipFill>
        <p:spPr>
          <a:xfrm>
            <a:off x="6429717" y="780760"/>
            <a:ext cx="2514600" cy="1535063"/>
          </a:xfrm>
          <a:prstGeom prst="rect">
            <a:avLst/>
          </a:prstGeom>
          <a:ln w="114300">
            <a:solidFill>
              <a:srgbClr val="7030A0"/>
            </a:solidFill>
          </a:ln>
        </p:spPr>
      </p:pic>
      <p:sp>
        <p:nvSpPr>
          <p:cNvPr id="13" name="TextBox 1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2</a:t>
            </a:r>
          </a:p>
        </p:txBody>
      </p:sp>
      <p:pic>
        <p:nvPicPr>
          <p:cNvPr id="6" name="Picture 5"/>
          <p:cNvPicPr>
            <a:picLocks noChangeAspect="1"/>
          </p:cNvPicPr>
          <p:nvPr/>
        </p:nvPicPr>
        <p:blipFill>
          <a:blip r:embed="rId4"/>
          <a:stretch>
            <a:fillRect/>
          </a:stretch>
        </p:blipFill>
        <p:spPr>
          <a:xfrm>
            <a:off x="6449784" y="756046"/>
            <a:ext cx="2453440" cy="1523980"/>
          </a:xfrm>
          <a:prstGeom prst="rect">
            <a:avLst/>
          </a:prstGeom>
        </p:spPr>
      </p:pic>
    </p:spTree>
    <p:extLst>
      <p:ext uri="{BB962C8B-B14F-4D97-AF65-F5344CB8AC3E}">
        <p14:creationId xmlns:p14="http://schemas.microsoft.com/office/powerpoint/2010/main" val="28844830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12</a:t>
            </a:fld>
            <a:endParaRPr lang="en-US" altLang="en-US"/>
          </a:p>
        </p:txBody>
      </p:sp>
      <p:pic>
        <p:nvPicPr>
          <p:cNvPr id="5" name="Picture 4"/>
          <p:cNvPicPr>
            <a:picLocks noChangeAspect="1"/>
          </p:cNvPicPr>
          <p:nvPr/>
        </p:nvPicPr>
        <p:blipFill>
          <a:blip r:embed="rId2"/>
          <a:stretch>
            <a:fillRect/>
          </a:stretch>
        </p:blipFill>
        <p:spPr>
          <a:xfrm>
            <a:off x="6453903" y="770408"/>
            <a:ext cx="2514600" cy="1534332"/>
          </a:xfrm>
          <a:prstGeom prst="rect">
            <a:avLst/>
          </a:prstGeom>
        </p:spPr>
      </p:pic>
      <p:cxnSp>
        <p:nvCxnSpPr>
          <p:cNvPr id="19" name="Straight Arrow Connector 18"/>
          <p:cNvCxnSpPr>
            <a:stCxn id="23" idx="2"/>
          </p:cNvCxnSpPr>
          <p:nvPr/>
        </p:nvCxnSpPr>
        <p:spPr>
          <a:xfrm>
            <a:off x="7687017" y="2315823"/>
            <a:ext cx="2460" cy="56009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6429717" y="780760"/>
            <a:ext cx="2514600" cy="1535063"/>
          </a:xfrm>
          <a:prstGeom prst="rect">
            <a:avLst/>
          </a:prstGeom>
          <a:ln w="114300">
            <a:noFill/>
          </a:ln>
        </p:spPr>
      </p:pic>
      <p:sp>
        <p:nvSpPr>
          <p:cNvPr id="13" name="TextBox 1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2</a:t>
            </a:r>
          </a:p>
        </p:txBody>
      </p:sp>
      <p:pic>
        <p:nvPicPr>
          <p:cNvPr id="17" name="Picture 16"/>
          <p:cNvPicPr>
            <a:picLocks noChangeAspect="1"/>
          </p:cNvPicPr>
          <p:nvPr/>
        </p:nvPicPr>
        <p:blipFill>
          <a:blip r:embed="rId4"/>
          <a:stretch>
            <a:fillRect/>
          </a:stretch>
        </p:blipFill>
        <p:spPr>
          <a:xfrm>
            <a:off x="6450312" y="780760"/>
            <a:ext cx="2453440" cy="1523980"/>
          </a:xfrm>
          <a:prstGeom prst="rect">
            <a:avLst/>
          </a:prstGeom>
        </p:spPr>
      </p:pic>
      <p:pic>
        <p:nvPicPr>
          <p:cNvPr id="3" name="Picture 2"/>
          <p:cNvPicPr>
            <a:picLocks noChangeAspect="1"/>
          </p:cNvPicPr>
          <p:nvPr/>
        </p:nvPicPr>
        <p:blipFill>
          <a:blip r:embed="rId5"/>
          <a:stretch>
            <a:fillRect/>
          </a:stretch>
        </p:blipFill>
        <p:spPr>
          <a:xfrm>
            <a:off x="5671751" y="2887005"/>
            <a:ext cx="3505200" cy="1543050"/>
          </a:xfrm>
          <a:prstGeom prst="rect">
            <a:avLst/>
          </a:prstGeom>
        </p:spPr>
      </p:pic>
    </p:spTree>
    <p:extLst>
      <p:ext uri="{BB962C8B-B14F-4D97-AF65-F5344CB8AC3E}">
        <p14:creationId xmlns:p14="http://schemas.microsoft.com/office/powerpoint/2010/main" val="14423886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13</a:t>
            </a:fld>
            <a:endParaRPr lang="en-US" altLang="en-US"/>
          </a:p>
        </p:txBody>
      </p:sp>
      <p:pic>
        <p:nvPicPr>
          <p:cNvPr id="5" name="Picture 4"/>
          <p:cNvPicPr>
            <a:picLocks noChangeAspect="1"/>
          </p:cNvPicPr>
          <p:nvPr/>
        </p:nvPicPr>
        <p:blipFill>
          <a:blip r:embed="rId2"/>
          <a:stretch>
            <a:fillRect/>
          </a:stretch>
        </p:blipFill>
        <p:spPr>
          <a:xfrm>
            <a:off x="6453903" y="770408"/>
            <a:ext cx="2514600" cy="1534332"/>
          </a:xfrm>
          <a:prstGeom prst="rect">
            <a:avLst/>
          </a:prstGeom>
        </p:spPr>
      </p:pic>
      <p:cxnSp>
        <p:nvCxnSpPr>
          <p:cNvPr id="19" name="Straight Arrow Connector 18"/>
          <p:cNvCxnSpPr>
            <a:stCxn id="23" idx="2"/>
          </p:cNvCxnSpPr>
          <p:nvPr/>
        </p:nvCxnSpPr>
        <p:spPr>
          <a:xfrm>
            <a:off x="7687017" y="2315823"/>
            <a:ext cx="2460" cy="56009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p:cNvPicPr>
            <a:picLocks noChangeAspect="1"/>
          </p:cNvPicPr>
          <p:nvPr/>
        </p:nvPicPr>
        <p:blipFill>
          <a:blip r:embed="rId3"/>
          <a:stretch>
            <a:fillRect/>
          </a:stretch>
        </p:blipFill>
        <p:spPr>
          <a:xfrm>
            <a:off x="6429717" y="780760"/>
            <a:ext cx="2514600" cy="1535063"/>
          </a:xfrm>
          <a:prstGeom prst="rect">
            <a:avLst/>
          </a:prstGeom>
          <a:ln w="114300">
            <a:noFill/>
          </a:ln>
        </p:spPr>
      </p:pic>
      <p:sp>
        <p:nvSpPr>
          <p:cNvPr id="13" name="TextBox 1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2</a:t>
            </a:r>
          </a:p>
        </p:txBody>
      </p:sp>
      <p:pic>
        <p:nvPicPr>
          <p:cNvPr id="17" name="Picture 16"/>
          <p:cNvPicPr>
            <a:picLocks noChangeAspect="1"/>
          </p:cNvPicPr>
          <p:nvPr/>
        </p:nvPicPr>
        <p:blipFill>
          <a:blip r:embed="rId4"/>
          <a:stretch>
            <a:fillRect/>
          </a:stretch>
        </p:blipFill>
        <p:spPr>
          <a:xfrm>
            <a:off x="6450312" y="780760"/>
            <a:ext cx="2453440" cy="1523980"/>
          </a:xfrm>
          <a:prstGeom prst="rect">
            <a:avLst/>
          </a:prstGeom>
        </p:spPr>
      </p:pic>
      <p:pic>
        <p:nvPicPr>
          <p:cNvPr id="3" name="Picture 2"/>
          <p:cNvPicPr>
            <a:picLocks noChangeAspect="1"/>
          </p:cNvPicPr>
          <p:nvPr/>
        </p:nvPicPr>
        <p:blipFill>
          <a:blip r:embed="rId5"/>
          <a:stretch>
            <a:fillRect/>
          </a:stretch>
        </p:blipFill>
        <p:spPr>
          <a:xfrm>
            <a:off x="5671751" y="2887005"/>
            <a:ext cx="3505200" cy="1543050"/>
          </a:xfrm>
          <a:prstGeom prst="rect">
            <a:avLst/>
          </a:prstGeom>
        </p:spPr>
      </p:pic>
      <p:pic>
        <p:nvPicPr>
          <p:cNvPr id="9" name="Picture 8"/>
          <p:cNvPicPr>
            <a:picLocks noChangeAspect="1"/>
          </p:cNvPicPr>
          <p:nvPr/>
        </p:nvPicPr>
        <p:blipFill>
          <a:blip r:embed="rId6"/>
          <a:stretch>
            <a:fillRect/>
          </a:stretch>
        </p:blipFill>
        <p:spPr>
          <a:xfrm>
            <a:off x="5671751" y="2865347"/>
            <a:ext cx="3505200" cy="1581150"/>
          </a:xfrm>
          <a:prstGeom prst="rect">
            <a:avLst/>
          </a:prstGeom>
        </p:spPr>
      </p:pic>
    </p:spTree>
    <p:extLst>
      <p:ext uri="{BB962C8B-B14F-4D97-AF65-F5344CB8AC3E}">
        <p14:creationId xmlns:p14="http://schemas.microsoft.com/office/powerpoint/2010/main" val="3196160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14</a:t>
            </a:fld>
            <a:endParaRPr lang="en-US" altLang="en-US"/>
          </a:p>
        </p:txBody>
      </p:sp>
      <p:cxnSp>
        <p:nvCxnSpPr>
          <p:cNvPr id="19" name="Straight Arrow Connector 18"/>
          <p:cNvCxnSpPr/>
          <p:nvPr/>
        </p:nvCxnSpPr>
        <p:spPr>
          <a:xfrm>
            <a:off x="7687017" y="2315823"/>
            <a:ext cx="2460" cy="560099"/>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5512951" y="2888985"/>
            <a:ext cx="3505200" cy="1581150"/>
          </a:xfrm>
          <a:prstGeom prst="rect">
            <a:avLst/>
          </a:prstGeom>
        </p:spPr>
      </p:pic>
      <p:sp>
        <p:nvSpPr>
          <p:cNvPr id="13" name="TextBox 1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2</a:t>
            </a:r>
          </a:p>
        </p:txBody>
      </p:sp>
      <p:pic>
        <p:nvPicPr>
          <p:cNvPr id="16" name="Picture 15"/>
          <p:cNvPicPr>
            <a:picLocks noChangeAspect="1"/>
          </p:cNvPicPr>
          <p:nvPr/>
        </p:nvPicPr>
        <p:blipFill>
          <a:blip r:embed="rId3"/>
          <a:stretch>
            <a:fillRect/>
          </a:stretch>
        </p:blipFill>
        <p:spPr>
          <a:xfrm>
            <a:off x="390525" y="457200"/>
            <a:ext cx="2800350" cy="1200150"/>
          </a:xfrm>
          <a:prstGeom prst="rect">
            <a:avLst/>
          </a:prstGeom>
          <a:ln w="114300">
            <a:solidFill>
              <a:srgbClr val="7030A0"/>
            </a:solidFill>
          </a:ln>
        </p:spPr>
      </p:pic>
      <p:cxnSp>
        <p:nvCxnSpPr>
          <p:cNvPr id="4" name="Straight Arrow Connector 3"/>
          <p:cNvCxnSpPr>
            <a:stCxn id="12" idx="1"/>
          </p:cNvCxnSpPr>
          <p:nvPr/>
        </p:nvCxnSpPr>
        <p:spPr>
          <a:xfrm flipH="1" flipV="1">
            <a:off x="1752600" y="1752600"/>
            <a:ext cx="3760351" cy="19269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460297" y="778780"/>
            <a:ext cx="2453440" cy="1523980"/>
          </a:xfrm>
          <a:prstGeom prst="rect">
            <a:avLst/>
          </a:prstGeom>
        </p:spPr>
      </p:pic>
    </p:spTree>
    <p:extLst>
      <p:ext uri="{BB962C8B-B14F-4D97-AF65-F5344CB8AC3E}">
        <p14:creationId xmlns:p14="http://schemas.microsoft.com/office/powerpoint/2010/main" val="1399494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15</a:t>
            </a:fld>
            <a:endParaRPr lang="en-US" altLang="en-US"/>
          </a:p>
        </p:txBody>
      </p:sp>
      <p:sp>
        <p:nvSpPr>
          <p:cNvPr id="13" name="TextBox 1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3</a:t>
            </a:r>
          </a:p>
        </p:txBody>
      </p:sp>
      <p:pic>
        <p:nvPicPr>
          <p:cNvPr id="16" name="Picture 15"/>
          <p:cNvPicPr>
            <a:picLocks noChangeAspect="1"/>
          </p:cNvPicPr>
          <p:nvPr/>
        </p:nvPicPr>
        <p:blipFill>
          <a:blip r:embed="rId2"/>
          <a:stretch>
            <a:fillRect/>
          </a:stretch>
        </p:blipFill>
        <p:spPr>
          <a:xfrm>
            <a:off x="390525" y="457200"/>
            <a:ext cx="2800350" cy="1200150"/>
          </a:xfrm>
          <a:prstGeom prst="rect">
            <a:avLst/>
          </a:prstGeom>
          <a:ln w="114300">
            <a:solidFill>
              <a:srgbClr val="7030A0"/>
            </a:solidFill>
          </a:ln>
        </p:spPr>
      </p:pic>
    </p:spTree>
    <p:extLst>
      <p:ext uri="{BB962C8B-B14F-4D97-AF65-F5344CB8AC3E}">
        <p14:creationId xmlns:p14="http://schemas.microsoft.com/office/powerpoint/2010/main" val="3626454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16</a:t>
            </a:fld>
            <a:endParaRPr lang="en-US" altLang="en-US"/>
          </a:p>
        </p:txBody>
      </p:sp>
      <p:sp>
        <p:nvSpPr>
          <p:cNvPr id="21" name="TextBox 20"/>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3</a:t>
            </a:r>
          </a:p>
        </p:txBody>
      </p:sp>
      <p:pic>
        <p:nvPicPr>
          <p:cNvPr id="13" name="Picture 12"/>
          <p:cNvPicPr>
            <a:picLocks noChangeAspect="1"/>
          </p:cNvPicPr>
          <p:nvPr/>
        </p:nvPicPr>
        <p:blipFill>
          <a:blip r:embed="rId2"/>
          <a:stretch>
            <a:fillRect/>
          </a:stretch>
        </p:blipFill>
        <p:spPr>
          <a:xfrm>
            <a:off x="371475" y="1832694"/>
            <a:ext cx="2809875" cy="1209675"/>
          </a:xfrm>
          <a:prstGeom prst="rect">
            <a:avLst/>
          </a:prstGeom>
        </p:spPr>
      </p:pic>
      <p:pic>
        <p:nvPicPr>
          <p:cNvPr id="14" name="Picture 13"/>
          <p:cNvPicPr>
            <a:picLocks noChangeAspect="1"/>
          </p:cNvPicPr>
          <p:nvPr/>
        </p:nvPicPr>
        <p:blipFill>
          <a:blip r:embed="rId3"/>
          <a:stretch>
            <a:fillRect/>
          </a:stretch>
        </p:blipFill>
        <p:spPr>
          <a:xfrm>
            <a:off x="381000" y="228600"/>
            <a:ext cx="2800350" cy="1200150"/>
          </a:xfrm>
          <a:prstGeom prst="rect">
            <a:avLst/>
          </a:prstGeom>
          <a:ln w="114300">
            <a:solidFill>
              <a:srgbClr val="7030A0"/>
            </a:solidFill>
          </a:ln>
        </p:spPr>
      </p:pic>
      <p:cxnSp>
        <p:nvCxnSpPr>
          <p:cNvPr id="7" name="Straight Arrow Connector 6"/>
          <p:cNvCxnSpPr>
            <a:stCxn id="14" idx="2"/>
            <a:endCxn id="13" idx="0"/>
          </p:cNvCxnSpPr>
          <p:nvPr/>
        </p:nvCxnSpPr>
        <p:spPr>
          <a:xfrm flipH="1">
            <a:off x="1776413" y="1428750"/>
            <a:ext cx="4762" cy="40394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3788299" y="5398937"/>
            <a:ext cx="2838450" cy="1371600"/>
          </a:xfrm>
          <a:prstGeom prst="rect">
            <a:avLst/>
          </a:prstGeom>
        </p:spPr>
      </p:pic>
      <p:cxnSp>
        <p:nvCxnSpPr>
          <p:cNvPr id="9" name="Straight Arrow Connector 8"/>
          <p:cNvCxnSpPr/>
          <p:nvPr/>
        </p:nvCxnSpPr>
        <p:spPr>
          <a:xfrm flipV="1">
            <a:off x="3181350" y="6227211"/>
            <a:ext cx="625998" cy="10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70692" y="4878397"/>
            <a:ext cx="4219" cy="51744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stretch>
            <a:fillRect/>
          </a:stretch>
        </p:blipFill>
        <p:spPr>
          <a:xfrm>
            <a:off x="361949" y="5389412"/>
            <a:ext cx="2828925" cy="1381125"/>
          </a:xfrm>
          <a:prstGeom prst="rect">
            <a:avLst/>
          </a:prstGeom>
        </p:spPr>
      </p:pic>
      <p:pic>
        <p:nvPicPr>
          <p:cNvPr id="12" name="Picture 11"/>
          <p:cNvPicPr>
            <a:picLocks noChangeAspect="1"/>
          </p:cNvPicPr>
          <p:nvPr/>
        </p:nvPicPr>
        <p:blipFill>
          <a:blip r:embed="rId6"/>
          <a:stretch>
            <a:fillRect/>
          </a:stretch>
        </p:blipFill>
        <p:spPr>
          <a:xfrm>
            <a:off x="387259" y="3594818"/>
            <a:ext cx="2828925" cy="1390650"/>
          </a:xfrm>
          <a:prstGeom prst="rect">
            <a:avLst/>
          </a:prstGeom>
        </p:spPr>
      </p:pic>
      <p:cxnSp>
        <p:nvCxnSpPr>
          <p:cNvPr id="15" name="Straight Arrow Connector 14"/>
          <p:cNvCxnSpPr>
            <a:endCxn id="12" idx="0"/>
          </p:cNvCxnSpPr>
          <p:nvPr/>
        </p:nvCxnSpPr>
        <p:spPr>
          <a:xfrm flipH="1">
            <a:off x="1801722" y="3011995"/>
            <a:ext cx="2380" cy="58282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a:off x="1801722" y="4985468"/>
            <a:ext cx="13062" cy="4103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3729642" y="3552873"/>
            <a:ext cx="2809875" cy="1323975"/>
          </a:xfrm>
          <a:prstGeom prst="rect">
            <a:avLst/>
          </a:prstGeom>
        </p:spPr>
      </p:pic>
      <p:pic>
        <p:nvPicPr>
          <p:cNvPr id="22" name="Picture 21"/>
          <p:cNvPicPr>
            <a:picLocks noChangeAspect="1"/>
          </p:cNvPicPr>
          <p:nvPr/>
        </p:nvPicPr>
        <p:blipFill>
          <a:blip r:embed="rId8"/>
          <a:stretch>
            <a:fillRect/>
          </a:stretch>
        </p:blipFill>
        <p:spPr>
          <a:xfrm>
            <a:off x="3779724" y="2084209"/>
            <a:ext cx="2543175" cy="1123950"/>
          </a:xfrm>
          <a:prstGeom prst="rect">
            <a:avLst/>
          </a:prstGeom>
        </p:spPr>
      </p:pic>
      <p:cxnSp>
        <p:nvCxnSpPr>
          <p:cNvPr id="23" name="Straight Arrow Connector 22"/>
          <p:cNvCxnSpPr/>
          <p:nvPr/>
        </p:nvCxnSpPr>
        <p:spPr>
          <a:xfrm flipV="1">
            <a:off x="5051312" y="3190812"/>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037969" y="1755510"/>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9"/>
          <a:stretch>
            <a:fillRect/>
          </a:stretch>
        </p:blipFill>
        <p:spPr>
          <a:xfrm>
            <a:off x="3646704" y="84051"/>
            <a:ext cx="2847975" cy="1685925"/>
          </a:xfrm>
          <a:prstGeom prst="rect">
            <a:avLst/>
          </a:prstGeom>
          <a:ln w="57150">
            <a:noFill/>
          </a:ln>
        </p:spPr>
      </p:pic>
    </p:spTree>
    <p:extLst>
      <p:ext uri="{BB962C8B-B14F-4D97-AF65-F5344CB8AC3E}">
        <p14:creationId xmlns:p14="http://schemas.microsoft.com/office/powerpoint/2010/main" val="2031690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17</a:t>
            </a:fld>
            <a:endParaRPr lang="en-US" altLang="en-US"/>
          </a:p>
        </p:txBody>
      </p:sp>
      <p:sp>
        <p:nvSpPr>
          <p:cNvPr id="21" name="TextBox 20"/>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3</a:t>
            </a:r>
          </a:p>
        </p:txBody>
      </p:sp>
      <p:pic>
        <p:nvPicPr>
          <p:cNvPr id="13" name="Picture 12"/>
          <p:cNvPicPr>
            <a:picLocks noChangeAspect="1"/>
          </p:cNvPicPr>
          <p:nvPr/>
        </p:nvPicPr>
        <p:blipFill>
          <a:blip r:embed="rId2"/>
          <a:stretch>
            <a:fillRect/>
          </a:stretch>
        </p:blipFill>
        <p:spPr>
          <a:xfrm>
            <a:off x="371475" y="1832694"/>
            <a:ext cx="2809875" cy="1209675"/>
          </a:xfrm>
          <a:prstGeom prst="rect">
            <a:avLst/>
          </a:prstGeom>
        </p:spPr>
      </p:pic>
      <p:pic>
        <p:nvPicPr>
          <p:cNvPr id="14" name="Picture 13"/>
          <p:cNvPicPr>
            <a:picLocks noChangeAspect="1"/>
          </p:cNvPicPr>
          <p:nvPr/>
        </p:nvPicPr>
        <p:blipFill>
          <a:blip r:embed="rId3"/>
          <a:stretch>
            <a:fillRect/>
          </a:stretch>
        </p:blipFill>
        <p:spPr>
          <a:xfrm>
            <a:off x="381000" y="228600"/>
            <a:ext cx="2800350" cy="1200150"/>
          </a:xfrm>
          <a:prstGeom prst="rect">
            <a:avLst/>
          </a:prstGeom>
          <a:ln w="114300">
            <a:noFill/>
          </a:ln>
        </p:spPr>
      </p:pic>
      <p:cxnSp>
        <p:nvCxnSpPr>
          <p:cNvPr id="7" name="Straight Arrow Connector 6"/>
          <p:cNvCxnSpPr>
            <a:stCxn id="14" idx="2"/>
            <a:endCxn id="13" idx="0"/>
          </p:cNvCxnSpPr>
          <p:nvPr/>
        </p:nvCxnSpPr>
        <p:spPr>
          <a:xfrm flipH="1">
            <a:off x="1776413" y="1428750"/>
            <a:ext cx="4762" cy="40394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3788299" y="5398937"/>
            <a:ext cx="2838450" cy="1371600"/>
          </a:xfrm>
          <a:prstGeom prst="rect">
            <a:avLst/>
          </a:prstGeom>
        </p:spPr>
      </p:pic>
      <p:cxnSp>
        <p:nvCxnSpPr>
          <p:cNvPr id="9" name="Straight Arrow Connector 8"/>
          <p:cNvCxnSpPr/>
          <p:nvPr/>
        </p:nvCxnSpPr>
        <p:spPr>
          <a:xfrm flipV="1">
            <a:off x="3181350" y="6227211"/>
            <a:ext cx="625998" cy="10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70692" y="4878397"/>
            <a:ext cx="4219" cy="51744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stretch>
            <a:fillRect/>
          </a:stretch>
        </p:blipFill>
        <p:spPr>
          <a:xfrm>
            <a:off x="361949" y="5389412"/>
            <a:ext cx="2828925" cy="1381125"/>
          </a:xfrm>
          <a:prstGeom prst="rect">
            <a:avLst/>
          </a:prstGeom>
        </p:spPr>
      </p:pic>
      <p:pic>
        <p:nvPicPr>
          <p:cNvPr id="12" name="Picture 11"/>
          <p:cNvPicPr>
            <a:picLocks noChangeAspect="1"/>
          </p:cNvPicPr>
          <p:nvPr/>
        </p:nvPicPr>
        <p:blipFill>
          <a:blip r:embed="rId6"/>
          <a:stretch>
            <a:fillRect/>
          </a:stretch>
        </p:blipFill>
        <p:spPr>
          <a:xfrm>
            <a:off x="387259" y="3594818"/>
            <a:ext cx="2828925" cy="1390650"/>
          </a:xfrm>
          <a:prstGeom prst="rect">
            <a:avLst/>
          </a:prstGeom>
        </p:spPr>
      </p:pic>
      <p:cxnSp>
        <p:nvCxnSpPr>
          <p:cNvPr id="15" name="Straight Arrow Connector 14"/>
          <p:cNvCxnSpPr>
            <a:endCxn id="12" idx="0"/>
          </p:cNvCxnSpPr>
          <p:nvPr/>
        </p:nvCxnSpPr>
        <p:spPr>
          <a:xfrm flipH="1">
            <a:off x="1801722" y="3011995"/>
            <a:ext cx="2380" cy="58282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a:off x="1801722" y="4985468"/>
            <a:ext cx="13062" cy="4103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3729642" y="3552873"/>
            <a:ext cx="2809875" cy="1323975"/>
          </a:xfrm>
          <a:prstGeom prst="rect">
            <a:avLst/>
          </a:prstGeom>
        </p:spPr>
      </p:pic>
      <p:pic>
        <p:nvPicPr>
          <p:cNvPr id="22" name="Picture 21"/>
          <p:cNvPicPr>
            <a:picLocks noChangeAspect="1"/>
          </p:cNvPicPr>
          <p:nvPr/>
        </p:nvPicPr>
        <p:blipFill>
          <a:blip r:embed="rId8"/>
          <a:stretch>
            <a:fillRect/>
          </a:stretch>
        </p:blipFill>
        <p:spPr>
          <a:xfrm>
            <a:off x="3779724" y="2084209"/>
            <a:ext cx="2543175" cy="1123950"/>
          </a:xfrm>
          <a:prstGeom prst="rect">
            <a:avLst/>
          </a:prstGeom>
        </p:spPr>
      </p:pic>
      <p:cxnSp>
        <p:nvCxnSpPr>
          <p:cNvPr id="23" name="Straight Arrow Connector 22"/>
          <p:cNvCxnSpPr/>
          <p:nvPr/>
        </p:nvCxnSpPr>
        <p:spPr>
          <a:xfrm flipV="1">
            <a:off x="5051312" y="3190812"/>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037969" y="1755510"/>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9"/>
          <a:stretch>
            <a:fillRect/>
          </a:stretch>
        </p:blipFill>
        <p:spPr>
          <a:xfrm>
            <a:off x="3646704" y="84051"/>
            <a:ext cx="2847975" cy="1685925"/>
          </a:xfrm>
          <a:prstGeom prst="rect">
            <a:avLst/>
          </a:prstGeom>
          <a:ln w="114300">
            <a:solidFill>
              <a:srgbClr val="7030A0"/>
            </a:solidFill>
          </a:ln>
        </p:spPr>
      </p:pic>
    </p:spTree>
    <p:extLst>
      <p:ext uri="{BB962C8B-B14F-4D97-AF65-F5344CB8AC3E}">
        <p14:creationId xmlns:p14="http://schemas.microsoft.com/office/powerpoint/2010/main" val="40474904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18</a:t>
            </a:fld>
            <a:endParaRPr lang="en-US" altLang="en-US"/>
          </a:p>
        </p:txBody>
      </p:sp>
      <p:sp>
        <p:nvSpPr>
          <p:cNvPr id="21" name="TextBox 20"/>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3</a:t>
            </a:r>
          </a:p>
        </p:txBody>
      </p:sp>
      <p:pic>
        <p:nvPicPr>
          <p:cNvPr id="13" name="Picture 12"/>
          <p:cNvPicPr>
            <a:picLocks noChangeAspect="1"/>
          </p:cNvPicPr>
          <p:nvPr/>
        </p:nvPicPr>
        <p:blipFill>
          <a:blip r:embed="rId2"/>
          <a:stretch>
            <a:fillRect/>
          </a:stretch>
        </p:blipFill>
        <p:spPr>
          <a:xfrm>
            <a:off x="371475" y="1832694"/>
            <a:ext cx="2809875" cy="1209675"/>
          </a:xfrm>
          <a:prstGeom prst="rect">
            <a:avLst/>
          </a:prstGeom>
        </p:spPr>
      </p:pic>
      <p:pic>
        <p:nvPicPr>
          <p:cNvPr id="14" name="Picture 13"/>
          <p:cNvPicPr>
            <a:picLocks noChangeAspect="1"/>
          </p:cNvPicPr>
          <p:nvPr/>
        </p:nvPicPr>
        <p:blipFill>
          <a:blip r:embed="rId3"/>
          <a:stretch>
            <a:fillRect/>
          </a:stretch>
        </p:blipFill>
        <p:spPr>
          <a:xfrm>
            <a:off x="381000" y="228600"/>
            <a:ext cx="2800350" cy="1200150"/>
          </a:xfrm>
          <a:prstGeom prst="rect">
            <a:avLst/>
          </a:prstGeom>
        </p:spPr>
      </p:pic>
      <p:cxnSp>
        <p:nvCxnSpPr>
          <p:cNvPr id="7" name="Straight Arrow Connector 6"/>
          <p:cNvCxnSpPr>
            <a:stCxn id="14" idx="2"/>
            <a:endCxn id="13" idx="0"/>
          </p:cNvCxnSpPr>
          <p:nvPr/>
        </p:nvCxnSpPr>
        <p:spPr>
          <a:xfrm flipH="1">
            <a:off x="1776413" y="1428750"/>
            <a:ext cx="4762" cy="40394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3788299" y="5398937"/>
            <a:ext cx="2838450" cy="1371600"/>
          </a:xfrm>
          <a:prstGeom prst="rect">
            <a:avLst/>
          </a:prstGeom>
        </p:spPr>
      </p:pic>
      <p:cxnSp>
        <p:nvCxnSpPr>
          <p:cNvPr id="9" name="Straight Arrow Connector 8"/>
          <p:cNvCxnSpPr/>
          <p:nvPr/>
        </p:nvCxnSpPr>
        <p:spPr>
          <a:xfrm flipV="1">
            <a:off x="3181350" y="6227211"/>
            <a:ext cx="625998" cy="10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70692" y="4878397"/>
            <a:ext cx="4219" cy="51744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stretch>
            <a:fillRect/>
          </a:stretch>
        </p:blipFill>
        <p:spPr>
          <a:xfrm>
            <a:off x="361949" y="5389412"/>
            <a:ext cx="2828925" cy="1381125"/>
          </a:xfrm>
          <a:prstGeom prst="rect">
            <a:avLst/>
          </a:prstGeom>
        </p:spPr>
      </p:pic>
      <p:pic>
        <p:nvPicPr>
          <p:cNvPr id="12" name="Picture 11"/>
          <p:cNvPicPr>
            <a:picLocks noChangeAspect="1"/>
          </p:cNvPicPr>
          <p:nvPr/>
        </p:nvPicPr>
        <p:blipFill>
          <a:blip r:embed="rId6"/>
          <a:stretch>
            <a:fillRect/>
          </a:stretch>
        </p:blipFill>
        <p:spPr>
          <a:xfrm>
            <a:off x="387259" y="3594818"/>
            <a:ext cx="2828925" cy="1390650"/>
          </a:xfrm>
          <a:prstGeom prst="rect">
            <a:avLst/>
          </a:prstGeom>
        </p:spPr>
      </p:pic>
      <p:cxnSp>
        <p:nvCxnSpPr>
          <p:cNvPr id="15" name="Straight Arrow Connector 14"/>
          <p:cNvCxnSpPr>
            <a:endCxn id="12" idx="0"/>
          </p:cNvCxnSpPr>
          <p:nvPr/>
        </p:nvCxnSpPr>
        <p:spPr>
          <a:xfrm flipH="1">
            <a:off x="1801722" y="3011995"/>
            <a:ext cx="2380" cy="58282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a:off x="1801722" y="4985468"/>
            <a:ext cx="13062" cy="4103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3729642" y="3552873"/>
            <a:ext cx="2809875" cy="1323975"/>
          </a:xfrm>
          <a:prstGeom prst="rect">
            <a:avLst/>
          </a:prstGeom>
        </p:spPr>
      </p:pic>
      <p:pic>
        <p:nvPicPr>
          <p:cNvPr id="22" name="Picture 21"/>
          <p:cNvPicPr>
            <a:picLocks noChangeAspect="1"/>
          </p:cNvPicPr>
          <p:nvPr/>
        </p:nvPicPr>
        <p:blipFill>
          <a:blip r:embed="rId8"/>
          <a:stretch>
            <a:fillRect/>
          </a:stretch>
        </p:blipFill>
        <p:spPr>
          <a:xfrm>
            <a:off x="3779724" y="2084209"/>
            <a:ext cx="2543175" cy="1123950"/>
          </a:xfrm>
          <a:prstGeom prst="rect">
            <a:avLst/>
          </a:prstGeom>
        </p:spPr>
      </p:pic>
      <p:cxnSp>
        <p:nvCxnSpPr>
          <p:cNvPr id="23" name="Straight Arrow Connector 22"/>
          <p:cNvCxnSpPr/>
          <p:nvPr/>
        </p:nvCxnSpPr>
        <p:spPr>
          <a:xfrm flipV="1">
            <a:off x="5051312" y="3190812"/>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037969" y="1755510"/>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p:nvPicPr>
        <p:blipFill>
          <a:blip r:embed="rId9"/>
          <a:stretch>
            <a:fillRect/>
          </a:stretch>
        </p:blipFill>
        <p:spPr>
          <a:xfrm>
            <a:off x="684740" y="3936044"/>
            <a:ext cx="3324904" cy="2758707"/>
          </a:xfrm>
          <a:prstGeom prst="rect">
            <a:avLst/>
          </a:prstGeom>
          <a:ln w="50800">
            <a:solidFill>
              <a:srgbClr val="0000FF"/>
            </a:solidFill>
          </a:ln>
        </p:spPr>
      </p:pic>
      <p:pic>
        <p:nvPicPr>
          <p:cNvPr id="24" name="Picture 23"/>
          <p:cNvPicPr>
            <a:picLocks noChangeAspect="1"/>
          </p:cNvPicPr>
          <p:nvPr/>
        </p:nvPicPr>
        <p:blipFill>
          <a:blip r:embed="rId10"/>
          <a:stretch>
            <a:fillRect/>
          </a:stretch>
        </p:blipFill>
        <p:spPr>
          <a:xfrm>
            <a:off x="3646704" y="84051"/>
            <a:ext cx="2847975" cy="1685925"/>
          </a:xfrm>
          <a:prstGeom prst="rect">
            <a:avLst/>
          </a:prstGeom>
          <a:ln w="57150">
            <a:noFill/>
          </a:ln>
        </p:spPr>
      </p:pic>
      <p:pic>
        <p:nvPicPr>
          <p:cNvPr id="25" name="Picture 24"/>
          <p:cNvPicPr>
            <a:picLocks noChangeAspect="1"/>
          </p:cNvPicPr>
          <p:nvPr/>
        </p:nvPicPr>
        <p:blipFill>
          <a:blip r:embed="rId11"/>
          <a:stretch>
            <a:fillRect/>
          </a:stretch>
        </p:blipFill>
        <p:spPr>
          <a:xfrm>
            <a:off x="371475" y="142658"/>
            <a:ext cx="3847214" cy="4147485"/>
          </a:xfrm>
          <a:prstGeom prst="rect">
            <a:avLst/>
          </a:prstGeom>
          <a:ln w="57150">
            <a:solidFill>
              <a:srgbClr val="FF0000"/>
            </a:solidFill>
          </a:ln>
        </p:spPr>
      </p:pic>
    </p:spTree>
    <p:extLst>
      <p:ext uri="{BB962C8B-B14F-4D97-AF65-F5344CB8AC3E}">
        <p14:creationId xmlns:p14="http://schemas.microsoft.com/office/powerpoint/2010/main" val="2915284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19</a:t>
            </a:fld>
            <a:endParaRPr lang="en-US" altLang="en-US"/>
          </a:p>
        </p:txBody>
      </p:sp>
      <p:sp>
        <p:nvSpPr>
          <p:cNvPr id="21" name="TextBox 20"/>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3</a:t>
            </a:r>
          </a:p>
        </p:txBody>
      </p:sp>
      <p:pic>
        <p:nvPicPr>
          <p:cNvPr id="13" name="Picture 12"/>
          <p:cNvPicPr>
            <a:picLocks noChangeAspect="1"/>
          </p:cNvPicPr>
          <p:nvPr/>
        </p:nvPicPr>
        <p:blipFill>
          <a:blip r:embed="rId2"/>
          <a:stretch>
            <a:fillRect/>
          </a:stretch>
        </p:blipFill>
        <p:spPr>
          <a:xfrm>
            <a:off x="371475" y="1832694"/>
            <a:ext cx="2809875" cy="1209675"/>
          </a:xfrm>
          <a:prstGeom prst="rect">
            <a:avLst/>
          </a:prstGeom>
        </p:spPr>
      </p:pic>
      <p:pic>
        <p:nvPicPr>
          <p:cNvPr id="14" name="Picture 13"/>
          <p:cNvPicPr>
            <a:picLocks noChangeAspect="1"/>
          </p:cNvPicPr>
          <p:nvPr/>
        </p:nvPicPr>
        <p:blipFill>
          <a:blip r:embed="rId3"/>
          <a:stretch>
            <a:fillRect/>
          </a:stretch>
        </p:blipFill>
        <p:spPr>
          <a:xfrm>
            <a:off x="381000" y="228600"/>
            <a:ext cx="2800350" cy="1200150"/>
          </a:xfrm>
          <a:prstGeom prst="rect">
            <a:avLst/>
          </a:prstGeom>
        </p:spPr>
      </p:pic>
      <p:cxnSp>
        <p:nvCxnSpPr>
          <p:cNvPr id="7" name="Straight Arrow Connector 6"/>
          <p:cNvCxnSpPr>
            <a:stCxn id="14" idx="2"/>
            <a:endCxn id="13" idx="0"/>
          </p:cNvCxnSpPr>
          <p:nvPr/>
        </p:nvCxnSpPr>
        <p:spPr>
          <a:xfrm flipH="1">
            <a:off x="1776413" y="1428750"/>
            <a:ext cx="4762" cy="40394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3788299" y="5398937"/>
            <a:ext cx="2838450" cy="1371600"/>
          </a:xfrm>
          <a:prstGeom prst="rect">
            <a:avLst/>
          </a:prstGeom>
        </p:spPr>
      </p:pic>
      <p:cxnSp>
        <p:nvCxnSpPr>
          <p:cNvPr id="9" name="Straight Arrow Connector 8"/>
          <p:cNvCxnSpPr/>
          <p:nvPr/>
        </p:nvCxnSpPr>
        <p:spPr>
          <a:xfrm flipV="1">
            <a:off x="3181350" y="6227211"/>
            <a:ext cx="625998" cy="10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70692" y="4878397"/>
            <a:ext cx="4219" cy="51744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stretch>
            <a:fillRect/>
          </a:stretch>
        </p:blipFill>
        <p:spPr>
          <a:xfrm>
            <a:off x="361949" y="5389412"/>
            <a:ext cx="2828925" cy="1381125"/>
          </a:xfrm>
          <a:prstGeom prst="rect">
            <a:avLst/>
          </a:prstGeom>
        </p:spPr>
      </p:pic>
      <p:pic>
        <p:nvPicPr>
          <p:cNvPr id="12" name="Picture 11"/>
          <p:cNvPicPr>
            <a:picLocks noChangeAspect="1"/>
          </p:cNvPicPr>
          <p:nvPr/>
        </p:nvPicPr>
        <p:blipFill>
          <a:blip r:embed="rId6"/>
          <a:stretch>
            <a:fillRect/>
          </a:stretch>
        </p:blipFill>
        <p:spPr>
          <a:xfrm>
            <a:off x="387259" y="3594818"/>
            <a:ext cx="2828925" cy="1390650"/>
          </a:xfrm>
          <a:prstGeom prst="rect">
            <a:avLst/>
          </a:prstGeom>
        </p:spPr>
      </p:pic>
      <p:cxnSp>
        <p:nvCxnSpPr>
          <p:cNvPr id="15" name="Straight Arrow Connector 14"/>
          <p:cNvCxnSpPr>
            <a:endCxn id="12" idx="0"/>
          </p:cNvCxnSpPr>
          <p:nvPr/>
        </p:nvCxnSpPr>
        <p:spPr>
          <a:xfrm flipH="1">
            <a:off x="1801722" y="3011995"/>
            <a:ext cx="2380" cy="58282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a:off x="1801722" y="4985468"/>
            <a:ext cx="13062" cy="4103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3729642" y="3552873"/>
            <a:ext cx="2809875" cy="1323975"/>
          </a:xfrm>
          <a:prstGeom prst="rect">
            <a:avLst/>
          </a:prstGeom>
        </p:spPr>
      </p:pic>
      <p:pic>
        <p:nvPicPr>
          <p:cNvPr id="22" name="Picture 21"/>
          <p:cNvPicPr>
            <a:picLocks noChangeAspect="1"/>
          </p:cNvPicPr>
          <p:nvPr/>
        </p:nvPicPr>
        <p:blipFill>
          <a:blip r:embed="rId8"/>
          <a:stretch>
            <a:fillRect/>
          </a:stretch>
        </p:blipFill>
        <p:spPr>
          <a:xfrm>
            <a:off x="3779724" y="2084209"/>
            <a:ext cx="2543175" cy="1123950"/>
          </a:xfrm>
          <a:prstGeom prst="rect">
            <a:avLst/>
          </a:prstGeom>
        </p:spPr>
      </p:pic>
      <p:cxnSp>
        <p:nvCxnSpPr>
          <p:cNvPr id="23" name="Straight Arrow Connector 22"/>
          <p:cNvCxnSpPr/>
          <p:nvPr/>
        </p:nvCxnSpPr>
        <p:spPr>
          <a:xfrm flipV="1">
            <a:off x="5051312" y="3190812"/>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037969" y="1755510"/>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9"/>
          <a:stretch>
            <a:fillRect/>
          </a:stretch>
        </p:blipFill>
        <p:spPr>
          <a:xfrm>
            <a:off x="3646704" y="84051"/>
            <a:ext cx="2847975" cy="1685925"/>
          </a:xfrm>
          <a:prstGeom prst="rect">
            <a:avLst/>
          </a:prstGeom>
          <a:ln w="57150">
            <a:noFill/>
          </a:ln>
        </p:spPr>
      </p:pic>
      <p:pic>
        <p:nvPicPr>
          <p:cNvPr id="3" name="Picture 2"/>
          <p:cNvPicPr>
            <a:picLocks noChangeAspect="1"/>
          </p:cNvPicPr>
          <p:nvPr/>
        </p:nvPicPr>
        <p:blipFill>
          <a:blip r:embed="rId10"/>
          <a:stretch>
            <a:fillRect/>
          </a:stretch>
        </p:blipFill>
        <p:spPr>
          <a:xfrm>
            <a:off x="85547" y="1772629"/>
            <a:ext cx="4256789" cy="4317850"/>
          </a:xfrm>
          <a:prstGeom prst="rect">
            <a:avLst/>
          </a:prstGeom>
          <a:ln w="73025">
            <a:solidFill>
              <a:srgbClr val="FF0000"/>
            </a:solidFill>
          </a:ln>
        </p:spPr>
      </p:pic>
    </p:spTree>
    <p:extLst>
      <p:ext uri="{BB962C8B-B14F-4D97-AF65-F5344CB8AC3E}">
        <p14:creationId xmlns:p14="http://schemas.microsoft.com/office/powerpoint/2010/main" val="652737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a:t>
            </a:fld>
            <a:endParaRPr lang="en-US" altLang="en-US"/>
          </a:p>
        </p:txBody>
      </p:sp>
      <p:pic>
        <p:nvPicPr>
          <p:cNvPr id="5" name="Picture 4"/>
          <p:cNvPicPr>
            <a:picLocks noChangeAspect="1"/>
          </p:cNvPicPr>
          <p:nvPr/>
        </p:nvPicPr>
        <p:blipFill>
          <a:blip r:embed="rId2"/>
          <a:stretch>
            <a:fillRect/>
          </a:stretch>
        </p:blipFill>
        <p:spPr>
          <a:xfrm>
            <a:off x="0" y="111512"/>
            <a:ext cx="9144000" cy="6634976"/>
          </a:xfrm>
          <a:prstGeom prst="rect">
            <a:avLst/>
          </a:prstGeom>
        </p:spPr>
      </p:pic>
      <p:cxnSp>
        <p:nvCxnSpPr>
          <p:cNvPr id="6" name="Straight Arrow Connector 5"/>
          <p:cNvCxnSpPr/>
          <p:nvPr/>
        </p:nvCxnSpPr>
        <p:spPr>
          <a:xfrm flipH="1">
            <a:off x="3048000" y="2133600"/>
            <a:ext cx="1676400" cy="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243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20</a:t>
            </a:fld>
            <a:endParaRPr lang="en-US" altLang="en-US"/>
          </a:p>
        </p:txBody>
      </p:sp>
      <p:sp>
        <p:nvSpPr>
          <p:cNvPr id="21" name="TextBox 20"/>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3</a:t>
            </a:r>
          </a:p>
        </p:txBody>
      </p:sp>
      <p:pic>
        <p:nvPicPr>
          <p:cNvPr id="13" name="Picture 12"/>
          <p:cNvPicPr>
            <a:picLocks noChangeAspect="1"/>
          </p:cNvPicPr>
          <p:nvPr/>
        </p:nvPicPr>
        <p:blipFill>
          <a:blip r:embed="rId2"/>
          <a:stretch>
            <a:fillRect/>
          </a:stretch>
        </p:blipFill>
        <p:spPr>
          <a:xfrm>
            <a:off x="371475" y="1832694"/>
            <a:ext cx="2809875" cy="1209675"/>
          </a:xfrm>
          <a:prstGeom prst="rect">
            <a:avLst/>
          </a:prstGeom>
        </p:spPr>
      </p:pic>
      <p:pic>
        <p:nvPicPr>
          <p:cNvPr id="14" name="Picture 13"/>
          <p:cNvPicPr>
            <a:picLocks noChangeAspect="1"/>
          </p:cNvPicPr>
          <p:nvPr/>
        </p:nvPicPr>
        <p:blipFill>
          <a:blip r:embed="rId3"/>
          <a:stretch>
            <a:fillRect/>
          </a:stretch>
        </p:blipFill>
        <p:spPr>
          <a:xfrm>
            <a:off x="381000" y="228600"/>
            <a:ext cx="2800350" cy="1200150"/>
          </a:xfrm>
          <a:prstGeom prst="rect">
            <a:avLst/>
          </a:prstGeom>
        </p:spPr>
      </p:pic>
      <p:cxnSp>
        <p:nvCxnSpPr>
          <p:cNvPr id="7" name="Straight Arrow Connector 6"/>
          <p:cNvCxnSpPr>
            <a:stCxn id="14" idx="2"/>
            <a:endCxn id="13" idx="0"/>
          </p:cNvCxnSpPr>
          <p:nvPr/>
        </p:nvCxnSpPr>
        <p:spPr>
          <a:xfrm flipH="1">
            <a:off x="1776413" y="1428750"/>
            <a:ext cx="4762" cy="40394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3788299" y="5398937"/>
            <a:ext cx="2838450" cy="1371600"/>
          </a:xfrm>
          <a:prstGeom prst="rect">
            <a:avLst/>
          </a:prstGeom>
        </p:spPr>
      </p:pic>
      <p:cxnSp>
        <p:nvCxnSpPr>
          <p:cNvPr id="9" name="Straight Arrow Connector 8"/>
          <p:cNvCxnSpPr/>
          <p:nvPr/>
        </p:nvCxnSpPr>
        <p:spPr>
          <a:xfrm flipV="1">
            <a:off x="3181350" y="6227211"/>
            <a:ext cx="625998" cy="1030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070692" y="4878397"/>
            <a:ext cx="4219" cy="51744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stretch>
            <a:fillRect/>
          </a:stretch>
        </p:blipFill>
        <p:spPr>
          <a:xfrm>
            <a:off x="361949" y="5389412"/>
            <a:ext cx="2828925" cy="1381125"/>
          </a:xfrm>
          <a:prstGeom prst="rect">
            <a:avLst/>
          </a:prstGeom>
        </p:spPr>
      </p:pic>
      <p:pic>
        <p:nvPicPr>
          <p:cNvPr id="12" name="Picture 11"/>
          <p:cNvPicPr>
            <a:picLocks noChangeAspect="1"/>
          </p:cNvPicPr>
          <p:nvPr/>
        </p:nvPicPr>
        <p:blipFill>
          <a:blip r:embed="rId6"/>
          <a:stretch>
            <a:fillRect/>
          </a:stretch>
        </p:blipFill>
        <p:spPr>
          <a:xfrm>
            <a:off x="387259" y="3594818"/>
            <a:ext cx="2828925" cy="1390650"/>
          </a:xfrm>
          <a:prstGeom prst="rect">
            <a:avLst/>
          </a:prstGeom>
        </p:spPr>
      </p:pic>
      <p:cxnSp>
        <p:nvCxnSpPr>
          <p:cNvPr id="15" name="Straight Arrow Connector 14"/>
          <p:cNvCxnSpPr>
            <a:endCxn id="12" idx="0"/>
          </p:cNvCxnSpPr>
          <p:nvPr/>
        </p:nvCxnSpPr>
        <p:spPr>
          <a:xfrm flipH="1">
            <a:off x="1801722" y="3011995"/>
            <a:ext cx="2380" cy="58282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p:cNvCxnSpPr>
          <p:nvPr/>
        </p:nvCxnSpPr>
        <p:spPr>
          <a:xfrm>
            <a:off x="1801722" y="4985468"/>
            <a:ext cx="13062" cy="41037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7"/>
          <a:stretch>
            <a:fillRect/>
          </a:stretch>
        </p:blipFill>
        <p:spPr>
          <a:xfrm>
            <a:off x="3729642" y="3552873"/>
            <a:ext cx="2809875" cy="1323975"/>
          </a:xfrm>
          <a:prstGeom prst="rect">
            <a:avLst/>
          </a:prstGeom>
        </p:spPr>
      </p:pic>
      <p:pic>
        <p:nvPicPr>
          <p:cNvPr id="22" name="Picture 21"/>
          <p:cNvPicPr>
            <a:picLocks noChangeAspect="1"/>
          </p:cNvPicPr>
          <p:nvPr/>
        </p:nvPicPr>
        <p:blipFill>
          <a:blip r:embed="rId8"/>
          <a:stretch>
            <a:fillRect/>
          </a:stretch>
        </p:blipFill>
        <p:spPr>
          <a:xfrm>
            <a:off x="3779724" y="2084209"/>
            <a:ext cx="2543175" cy="1123950"/>
          </a:xfrm>
          <a:prstGeom prst="rect">
            <a:avLst/>
          </a:prstGeom>
        </p:spPr>
      </p:pic>
      <p:cxnSp>
        <p:nvCxnSpPr>
          <p:cNvPr id="23" name="Straight Arrow Connector 22"/>
          <p:cNvCxnSpPr/>
          <p:nvPr/>
        </p:nvCxnSpPr>
        <p:spPr>
          <a:xfrm flipV="1">
            <a:off x="5051312" y="3190812"/>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037969" y="1755510"/>
            <a:ext cx="4220" cy="37364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9"/>
          <a:stretch>
            <a:fillRect/>
          </a:stretch>
        </p:blipFill>
        <p:spPr>
          <a:xfrm>
            <a:off x="3646704" y="84051"/>
            <a:ext cx="2847975" cy="1685925"/>
          </a:xfrm>
          <a:prstGeom prst="rect">
            <a:avLst/>
          </a:prstGeom>
          <a:ln w="57150">
            <a:solidFill>
              <a:srgbClr val="7030A0"/>
            </a:solidFill>
          </a:ln>
        </p:spPr>
      </p:pic>
    </p:spTree>
    <p:extLst>
      <p:ext uri="{BB962C8B-B14F-4D97-AF65-F5344CB8AC3E}">
        <p14:creationId xmlns:p14="http://schemas.microsoft.com/office/powerpoint/2010/main" val="28007828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21</a:t>
            </a:fld>
            <a:endParaRPr lang="en-US" altLang="en-US"/>
          </a:p>
        </p:txBody>
      </p:sp>
      <p:pic>
        <p:nvPicPr>
          <p:cNvPr id="4" name="Picture 3"/>
          <p:cNvPicPr>
            <a:picLocks noChangeAspect="1"/>
          </p:cNvPicPr>
          <p:nvPr/>
        </p:nvPicPr>
        <p:blipFill>
          <a:blip r:embed="rId2"/>
          <a:stretch>
            <a:fillRect/>
          </a:stretch>
        </p:blipFill>
        <p:spPr>
          <a:xfrm>
            <a:off x="3285308" y="4875707"/>
            <a:ext cx="2838450" cy="1200150"/>
          </a:xfrm>
          <a:prstGeom prst="rect">
            <a:avLst/>
          </a:prstGeom>
        </p:spPr>
      </p:pic>
      <p:pic>
        <p:nvPicPr>
          <p:cNvPr id="16" name="Picture 15"/>
          <p:cNvPicPr>
            <a:picLocks noChangeAspect="1"/>
          </p:cNvPicPr>
          <p:nvPr/>
        </p:nvPicPr>
        <p:blipFill>
          <a:blip r:embed="rId3"/>
          <a:stretch>
            <a:fillRect/>
          </a:stretch>
        </p:blipFill>
        <p:spPr>
          <a:xfrm>
            <a:off x="3263537" y="102325"/>
            <a:ext cx="2893760" cy="1771097"/>
          </a:xfrm>
          <a:prstGeom prst="rect">
            <a:avLst/>
          </a:prstGeom>
          <a:ln w="66675">
            <a:solidFill>
              <a:srgbClr val="7030A0"/>
            </a:solidFill>
          </a:ln>
        </p:spPr>
      </p:pic>
      <p:cxnSp>
        <p:nvCxnSpPr>
          <p:cNvPr id="17" name="Straight Arrow Connector 16"/>
          <p:cNvCxnSpPr>
            <a:stCxn id="16" idx="2"/>
            <a:endCxn id="19" idx="0"/>
          </p:cNvCxnSpPr>
          <p:nvPr/>
        </p:nvCxnSpPr>
        <p:spPr>
          <a:xfrm>
            <a:off x="4710417" y="1873422"/>
            <a:ext cx="18881" cy="89630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4</a:t>
            </a:r>
          </a:p>
        </p:txBody>
      </p:sp>
      <p:pic>
        <p:nvPicPr>
          <p:cNvPr id="19" name="Picture 18"/>
          <p:cNvPicPr>
            <a:picLocks noChangeAspect="1"/>
          </p:cNvPicPr>
          <p:nvPr/>
        </p:nvPicPr>
        <p:blipFill>
          <a:blip r:embed="rId4"/>
          <a:stretch>
            <a:fillRect/>
          </a:stretch>
        </p:blipFill>
        <p:spPr>
          <a:xfrm>
            <a:off x="3319598" y="2769727"/>
            <a:ext cx="2819400" cy="1209675"/>
          </a:xfrm>
          <a:prstGeom prst="rect">
            <a:avLst/>
          </a:prstGeom>
        </p:spPr>
      </p:pic>
      <p:cxnSp>
        <p:nvCxnSpPr>
          <p:cNvPr id="28" name="Straight Arrow Connector 27"/>
          <p:cNvCxnSpPr/>
          <p:nvPr/>
        </p:nvCxnSpPr>
        <p:spPr>
          <a:xfrm>
            <a:off x="4719857" y="3979402"/>
            <a:ext cx="18881" cy="89630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5"/>
          <a:stretch>
            <a:fillRect/>
          </a:stretch>
        </p:blipFill>
        <p:spPr>
          <a:xfrm>
            <a:off x="3228703" y="4875707"/>
            <a:ext cx="2838450" cy="1219200"/>
          </a:xfrm>
          <a:prstGeom prst="rect">
            <a:avLst/>
          </a:prstGeom>
        </p:spPr>
      </p:pic>
    </p:spTree>
    <p:extLst>
      <p:ext uri="{BB962C8B-B14F-4D97-AF65-F5344CB8AC3E}">
        <p14:creationId xmlns:p14="http://schemas.microsoft.com/office/powerpoint/2010/main" val="1335125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22</a:t>
            </a:fld>
            <a:endParaRPr lang="en-US" altLang="en-US"/>
          </a:p>
        </p:txBody>
      </p:sp>
      <p:pic>
        <p:nvPicPr>
          <p:cNvPr id="4" name="Picture 3"/>
          <p:cNvPicPr>
            <a:picLocks noChangeAspect="1"/>
          </p:cNvPicPr>
          <p:nvPr/>
        </p:nvPicPr>
        <p:blipFill>
          <a:blip r:embed="rId2"/>
          <a:stretch>
            <a:fillRect/>
          </a:stretch>
        </p:blipFill>
        <p:spPr>
          <a:xfrm>
            <a:off x="3285308" y="4875707"/>
            <a:ext cx="2838450" cy="1200150"/>
          </a:xfrm>
          <a:prstGeom prst="rect">
            <a:avLst/>
          </a:prstGeom>
        </p:spPr>
      </p:pic>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4</a:t>
            </a:r>
          </a:p>
        </p:txBody>
      </p:sp>
      <p:pic>
        <p:nvPicPr>
          <p:cNvPr id="19" name="Picture 18"/>
          <p:cNvPicPr>
            <a:picLocks noChangeAspect="1"/>
          </p:cNvPicPr>
          <p:nvPr/>
        </p:nvPicPr>
        <p:blipFill>
          <a:blip r:embed="rId3"/>
          <a:stretch>
            <a:fillRect/>
          </a:stretch>
        </p:blipFill>
        <p:spPr>
          <a:xfrm>
            <a:off x="3319598" y="2769727"/>
            <a:ext cx="2819400" cy="1209675"/>
          </a:xfrm>
          <a:prstGeom prst="rect">
            <a:avLst/>
          </a:prstGeom>
        </p:spPr>
      </p:pic>
      <p:cxnSp>
        <p:nvCxnSpPr>
          <p:cNvPr id="28" name="Straight Arrow Connector 27"/>
          <p:cNvCxnSpPr/>
          <p:nvPr/>
        </p:nvCxnSpPr>
        <p:spPr>
          <a:xfrm>
            <a:off x="4719857" y="3979402"/>
            <a:ext cx="18881" cy="89630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stretch>
            <a:fillRect/>
          </a:stretch>
        </p:blipFill>
        <p:spPr>
          <a:xfrm>
            <a:off x="3228703" y="4875707"/>
            <a:ext cx="2838450" cy="1219200"/>
          </a:xfrm>
          <a:prstGeom prst="rect">
            <a:avLst/>
          </a:prstGeom>
        </p:spPr>
      </p:pic>
      <p:pic>
        <p:nvPicPr>
          <p:cNvPr id="3" name="Picture 2"/>
          <p:cNvPicPr>
            <a:picLocks noChangeAspect="1"/>
          </p:cNvPicPr>
          <p:nvPr/>
        </p:nvPicPr>
        <p:blipFill>
          <a:blip r:embed="rId5"/>
          <a:stretch>
            <a:fillRect/>
          </a:stretch>
        </p:blipFill>
        <p:spPr>
          <a:xfrm>
            <a:off x="6400800" y="4628057"/>
            <a:ext cx="2552700" cy="1714500"/>
          </a:xfrm>
          <a:prstGeom prst="rect">
            <a:avLst/>
          </a:prstGeom>
        </p:spPr>
      </p:pic>
      <p:cxnSp>
        <p:nvCxnSpPr>
          <p:cNvPr id="15" name="Straight Arrow Connector 14"/>
          <p:cNvCxnSpPr/>
          <p:nvPr/>
        </p:nvCxnSpPr>
        <p:spPr>
          <a:xfrm>
            <a:off x="6123758" y="5475782"/>
            <a:ext cx="338546"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6360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23</a:t>
            </a:fld>
            <a:endParaRPr lang="en-US" altLang="en-US"/>
          </a:p>
        </p:txBody>
      </p:sp>
      <p:pic>
        <p:nvPicPr>
          <p:cNvPr id="4" name="Picture 3"/>
          <p:cNvPicPr>
            <a:picLocks noChangeAspect="1"/>
          </p:cNvPicPr>
          <p:nvPr/>
        </p:nvPicPr>
        <p:blipFill>
          <a:blip r:embed="rId2"/>
          <a:stretch>
            <a:fillRect/>
          </a:stretch>
        </p:blipFill>
        <p:spPr>
          <a:xfrm>
            <a:off x="3285308" y="4875707"/>
            <a:ext cx="2838450" cy="1200150"/>
          </a:xfrm>
          <a:prstGeom prst="rect">
            <a:avLst/>
          </a:prstGeom>
        </p:spPr>
      </p:pic>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4</a:t>
            </a:r>
          </a:p>
        </p:txBody>
      </p:sp>
      <p:pic>
        <p:nvPicPr>
          <p:cNvPr id="19" name="Picture 18"/>
          <p:cNvPicPr>
            <a:picLocks noChangeAspect="1"/>
          </p:cNvPicPr>
          <p:nvPr/>
        </p:nvPicPr>
        <p:blipFill>
          <a:blip r:embed="rId3"/>
          <a:stretch>
            <a:fillRect/>
          </a:stretch>
        </p:blipFill>
        <p:spPr>
          <a:xfrm>
            <a:off x="3319598" y="2769727"/>
            <a:ext cx="2819400" cy="1209675"/>
          </a:xfrm>
          <a:prstGeom prst="rect">
            <a:avLst/>
          </a:prstGeom>
        </p:spPr>
      </p:pic>
      <p:cxnSp>
        <p:nvCxnSpPr>
          <p:cNvPr id="28" name="Straight Arrow Connector 27"/>
          <p:cNvCxnSpPr/>
          <p:nvPr/>
        </p:nvCxnSpPr>
        <p:spPr>
          <a:xfrm>
            <a:off x="4719857" y="3979402"/>
            <a:ext cx="18881" cy="89630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stretch>
            <a:fillRect/>
          </a:stretch>
        </p:blipFill>
        <p:spPr>
          <a:xfrm>
            <a:off x="3228703" y="4875707"/>
            <a:ext cx="2838450" cy="1219200"/>
          </a:xfrm>
          <a:prstGeom prst="rect">
            <a:avLst/>
          </a:prstGeom>
        </p:spPr>
      </p:pic>
      <p:pic>
        <p:nvPicPr>
          <p:cNvPr id="3" name="Picture 2"/>
          <p:cNvPicPr>
            <a:picLocks noChangeAspect="1"/>
          </p:cNvPicPr>
          <p:nvPr/>
        </p:nvPicPr>
        <p:blipFill>
          <a:blip r:embed="rId5"/>
          <a:stretch>
            <a:fillRect/>
          </a:stretch>
        </p:blipFill>
        <p:spPr>
          <a:xfrm>
            <a:off x="6400800" y="4628057"/>
            <a:ext cx="2552700" cy="1714500"/>
          </a:xfrm>
          <a:prstGeom prst="rect">
            <a:avLst/>
          </a:prstGeom>
        </p:spPr>
      </p:pic>
      <p:cxnSp>
        <p:nvCxnSpPr>
          <p:cNvPr id="11" name="Straight Arrow Connector 10"/>
          <p:cNvCxnSpPr/>
          <p:nvPr/>
        </p:nvCxnSpPr>
        <p:spPr>
          <a:xfrm flipH="1" flipV="1">
            <a:off x="7715522" y="3904218"/>
            <a:ext cx="23132" cy="71948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6"/>
          <a:stretch>
            <a:fillRect/>
          </a:stretch>
        </p:blipFill>
        <p:spPr>
          <a:xfrm>
            <a:off x="6420122" y="2769927"/>
            <a:ext cx="2533650" cy="1143000"/>
          </a:xfrm>
          <a:prstGeom prst="rect">
            <a:avLst/>
          </a:prstGeom>
        </p:spPr>
      </p:pic>
      <p:cxnSp>
        <p:nvCxnSpPr>
          <p:cNvPr id="15" name="Straight Arrow Connector 14"/>
          <p:cNvCxnSpPr/>
          <p:nvPr/>
        </p:nvCxnSpPr>
        <p:spPr>
          <a:xfrm>
            <a:off x="6123758" y="5475782"/>
            <a:ext cx="338546"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658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24</a:t>
            </a:fld>
            <a:endParaRPr lang="en-US" altLang="en-US"/>
          </a:p>
        </p:txBody>
      </p:sp>
      <p:pic>
        <p:nvPicPr>
          <p:cNvPr id="4" name="Picture 3"/>
          <p:cNvPicPr>
            <a:picLocks noChangeAspect="1"/>
          </p:cNvPicPr>
          <p:nvPr/>
        </p:nvPicPr>
        <p:blipFill>
          <a:blip r:embed="rId2"/>
          <a:stretch>
            <a:fillRect/>
          </a:stretch>
        </p:blipFill>
        <p:spPr>
          <a:xfrm>
            <a:off x="3285308" y="4875707"/>
            <a:ext cx="2838450" cy="1200150"/>
          </a:xfrm>
          <a:prstGeom prst="rect">
            <a:avLst/>
          </a:prstGeom>
        </p:spPr>
      </p:pic>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4</a:t>
            </a:r>
          </a:p>
        </p:txBody>
      </p:sp>
      <p:pic>
        <p:nvPicPr>
          <p:cNvPr id="19" name="Picture 18"/>
          <p:cNvPicPr>
            <a:picLocks noChangeAspect="1"/>
          </p:cNvPicPr>
          <p:nvPr/>
        </p:nvPicPr>
        <p:blipFill>
          <a:blip r:embed="rId3"/>
          <a:stretch>
            <a:fillRect/>
          </a:stretch>
        </p:blipFill>
        <p:spPr>
          <a:xfrm>
            <a:off x="3319598" y="2769727"/>
            <a:ext cx="2819400" cy="1209675"/>
          </a:xfrm>
          <a:prstGeom prst="rect">
            <a:avLst/>
          </a:prstGeom>
        </p:spPr>
      </p:pic>
      <p:cxnSp>
        <p:nvCxnSpPr>
          <p:cNvPr id="28" name="Straight Arrow Connector 27"/>
          <p:cNvCxnSpPr/>
          <p:nvPr/>
        </p:nvCxnSpPr>
        <p:spPr>
          <a:xfrm>
            <a:off x="4719857" y="3979402"/>
            <a:ext cx="18881" cy="89630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stretch>
            <a:fillRect/>
          </a:stretch>
        </p:blipFill>
        <p:spPr>
          <a:xfrm>
            <a:off x="3228703" y="4875707"/>
            <a:ext cx="2838450" cy="1219200"/>
          </a:xfrm>
          <a:prstGeom prst="rect">
            <a:avLst/>
          </a:prstGeom>
        </p:spPr>
      </p:pic>
      <p:pic>
        <p:nvPicPr>
          <p:cNvPr id="3" name="Picture 2"/>
          <p:cNvPicPr>
            <a:picLocks noChangeAspect="1"/>
          </p:cNvPicPr>
          <p:nvPr/>
        </p:nvPicPr>
        <p:blipFill>
          <a:blip r:embed="rId5"/>
          <a:stretch>
            <a:fillRect/>
          </a:stretch>
        </p:blipFill>
        <p:spPr>
          <a:xfrm>
            <a:off x="6400800" y="4628057"/>
            <a:ext cx="2552700" cy="1714500"/>
          </a:xfrm>
          <a:prstGeom prst="rect">
            <a:avLst/>
          </a:prstGeom>
        </p:spPr>
      </p:pic>
      <p:cxnSp>
        <p:nvCxnSpPr>
          <p:cNvPr id="11" name="Straight Arrow Connector 10"/>
          <p:cNvCxnSpPr/>
          <p:nvPr/>
        </p:nvCxnSpPr>
        <p:spPr>
          <a:xfrm flipH="1" flipV="1">
            <a:off x="7715522" y="3904218"/>
            <a:ext cx="23132" cy="71948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15522" y="2039302"/>
            <a:ext cx="0" cy="71239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6"/>
          <a:stretch>
            <a:fillRect/>
          </a:stretch>
        </p:blipFill>
        <p:spPr>
          <a:xfrm>
            <a:off x="6420122" y="2769927"/>
            <a:ext cx="2533650" cy="1143000"/>
          </a:xfrm>
          <a:prstGeom prst="rect">
            <a:avLst/>
          </a:prstGeom>
        </p:spPr>
      </p:pic>
      <p:pic>
        <p:nvPicPr>
          <p:cNvPr id="14" name="Picture 13"/>
          <p:cNvPicPr>
            <a:picLocks noChangeAspect="1"/>
          </p:cNvPicPr>
          <p:nvPr/>
        </p:nvPicPr>
        <p:blipFill>
          <a:blip r:embed="rId7"/>
          <a:stretch>
            <a:fillRect/>
          </a:stretch>
        </p:blipFill>
        <p:spPr>
          <a:xfrm>
            <a:off x="6499316" y="867727"/>
            <a:ext cx="2562225" cy="1171575"/>
          </a:xfrm>
          <a:prstGeom prst="rect">
            <a:avLst/>
          </a:prstGeom>
        </p:spPr>
      </p:pic>
      <p:cxnSp>
        <p:nvCxnSpPr>
          <p:cNvPr id="15" name="Straight Arrow Connector 14"/>
          <p:cNvCxnSpPr/>
          <p:nvPr/>
        </p:nvCxnSpPr>
        <p:spPr>
          <a:xfrm>
            <a:off x="6123758" y="5475782"/>
            <a:ext cx="338546"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63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25</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4</a:t>
            </a:r>
          </a:p>
        </p:txBody>
      </p:sp>
      <p:pic>
        <p:nvPicPr>
          <p:cNvPr id="3" name="Picture 2"/>
          <p:cNvPicPr>
            <a:picLocks noChangeAspect="1"/>
          </p:cNvPicPr>
          <p:nvPr/>
        </p:nvPicPr>
        <p:blipFill>
          <a:blip r:embed="rId2"/>
          <a:stretch>
            <a:fillRect/>
          </a:stretch>
        </p:blipFill>
        <p:spPr>
          <a:xfrm>
            <a:off x="6400800" y="4628057"/>
            <a:ext cx="2552700" cy="1714500"/>
          </a:xfrm>
          <a:prstGeom prst="rect">
            <a:avLst/>
          </a:prstGeom>
        </p:spPr>
      </p:pic>
      <p:cxnSp>
        <p:nvCxnSpPr>
          <p:cNvPr id="11" name="Straight Arrow Connector 10"/>
          <p:cNvCxnSpPr/>
          <p:nvPr/>
        </p:nvCxnSpPr>
        <p:spPr>
          <a:xfrm flipH="1" flipV="1">
            <a:off x="7715522" y="3904218"/>
            <a:ext cx="23132" cy="71948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15522" y="2039302"/>
            <a:ext cx="0" cy="71239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6420122" y="2769927"/>
            <a:ext cx="2533650" cy="1143000"/>
          </a:xfrm>
          <a:prstGeom prst="rect">
            <a:avLst/>
          </a:prstGeom>
        </p:spPr>
      </p:pic>
      <p:pic>
        <p:nvPicPr>
          <p:cNvPr id="5" name="Picture 4"/>
          <p:cNvPicPr>
            <a:picLocks noChangeAspect="1"/>
          </p:cNvPicPr>
          <p:nvPr/>
        </p:nvPicPr>
        <p:blipFill>
          <a:blip r:embed="rId4"/>
          <a:stretch>
            <a:fillRect/>
          </a:stretch>
        </p:blipFill>
        <p:spPr>
          <a:xfrm>
            <a:off x="3200400" y="609600"/>
            <a:ext cx="2828925" cy="1571625"/>
          </a:xfrm>
          <a:prstGeom prst="rect">
            <a:avLst/>
          </a:prstGeom>
          <a:ln w="76200">
            <a:solidFill>
              <a:srgbClr val="7030A0"/>
            </a:solidFill>
          </a:ln>
        </p:spPr>
      </p:pic>
      <p:cxnSp>
        <p:nvCxnSpPr>
          <p:cNvPr id="16" name="Straight Arrow Connector 15"/>
          <p:cNvCxnSpPr>
            <a:endCxn id="5" idx="3"/>
          </p:cNvCxnSpPr>
          <p:nvPr/>
        </p:nvCxnSpPr>
        <p:spPr>
          <a:xfrm flipH="1">
            <a:off x="6029325" y="1395413"/>
            <a:ext cx="807993"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stretch>
            <a:fillRect/>
          </a:stretch>
        </p:blipFill>
        <p:spPr>
          <a:xfrm>
            <a:off x="6499316" y="867727"/>
            <a:ext cx="2562225" cy="1171575"/>
          </a:xfrm>
          <a:prstGeom prst="rect">
            <a:avLst/>
          </a:prstGeom>
        </p:spPr>
      </p:pic>
    </p:spTree>
    <p:extLst>
      <p:ext uri="{BB962C8B-B14F-4D97-AF65-F5344CB8AC3E}">
        <p14:creationId xmlns:p14="http://schemas.microsoft.com/office/powerpoint/2010/main" val="37739999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26</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5</a:t>
            </a:r>
          </a:p>
        </p:txBody>
      </p:sp>
      <p:pic>
        <p:nvPicPr>
          <p:cNvPr id="6" name="Picture 5"/>
          <p:cNvPicPr>
            <a:picLocks noChangeAspect="1"/>
          </p:cNvPicPr>
          <p:nvPr/>
        </p:nvPicPr>
        <p:blipFill>
          <a:blip r:embed="rId2"/>
          <a:stretch>
            <a:fillRect/>
          </a:stretch>
        </p:blipFill>
        <p:spPr>
          <a:xfrm>
            <a:off x="3200400" y="609600"/>
            <a:ext cx="2867025" cy="1562100"/>
          </a:xfrm>
          <a:prstGeom prst="rect">
            <a:avLst/>
          </a:prstGeom>
          <a:ln w="114300">
            <a:solidFill>
              <a:srgbClr val="7030A0"/>
            </a:solidFill>
          </a:ln>
        </p:spPr>
      </p:pic>
    </p:spTree>
    <p:extLst>
      <p:ext uri="{BB962C8B-B14F-4D97-AF65-F5344CB8AC3E}">
        <p14:creationId xmlns:p14="http://schemas.microsoft.com/office/powerpoint/2010/main" val="18069696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27</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5</a:t>
            </a:r>
          </a:p>
        </p:txBody>
      </p:sp>
      <p:pic>
        <p:nvPicPr>
          <p:cNvPr id="7" name="Picture 6"/>
          <p:cNvPicPr>
            <a:picLocks noChangeAspect="1"/>
          </p:cNvPicPr>
          <p:nvPr/>
        </p:nvPicPr>
        <p:blipFill>
          <a:blip r:embed="rId2"/>
          <a:stretch>
            <a:fillRect/>
          </a:stretch>
        </p:blipFill>
        <p:spPr>
          <a:xfrm>
            <a:off x="3108144" y="2492477"/>
            <a:ext cx="2543175" cy="1724025"/>
          </a:xfrm>
          <a:prstGeom prst="rect">
            <a:avLst/>
          </a:prstGeom>
        </p:spPr>
      </p:pic>
      <p:cxnSp>
        <p:nvCxnSpPr>
          <p:cNvPr id="12" name="Straight Arrow Connector 11"/>
          <p:cNvCxnSpPr/>
          <p:nvPr/>
        </p:nvCxnSpPr>
        <p:spPr>
          <a:xfrm flipH="1">
            <a:off x="4379731" y="2058508"/>
            <a:ext cx="1" cy="5209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3130459" y="587477"/>
            <a:ext cx="2867025" cy="1562100"/>
          </a:xfrm>
          <a:prstGeom prst="rect">
            <a:avLst/>
          </a:prstGeom>
        </p:spPr>
      </p:pic>
    </p:spTree>
    <p:extLst>
      <p:ext uri="{BB962C8B-B14F-4D97-AF65-F5344CB8AC3E}">
        <p14:creationId xmlns:p14="http://schemas.microsoft.com/office/powerpoint/2010/main" val="20236589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28</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5</a:t>
            </a:r>
          </a:p>
        </p:txBody>
      </p:sp>
      <p:cxnSp>
        <p:nvCxnSpPr>
          <p:cNvPr id="28" name="Straight Arrow Connector 27"/>
          <p:cNvCxnSpPr>
            <a:stCxn id="7" idx="2"/>
          </p:cNvCxnSpPr>
          <p:nvPr/>
        </p:nvCxnSpPr>
        <p:spPr>
          <a:xfrm flipH="1">
            <a:off x="4379731" y="4216502"/>
            <a:ext cx="1" cy="5209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3108144" y="2492477"/>
            <a:ext cx="2543175" cy="1724025"/>
          </a:xfrm>
          <a:prstGeom prst="rect">
            <a:avLst/>
          </a:prstGeom>
        </p:spPr>
      </p:pic>
      <p:pic>
        <p:nvPicPr>
          <p:cNvPr id="10" name="Picture 9"/>
          <p:cNvPicPr>
            <a:picLocks noChangeAspect="1"/>
          </p:cNvPicPr>
          <p:nvPr/>
        </p:nvPicPr>
        <p:blipFill>
          <a:blip r:embed="rId3"/>
          <a:stretch>
            <a:fillRect/>
          </a:stretch>
        </p:blipFill>
        <p:spPr>
          <a:xfrm>
            <a:off x="3108144" y="4737463"/>
            <a:ext cx="2543175" cy="1123950"/>
          </a:xfrm>
          <a:prstGeom prst="rect">
            <a:avLst/>
          </a:prstGeom>
        </p:spPr>
      </p:pic>
      <p:cxnSp>
        <p:nvCxnSpPr>
          <p:cNvPr id="12" name="Straight Arrow Connector 11"/>
          <p:cNvCxnSpPr/>
          <p:nvPr/>
        </p:nvCxnSpPr>
        <p:spPr>
          <a:xfrm flipH="1">
            <a:off x="4379731" y="2058508"/>
            <a:ext cx="1" cy="5209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3130459" y="587477"/>
            <a:ext cx="2867025" cy="1562100"/>
          </a:xfrm>
          <a:prstGeom prst="rect">
            <a:avLst/>
          </a:prstGeom>
        </p:spPr>
      </p:pic>
    </p:spTree>
    <p:extLst>
      <p:ext uri="{BB962C8B-B14F-4D97-AF65-F5344CB8AC3E}">
        <p14:creationId xmlns:p14="http://schemas.microsoft.com/office/powerpoint/2010/main" val="32287437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29</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5</a:t>
            </a:r>
          </a:p>
        </p:txBody>
      </p:sp>
      <p:cxnSp>
        <p:nvCxnSpPr>
          <p:cNvPr id="28" name="Straight Arrow Connector 27"/>
          <p:cNvCxnSpPr>
            <a:stCxn id="7" idx="2"/>
          </p:cNvCxnSpPr>
          <p:nvPr/>
        </p:nvCxnSpPr>
        <p:spPr>
          <a:xfrm flipH="1">
            <a:off x="4379731" y="4216502"/>
            <a:ext cx="1" cy="5209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3108144" y="2492477"/>
            <a:ext cx="2543175" cy="1724025"/>
          </a:xfrm>
          <a:prstGeom prst="rect">
            <a:avLst/>
          </a:prstGeom>
        </p:spPr>
      </p:pic>
      <p:pic>
        <p:nvPicPr>
          <p:cNvPr id="10" name="Picture 9"/>
          <p:cNvPicPr>
            <a:picLocks noChangeAspect="1"/>
          </p:cNvPicPr>
          <p:nvPr/>
        </p:nvPicPr>
        <p:blipFill>
          <a:blip r:embed="rId3"/>
          <a:stretch>
            <a:fillRect/>
          </a:stretch>
        </p:blipFill>
        <p:spPr>
          <a:xfrm>
            <a:off x="3108144" y="4737463"/>
            <a:ext cx="2543175" cy="1123950"/>
          </a:xfrm>
          <a:prstGeom prst="rect">
            <a:avLst/>
          </a:prstGeom>
        </p:spPr>
      </p:pic>
      <p:pic>
        <p:nvPicPr>
          <p:cNvPr id="17" name="Picture 16"/>
          <p:cNvPicPr>
            <a:picLocks noChangeAspect="1"/>
          </p:cNvPicPr>
          <p:nvPr/>
        </p:nvPicPr>
        <p:blipFill>
          <a:blip r:embed="rId4"/>
          <a:stretch>
            <a:fillRect/>
          </a:stretch>
        </p:blipFill>
        <p:spPr>
          <a:xfrm>
            <a:off x="6343649" y="4737463"/>
            <a:ext cx="2552700" cy="1152525"/>
          </a:xfrm>
          <a:prstGeom prst="rect">
            <a:avLst/>
          </a:prstGeom>
        </p:spPr>
      </p:pic>
      <p:cxnSp>
        <p:nvCxnSpPr>
          <p:cNvPr id="15" name="Straight Arrow Connector 14"/>
          <p:cNvCxnSpPr>
            <a:stCxn id="10" idx="3"/>
            <a:endCxn id="17" idx="1"/>
          </p:cNvCxnSpPr>
          <p:nvPr/>
        </p:nvCxnSpPr>
        <p:spPr>
          <a:xfrm>
            <a:off x="5651319" y="5299438"/>
            <a:ext cx="692330" cy="1428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79731" y="2058508"/>
            <a:ext cx="1" cy="5209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3130459" y="587477"/>
            <a:ext cx="2867025" cy="1562100"/>
          </a:xfrm>
          <a:prstGeom prst="rect">
            <a:avLst/>
          </a:prstGeom>
        </p:spPr>
      </p:pic>
    </p:spTree>
    <p:extLst>
      <p:ext uri="{BB962C8B-B14F-4D97-AF65-F5344CB8AC3E}">
        <p14:creationId xmlns:p14="http://schemas.microsoft.com/office/powerpoint/2010/main" val="3555753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a:t>
            </a:fld>
            <a:endParaRPr lang="en-US" altLang="en-US"/>
          </a:p>
        </p:txBody>
      </p:sp>
      <p:pic>
        <p:nvPicPr>
          <p:cNvPr id="5" name="Picture 4"/>
          <p:cNvPicPr>
            <a:picLocks noChangeAspect="1"/>
          </p:cNvPicPr>
          <p:nvPr/>
        </p:nvPicPr>
        <p:blipFill>
          <a:blip r:embed="rId2"/>
          <a:stretch>
            <a:fillRect/>
          </a:stretch>
        </p:blipFill>
        <p:spPr>
          <a:xfrm>
            <a:off x="0" y="111512"/>
            <a:ext cx="9144000" cy="6634976"/>
          </a:xfrm>
          <a:prstGeom prst="rect">
            <a:avLst/>
          </a:prstGeom>
        </p:spPr>
      </p:pic>
      <p:cxnSp>
        <p:nvCxnSpPr>
          <p:cNvPr id="7" name="Straight Arrow Connector 6"/>
          <p:cNvCxnSpPr/>
          <p:nvPr/>
        </p:nvCxnSpPr>
        <p:spPr>
          <a:xfrm flipH="1">
            <a:off x="4114800" y="5562600"/>
            <a:ext cx="1676400" cy="0"/>
          </a:xfrm>
          <a:prstGeom prst="straightConnector1">
            <a:avLst/>
          </a:prstGeom>
          <a:ln w="730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047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30</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5</a:t>
            </a:r>
          </a:p>
        </p:txBody>
      </p:sp>
      <p:cxnSp>
        <p:nvCxnSpPr>
          <p:cNvPr id="28" name="Straight Arrow Connector 27"/>
          <p:cNvCxnSpPr>
            <a:stCxn id="7" idx="2"/>
          </p:cNvCxnSpPr>
          <p:nvPr/>
        </p:nvCxnSpPr>
        <p:spPr>
          <a:xfrm flipH="1">
            <a:off x="4379731" y="4216502"/>
            <a:ext cx="1" cy="5209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3108144" y="2492477"/>
            <a:ext cx="2543175" cy="1724025"/>
          </a:xfrm>
          <a:prstGeom prst="rect">
            <a:avLst/>
          </a:prstGeom>
        </p:spPr>
      </p:pic>
      <p:pic>
        <p:nvPicPr>
          <p:cNvPr id="10" name="Picture 9"/>
          <p:cNvPicPr>
            <a:picLocks noChangeAspect="1"/>
          </p:cNvPicPr>
          <p:nvPr/>
        </p:nvPicPr>
        <p:blipFill>
          <a:blip r:embed="rId3"/>
          <a:stretch>
            <a:fillRect/>
          </a:stretch>
        </p:blipFill>
        <p:spPr>
          <a:xfrm>
            <a:off x="3108144" y="4737463"/>
            <a:ext cx="2543175" cy="1123950"/>
          </a:xfrm>
          <a:prstGeom prst="rect">
            <a:avLst/>
          </a:prstGeom>
        </p:spPr>
      </p:pic>
      <p:pic>
        <p:nvPicPr>
          <p:cNvPr id="17" name="Picture 16"/>
          <p:cNvPicPr>
            <a:picLocks noChangeAspect="1"/>
          </p:cNvPicPr>
          <p:nvPr/>
        </p:nvPicPr>
        <p:blipFill>
          <a:blip r:embed="rId4"/>
          <a:stretch>
            <a:fillRect/>
          </a:stretch>
        </p:blipFill>
        <p:spPr>
          <a:xfrm>
            <a:off x="6343649" y="4737463"/>
            <a:ext cx="2552700" cy="1152525"/>
          </a:xfrm>
          <a:prstGeom prst="rect">
            <a:avLst/>
          </a:prstGeom>
        </p:spPr>
      </p:pic>
      <p:cxnSp>
        <p:nvCxnSpPr>
          <p:cNvPr id="15" name="Straight Arrow Connector 14"/>
          <p:cNvCxnSpPr>
            <a:stCxn id="10" idx="3"/>
            <a:endCxn id="17" idx="1"/>
          </p:cNvCxnSpPr>
          <p:nvPr/>
        </p:nvCxnSpPr>
        <p:spPr>
          <a:xfrm>
            <a:off x="5651319" y="5299438"/>
            <a:ext cx="692330" cy="1428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5"/>
          <a:stretch>
            <a:fillRect/>
          </a:stretch>
        </p:blipFill>
        <p:spPr>
          <a:xfrm>
            <a:off x="6205537" y="2492477"/>
            <a:ext cx="2828925" cy="1562100"/>
          </a:xfrm>
          <a:prstGeom prst="rect">
            <a:avLst/>
          </a:prstGeom>
          <a:ln w="50800">
            <a:solidFill>
              <a:srgbClr val="7030A0"/>
            </a:solidFill>
          </a:ln>
        </p:spPr>
      </p:pic>
      <p:cxnSp>
        <p:nvCxnSpPr>
          <p:cNvPr id="12" name="Straight Arrow Connector 11"/>
          <p:cNvCxnSpPr/>
          <p:nvPr/>
        </p:nvCxnSpPr>
        <p:spPr>
          <a:xfrm flipH="1">
            <a:off x="4379731" y="2058508"/>
            <a:ext cx="1" cy="5209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6"/>
          <a:stretch>
            <a:fillRect/>
          </a:stretch>
        </p:blipFill>
        <p:spPr>
          <a:xfrm>
            <a:off x="3130459" y="587477"/>
            <a:ext cx="2867025" cy="1562100"/>
          </a:xfrm>
          <a:prstGeom prst="rect">
            <a:avLst/>
          </a:prstGeom>
        </p:spPr>
      </p:pic>
      <p:cxnSp>
        <p:nvCxnSpPr>
          <p:cNvPr id="13" name="Straight Arrow Connector 12"/>
          <p:cNvCxnSpPr>
            <a:stCxn id="17" idx="0"/>
          </p:cNvCxnSpPr>
          <p:nvPr/>
        </p:nvCxnSpPr>
        <p:spPr>
          <a:xfrm flipV="1">
            <a:off x="7619999" y="4049690"/>
            <a:ext cx="1" cy="68777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049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31</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6</a:t>
            </a:r>
          </a:p>
        </p:txBody>
      </p:sp>
      <p:pic>
        <p:nvPicPr>
          <p:cNvPr id="17" name="Picture 16"/>
          <p:cNvPicPr>
            <a:picLocks noChangeAspect="1"/>
          </p:cNvPicPr>
          <p:nvPr/>
        </p:nvPicPr>
        <p:blipFill>
          <a:blip r:embed="rId2"/>
          <a:stretch>
            <a:fillRect/>
          </a:stretch>
        </p:blipFill>
        <p:spPr>
          <a:xfrm>
            <a:off x="6343649" y="4737463"/>
            <a:ext cx="2552700" cy="1152525"/>
          </a:xfrm>
          <a:prstGeom prst="rect">
            <a:avLst/>
          </a:prstGeom>
        </p:spPr>
      </p:pic>
      <p:pic>
        <p:nvPicPr>
          <p:cNvPr id="24" name="Picture 23"/>
          <p:cNvPicPr>
            <a:picLocks noChangeAspect="1"/>
          </p:cNvPicPr>
          <p:nvPr/>
        </p:nvPicPr>
        <p:blipFill>
          <a:blip r:embed="rId3"/>
          <a:stretch>
            <a:fillRect/>
          </a:stretch>
        </p:blipFill>
        <p:spPr>
          <a:xfrm>
            <a:off x="6205537" y="2492477"/>
            <a:ext cx="2828925" cy="1562100"/>
          </a:xfrm>
          <a:prstGeom prst="rect">
            <a:avLst/>
          </a:prstGeom>
        </p:spPr>
      </p:pic>
      <p:cxnSp>
        <p:nvCxnSpPr>
          <p:cNvPr id="13" name="Straight Arrow Connector 12"/>
          <p:cNvCxnSpPr>
            <a:stCxn id="17" idx="0"/>
          </p:cNvCxnSpPr>
          <p:nvPr/>
        </p:nvCxnSpPr>
        <p:spPr>
          <a:xfrm flipV="1">
            <a:off x="7619999" y="4049690"/>
            <a:ext cx="1" cy="68777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stretch>
            <a:fillRect/>
          </a:stretch>
        </p:blipFill>
        <p:spPr>
          <a:xfrm>
            <a:off x="6196011" y="2487590"/>
            <a:ext cx="2847975" cy="1562100"/>
          </a:xfrm>
          <a:prstGeom prst="rect">
            <a:avLst/>
          </a:prstGeom>
          <a:ln w="50800">
            <a:solidFill>
              <a:srgbClr val="7030A0"/>
            </a:solidFill>
          </a:ln>
        </p:spPr>
      </p:pic>
    </p:spTree>
    <p:extLst>
      <p:ext uri="{BB962C8B-B14F-4D97-AF65-F5344CB8AC3E}">
        <p14:creationId xmlns:p14="http://schemas.microsoft.com/office/powerpoint/2010/main" val="11614279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32</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6</a:t>
            </a:r>
          </a:p>
        </p:txBody>
      </p:sp>
      <p:pic>
        <p:nvPicPr>
          <p:cNvPr id="17" name="Picture 16"/>
          <p:cNvPicPr>
            <a:picLocks noChangeAspect="1"/>
          </p:cNvPicPr>
          <p:nvPr/>
        </p:nvPicPr>
        <p:blipFill>
          <a:blip r:embed="rId2"/>
          <a:stretch>
            <a:fillRect/>
          </a:stretch>
        </p:blipFill>
        <p:spPr>
          <a:xfrm>
            <a:off x="6343649" y="4737463"/>
            <a:ext cx="2552700" cy="1152525"/>
          </a:xfrm>
          <a:prstGeom prst="rect">
            <a:avLst/>
          </a:prstGeom>
        </p:spPr>
      </p:pic>
      <p:cxnSp>
        <p:nvCxnSpPr>
          <p:cNvPr id="13" name="Straight Arrow Connector 12"/>
          <p:cNvCxnSpPr>
            <a:stCxn id="17" idx="0"/>
          </p:cNvCxnSpPr>
          <p:nvPr/>
        </p:nvCxnSpPr>
        <p:spPr>
          <a:xfrm flipV="1">
            <a:off x="7619999" y="4049690"/>
            <a:ext cx="1" cy="68777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3"/>
          <a:stretch>
            <a:fillRect/>
          </a:stretch>
        </p:blipFill>
        <p:spPr>
          <a:xfrm>
            <a:off x="6196009" y="2429110"/>
            <a:ext cx="2847975" cy="1562100"/>
          </a:xfrm>
          <a:prstGeom prst="rect">
            <a:avLst/>
          </a:prstGeom>
          <a:ln w="50800">
            <a:noFill/>
          </a:ln>
        </p:spPr>
      </p:pic>
      <p:pic>
        <p:nvPicPr>
          <p:cNvPr id="8" name="Picture 7"/>
          <p:cNvPicPr>
            <a:picLocks noChangeAspect="1"/>
          </p:cNvPicPr>
          <p:nvPr/>
        </p:nvPicPr>
        <p:blipFill>
          <a:blip r:embed="rId4"/>
          <a:stretch>
            <a:fillRect/>
          </a:stretch>
        </p:blipFill>
        <p:spPr>
          <a:xfrm>
            <a:off x="6357935" y="565984"/>
            <a:ext cx="2524125" cy="1143000"/>
          </a:xfrm>
          <a:prstGeom prst="rect">
            <a:avLst/>
          </a:prstGeom>
        </p:spPr>
      </p:pic>
      <p:cxnSp>
        <p:nvCxnSpPr>
          <p:cNvPr id="9" name="Straight Arrow Connector 8"/>
          <p:cNvCxnSpPr/>
          <p:nvPr/>
        </p:nvCxnSpPr>
        <p:spPr>
          <a:xfrm flipV="1">
            <a:off x="7619996" y="1718629"/>
            <a:ext cx="1" cy="68777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32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33</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6</a:t>
            </a:r>
          </a:p>
        </p:txBody>
      </p:sp>
      <p:pic>
        <p:nvPicPr>
          <p:cNvPr id="17" name="Picture 16"/>
          <p:cNvPicPr>
            <a:picLocks noChangeAspect="1"/>
          </p:cNvPicPr>
          <p:nvPr/>
        </p:nvPicPr>
        <p:blipFill>
          <a:blip r:embed="rId2"/>
          <a:stretch>
            <a:fillRect/>
          </a:stretch>
        </p:blipFill>
        <p:spPr>
          <a:xfrm>
            <a:off x="6343649" y="4737463"/>
            <a:ext cx="2552700" cy="1152525"/>
          </a:xfrm>
          <a:prstGeom prst="rect">
            <a:avLst/>
          </a:prstGeom>
        </p:spPr>
      </p:pic>
      <p:pic>
        <p:nvPicPr>
          <p:cNvPr id="24" name="Picture 23"/>
          <p:cNvPicPr>
            <a:picLocks noChangeAspect="1"/>
          </p:cNvPicPr>
          <p:nvPr/>
        </p:nvPicPr>
        <p:blipFill>
          <a:blip r:embed="rId3"/>
          <a:stretch>
            <a:fillRect/>
          </a:stretch>
        </p:blipFill>
        <p:spPr>
          <a:xfrm>
            <a:off x="6205537" y="2492477"/>
            <a:ext cx="2828925" cy="1562100"/>
          </a:xfrm>
          <a:prstGeom prst="rect">
            <a:avLst/>
          </a:prstGeom>
        </p:spPr>
      </p:pic>
      <p:cxnSp>
        <p:nvCxnSpPr>
          <p:cNvPr id="13" name="Straight Arrow Connector 12"/>
          <p:cNvCxnSpPr>
            <a:stCxn id="17" idx="0"/>
          </p:cNvCxnSpPr>
          <p:nvPr/>
        </p:nvCxnSpPr>
        <p:spPr>
          <a:xfrm flipV="1">
            <a:off x="7619999" y="4049690"/>
            <a:ext cx="1" cy="68777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stretch>
            <a:fillRect/>
          </a:stretch>
        </p:blipFill>
        <p:spPr>
          <a:xfrm>
            <a:off x="6196011" y="2487590"/>
            <a:ext cx="2847975" cy="1562100"/>
          </a:xfrm>
          <a:prstGeom prst="rect">
            <a:avLst/>
          </a:prstGeom>
          <a:ln w="50800">
            <a:noFill/>
          </a:ln>
        </p:spPr>
      </p:pic>
      <p:pic>
        <p:nvPicPr>
          <p:cNvPr id="8" name="Picture 7"/>
          <p:cNvPicPr>
            <a:picLocks noChangeAspect="1"/>
          </p:cNvPicPr>
          <p:nvPr/>
        </p:nvPicPr>
        <p:blipFill>
          <a:blip r:embed="rId5"/>
          <a:stretch>
            <a:fillRect/>
          </a:stretch>
        </p:blipFill>
        <p:spPr>
          <a:xfrm>
            <a:off x="6357935" y="565984"/>
            <a:ext cx="2524125" cy="1143000"/>
          </a:xfrm>
          <a:prstGeom prst="rect">
            <a:avLst/>
          </a:prstGeom>
        </p:spPr>
      </p:pic>
      <p:pic>
        <p:nvPicPr>
          <p:cNvPr id="9" name="Picture 8"/>
          <p:cNvPicPr>
            <a:picLocks noChangeAspect="1"/>
          </p:cNvPicPr>
          <p:nvPr/>
        </p:nvPicPr>
        <p:blipFill>
          <a:blip r:embed="rId6"/>
          <a:stretch>
            <a:fillRect/>
          </a:stretch>
        </p:blipFill>
        <p:spPr>
          <a:xfrm>
            <a:off x="2743200" y="346909"/>
            <a:ext cx="2838450" cy="1581150"/>
          </a:xfrm>
          <a:prstGeom prst="rect">
            <a:avLst/>
          </a:prstGeom>
        </p:spPr>
      </p:pic>
      <p:cxnSp>
        <p:nvCxnSpPr>
          <p:cNvPr id="12" name="Straight Arrow Connector 11"/>
          <p:cNvCxnSpPr>
            <a:stCxn id="14" idx="0"/>
          </p:cNvCxnSpPr>
          <p:nvPr/>
        </p:nvCxnSpPr>
        <p:spPr>
          <a:xfrm flipH="1" flipV="1">
            <a:off x="7619998" y="1710629"/>
            <a:ext cx="1" cy="7769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5562600" y="1137484"/>
            <a:ext cx="795335"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2835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34</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6</a:t>
            </a:r>
          </a:p>
        </p:txBody>
      </p:sp>
      <p:pic>
        <p:nvPicPr>
          <p:cNvPr id="8" name="Picture 7"/>
          <p:cNvPicPr>
            <a:picLocks noChangeAspect="1"/>
          </p:cNvPicPr>
          <p:nvPr/>
        </p:nvPicPr>
        <p:blipFill>
          <a:blip r:embed="rId2"/>
          <a:stretch>
            <a:fillRect/>
          </a:stretch>
        </p:blipFill>
        <p:spPr>
          <a:xfrm>
            <a:off x="6357935" y="565984"/>
            <a:ext cx="2524125" cy="1143000"/>
          </a:xfrm>
          <a:prstGeom prst="rect">
            <a:avLst/>
          </a:prstGeom>
        </p:spPr>
      </p:pic>
      <p:pic>
        <p:nvPicPr>
          <p:cNvPr id="9" name="Picture 8"/>
          <p:cNvPicPr>
            <a:picLocks noChangeAspect="1"/>
          </p:cNvPicPr>
          <p:nvPr/>
        </p:nvPicPr>
        <p:blipFill>
          <a:blip r:embed="rId3"/>
          <a:stretch>
            <a:fillRect/>
          </a:stretch>
        </p:blipFill>
        <p:spPr>
          <a:xfrm>
            <a:off x="2743200" y="346909"/>
            <a:ext cx="2838450" cy="1581150"/>
          </a:xfrm>
          <a:prstGeom prst="rect">
            <a:avLst/>
          </a:prstGeom>
        </p:spPr>
      </p:pic>
      <p:pic>
        <p:nvPicPr>
          <p:cNvPr id="11" name="Picture 10"/>
          <p:cNvPicPr>
            <a:picLocks noChangeAspect="1"/>
          </p:cNvPicPr>
          <p:nvPr/>
        </p:nvPicPr>
        <p:blipFill>
          <a:blip r:embed="rId4"/>
          <a:stretch>
            <a:fillRect/>
          </a:stretch>
        </p:blipFill>
        <p:spPr>
          <a:xfrm>
            <a:off x="2743200" y="356434"/>
            <a:ext cx="2838450" cy="1571625"/>
          </a:xfrm>
          <a:prstGeom prst="rect">
            <a:avLst/>
          </a:prstGeom>
        </p:spPr>
      </p:pic>
      <p:cxnSp>
        <p:nvCxnSpPr>
          <p:cNvPr id="22" name="Straight Arrow Connector 21"/>
          <p:cNvCxnSpPr/>
          <p:nvPr/>
        </p:nvCxnSpPr>
        <p:spPr>
          <a:xfrm flipH="1">
            <a:off x="5562600" y="1137484"/>
            <a:ext cx="795335"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60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35</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6</a:t>
            </a:r>
          </a:p>
        </p:txBody>
      </p:sp>
      <p:pic>
        <p:nvPicPr>
          <p:cNvPr id="9" name="Picture 8"/>
          <p:cNvPicPr>
            <a:picLocks noChangeAspect="1"/>
          </p:cNvPicPr>
          <p:nvPr/>
        </p:nvPicPr>
        <p:blipFill>
          <a:blip r:embed="rId2"/>
          <a:stretch>
            <a:fillRect/>
          </a:stretch>
        </p:blipFill>
        <p:spPr>
          <a:xfrm>
            <a:off x="3285308" y="350640"/>
            <a:ext cx="2838450" cy="1581150"/>
          </a:xfrm>
          <a:prstGeom prst="rect">
            <a:avLst/>
          </a:prstGeom>
        </p:spPr>
      </p:pic>
      <p:pic>
        <p:nvPicPr>
          <p:cNvPr id="11" name="Picture 10"/>
          <p:cNvPicPr>
            <a:picLocks noChangeAspect="1"/>
          </p:cNvPicPr>
          <p:nvPr/>
        </p:nvPicPr>
        <p:blipFill>
          <a:blip r:embed="rId3"/>
          <a:stretch>
            <a:fillRect/>
          </a:stretch>
        </p:blipFill>
        <p:spPr>
          <a:xfrm>
            <a:off x="3285308" y="360165"/>
            <a:ext cx="2838450" cy="1571625"/>
          </a:xfrm>
          <a:prstGeom prst="rect">
            <a:avLst/>
          </a:prstGeom>
        </p:spPr>
      </p:pic>
      <p:pic>
        <p:nvPicPr>
          <p:cNvPr id="12" name="Picture 11"/>
          <p:cNvPicPr>
            <a:picLocks noChangeAspect="1"/>
          </p:cNvPicPr>
          <p:nvPr/>
        </p:nvPicPr>
        <p:blipFill>
          <a:blip r:embed="rId4"/>
          <a:stretch>
            <a:fillRect/>
          </a:stretch>
        </p:blipFill>
        <p:spPr>
          <a:xfrm>
            <a:off x="3423420" y="2419883"/>
            <a:ext cx="2562225" cy="1704975"/>
          </a:xfrm>
          <a:prstGeom prst="rect">
            <a:avLst/>
          </a:prstGeom>
        </p:spPr>
      </p:pic>
      <p:cxnSp>
        <p:nvCxnSpPr>
          <p:cNvPr id="16" name="Straight Arrow Connector 15"/>
          <p:cNvCxnSpPr>
            <a:stCxn id="9" idx="2"/>
            <a:endCxn id="12" idx="0"/>
          </p:cNvCxnSpPr>
          <p:nvPr/>
        </p:nvCxnSpPr>
        <p:spPr>
          <a:xfrm>
            <a:off x="4704533" y="1931790"/>
            <a:ext cx="0" cy="48809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5"/>
          <a:stretch>
            <a:fillRect/>
          </a:stretch>
        </p:blipFill>
        <p:spPr>
          <a:xfrm>
            <a:off x="3471589" y="4802154"/>
            <a:ext cx="2533650" cy="1143000"/>
          </a:xfrm>
          <a:prstGeom prst="rect">
            <a:avLst/>
          </a:prstGeom>
        </p:spPr>
      </p:pic>
      <p:pic>
        <p:nvPicPr>
          <p:cNvPr id="21" name="Picture 20"/>
          <p:cNvPicPr>
            <a:picLocks noChangeAspect="1"/>
          </p:cNvPicPr>
          <p:nvPr/>
        </p:nvPicPr>
        <p:blipFill>
          <a:blip r:embed="rId6"/>
          <a:stretch>
            <a:fillRect/>
          </a:stretch>
        </p:blipFill>
        <p:spPr>
          <a:xfrm>
            <a:off x="447674" y="4876800"/>
            <a:ext cx="2562225" cy="1171575"/>
          </a:xfrm>
          <a:prstGeom prst="rect">
            <a:avLst/>
          </a:prstGeom>
        </p:spPr>
      </p:pic>
      <p:cxnSp>
        <p:nvCxnSpPr>
          <p:cNvPr id="22" name="Straight Arrow Connector 21"/>
          <p:cNvCxnSpPr>
            <a:endCxn id="19" idx="0"/>
          </p:cNvCxnSpPr>
          <p:nvPr/>
        </p:nvCxnSpPr>
        <p:spPr>
          <a:xfrm>
            <a:off x="4738414" y="4124858"/>
            <a:ext cx="0" cy="67729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974045" y="5373654"/>
            <a:ext cx="533399"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4879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36</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6</a:t>
            </a:r>
          </a:p>
        </p:txBody>
      </p:sp>
      <p:pic>
        <p:nvPicPr>
          <p:cNvPr id="9" name="Picture 8"/>
          <p:cNvPicPr>
            <a:picLocks noChangeAspect="1"/>
          </p:cNvPicPr>
          <p:nvPr/>
        </p:nvPicPr>
        <p:blipFill>
          <a:blip r:embed="rId2"/>
          <a:stretch>
            <a:fillRect/>
          </a:stretch>
        </p:blipFill>
        <p:spPr>
          <a:xfrm>
            <a:off x="3285308" y="350640"/>
            <a:ext cx="2838450" cy="1581150"/>
          </a:xfrm>
          <a:prstGeom prst="rect">
            <a:avLst/>
          </a:prstGeom>
        </p:spPr>
      </p:pic>
      <p:pic>
        <p:nvPicPr>
          <p:cNvPr id="11" name="Picture 10"/>
          <p:cNvPicPr>
            <a:picLocks noChangeAspect="1"/>
          </p:cNvPicPr>
          <p:nvPr/>
        </p:nvPicPr>
        <p:blipFill>
          <a:blip r:embed="rId3"/>
          <a:stretch>
            <a:fillRect/>
          </a:stretch>
        </p:blipFill>
        <p:spPr>
          <a:xfrm>
            <a:off x="3285308" y="360165"/>
            <a:ext cx="2838450" cy="1571625"/>
          </a:xfrm>
          <a:prstGeom prst="rect">
            <a:avLst/>
          </a:prstGeom>
        </p:spPr>
      </p:pic>
      <p:pic>
        <p:nvPicPr>
          <p:cNvPr id="12" name="Picture 11"/>
          <p:cNvPicPr>
            <a:picLocks noChangeAspect="1"/>
          </p:cNvPicPr>
          <p:nvPr/>
        </p:nvPicPr>
        <p:blipFill>
          <a:blip r:embed="rId4"/>
          <a:stretch>
            <a:fillRect/>
          </a:stretch>
        </p:blipFill>
        <p:spPr>
          <a:xfrm>
            <a:off x="3423420" y="2419883"/>
            <a:ext cx="2562225" cy="1704975"/>
          </a:xfrm>
          <a:prstGeom prst="rect">
            <a:avLst/>
          </a:prstGeom>
        </p:spPr>
      </p:pic>
      <p:cxnSp>
        <p:nvCxnSpPr>
          <p:cNvPr id="16" name="Straight Arrow Connector 15"/>
          <p:cNvCxnSpPr>
            <a:stCxn id="9" idx="2"/>
            <a:endCxn id="12" idx="0"/>
          </p:cNvCxnSpPr>
          <p:nvPr/>
        </p:nvCxnSpPr>
        <p:spPr>
          <a:xfrm>
            <a:off x="4704533" y="1931790"/>
            <a:ext cx="0" cy="48809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5"/>
          <a:stretch>
            <a:fillRect/>
          </a:stretch>
        </p:blipFill>
        <p:spPr>
          <a:xfrm>
            <a:off x="3471589" y="4802154"/>
            <a:ext cx="2533650" cy="1143000"/>
          </a:xfrm>
          <a:prstGeom prst="rect">
            <a:avLst/>
          </a:prstGeom>
        </p:spPr>
      </p:pic>
      <p:pic>
        <p:nvPicPr>
          <p:cNvPr id="21" name="Picture 20"/>
          <p:cNvPicPr>
            <a:picLocks noChangeAspect="1"/>
          </p:cNvPicPr>
          <p:nvPr/>
        </p:nvPicPr>
        <p:blipFill>
          <a:blip r:embed="rId6"/>
          <a:stretch>
            <a:fillRect/>
          </a:stretch>
        </p:blipFill>
        <p:spPr>
          <a:xfrm>
            <a:off x="447674" y="4876800"/>
            <a:ext cx="2562225" cy="1171575"/>
          </a:xfrm>
          <a:prstGeom prst="rect">
            <a:avLst/>
          </a:prstGeom>
        </p:spPr>
      </p:pic>
      <p:cxnSp>
        <p:nvCxnSpPr>
          <p:cNvPr id="22" name="Straight Arrow Connector 21"/>
          <p:cNvCxnSpPr>
            <a:endCxn id="19" idx="0"/>
          </p:cNvCxnSpPr>
          <p:nvPr/>
        </p:nvCxnSpPr>
        <p:spPr>
          <a:xfrm>
            <a:off x="4738414" y="4124858"/>
            <a:ext cx="0" cy="677296"/>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974045" y="5373654"/>
            <a:ext cx="533399" cy="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7"/>
          <a:stretch>
            <a:fillRect/>
          </a:stretch>
        </p:blipFill>
        <p:spPr>
          <a:xfrm>
            <a:off x="314323" y="2491320"/>
            <a:ext cx="2828925" cy="1562100"/>
          </a:xfrm>
          <a:prstGeom prst="rect">
            <a:avLst/>
          </a:prstGeom>
        </p:spPr>
      </p:pic>
      <p:cxnSp>
        <p:nvCxnSpPr>
          <p:cNvPr id="26" name="Straight Arrow Connector 25"/>
          <p:cNvCxnSpPr>
            <a:stCxn id="21" idx="0"/>
            <a:endCxn id="25" idx="2"/>
          </p:cNvCxnSpPr>
          <p:nvPr/>
        </p:nvCxnSpPr>
        <p:spPr>
          <a:xfrm flipH="1" flipV="1">
            <a:off x="1728786" y="4053420"/>
            <a:ext cx="1" cy="82338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947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37</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6</a:t>
            </a:r>
          </a:p>
        </p:txBody>
      </p:sp>
      <p:pic>
        <p:nvPicPr>
          <p:cNvPr id="21" name="Picture 20"/>
          <p:cNvPicPr>
            <a:picLocks noChangeAspect="1"/>
          </p:cNvPicPr>
          <p:nvPr/>
        </p:nvPicPr>
        <p:blipFill>
          <a:blip r:embed="rId2"/>
          <a:stretch>
            <a:fillRect/>
          </a:stretch>
        </p:blipFill>
        <p:spPr>
          <a:xfrm>
            <a:off x="447674" y="4876800"/>
            <a:ext cx="2562225" cy="1171575"/>
          </a:xfrm>
          <a:prstGeom prst="rect">
            <a:avLst/>
          </a:prstGeom>
        </p:spPr>
      </p:pic>
      <p:pic>
        <p:nvPicPr>
          <p:cNvPr id="25" name="Picture 24"/>
          <p:cNvPicPr>
            <a:picLocks noChangeAspect="1"/>
          </p:cNvPicPr>
          <p:nvPr/>
        </p:nvPicPr>
        <p:blipFill>
          <a:blip r:embed="rId3"/>
          <a:stretch>
            <a:fillRect/>
          </a:stretch>
        </p:blipFill>
        <p:spPr>
          <a:xfrm>
            <a:off x="314323" y="2491320"/>
            <a:ext cx="2828925" cy="1562100"/>
          </a:xfrm>
          <a:prstGeom prst="rect">
            <a:avLst/>
          </a:prstGeom>
        </p:spPr>
      </p:pic>
      <p:cxnSp>
        <p:nvCxnSpPr>
          <p:cNvPr id="26" name="Straight Arrow Connector 25"/>
          <p:cNvCxnSpPr>
            <a:stCxn id="21" idx="0"/>
            <a:endCxn id="25" idx="2"/>
          </p:cNvCxnSpPr>
          <p:nvPr/>
        </p:nvCxnSpPr>
        <p:spPr>
          <a:xfrm flipH="1" flipV="1">
            <a:off x="1728786" y="4053420"/>
            <a:ext cx="1" cy="82338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stretch>
            <a:fillRect/>
          </a:stretch>
        </p:blipFill>
        <p:spPr>
          <a:xfrm>
            <a:off x="333372" y="2481795"/>
            <a:ext cx="2790825" cy="1571625"/>
          </a:xfrm>
          <a:prstGeom prst="rect">
            <a:avLst/>
          </a:prstGeom>
        </p:spPr>
      </p:pic>
    </p:spTree>
    <p:extLst>
      <p:ext uri="{BB962C8B-B14F-4D97-AF65-F5344CB8AC3E}">
        <p14:creationId xmlns:p14="http://schemas.microsoft.com/office/powerpoint/2010/main" val="1754598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38</a:t>
            </a:fld>
            <a:endParaRPr lang="en-US" altLang="en-US"/>
          </a:p>
        </p:txBody>
      </p:sp>
      <p:sp>
        <p:nvSpPr>
          <p:cNvPr id="20" name="TextBox 19"/>
          <p:cNvSpPr txBox="1"/>
          <p:nvPr/>
        </p:nvSpPr>
        <p:spPr>
          <a:xfrm>
            <a:off x="3566337" y="6200235"/>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6</a:t>
            </a:r>
          </a:p>
        </p:txBody>
      </p:sp>
      <p:pic>
        <p:nvPicPr>
          <p:cNvPr id="21" name="Picture 20"/>
          <p:cNvPicPr>
            <a:picLocks noChangeAspect="1"/>
          </p:cNvPicPr>
          <p:nvPr/>
        </p:nvPicPr>
        <p:blipFill>
          <a:blip r:embed="rId2"/>
          <a:stretch>
            <a:fillRect/>
          </a:stretch>
        </p:blipFill>
        <p:spPr>
          <a:xfrm>
            <a:off x="447674" y="4876800"/>
            <a:ext cx="2562225" cy="1171575"/>
          </a:xfrm>
          <a:prstGeom prst="rect">
            <a:avLst/>
          </a:prstGeom>
        </p:spPr>
      </p:pic>
      <p:pic>
        <p:nvPicPr>
          <p:cNvPr id="25" name="Picture 24"/>
          <p:cNvPicPr>
            <a:picLocks noChangeAspect="1"/>
          </p:cNvPicPr>
          <p:nvPr/>
        </p:nvPicPr>
        <p:blipFill>
          <a:blip r:embed="rId3"/>
          <a:stretch>
            <a:fillRect/>
          </a:stretch>
        </p:blipFill>
        <p:spPr>
          <a:xfrm>
            <a:off x="314323" y="2491320"/>
            <a:ext cx="2828925" cy="1562100"/>
          </a:xfrm>
          <a:prstGeom prst="rect">
            <a:avLst/>
          </a:prstGeom>
        </p:spPr>
      </p:pic>
      <p:cxnSp>
        <p:nvCxnSpPr>
          <p:cNvPr id="26" name="Straight Arrow Connector 25"/>
          <p:cNvCxnSpPr>
            <a:stCxn id="21" idx="0"/>
            <a:endCxn id="25" idx="2"/>
          </p:cNvCxnSpPr>
          <p:nvPr/>
        </p:nvCxnSpPr>
        <p:spPr>
          <a:xfrm flipH="1" flipV="1">
            <a:off x="1728786" y="4053420"/>
            <a:ext cx="1" cy="82338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stretch>
            <a:fillRect/>
          </a:stretch>
        </p:blipFill>
        <p:spPr>
          <a:xfrm>
            <a:off x="333372" y="2481795"/>
            <a:ext cx="2790825" cy="1571625"/>
          </a:xfrm>
          <a:prstGeom prst="rect">
            <a:avLst/>
          </a:prstGeom>
        </p:spPr>
      </p:pic>
      <p:pic>
        <p:nvPicPr>
          <p:cNvPr id="9" name="Picture 8"/>
          <p:cNvPicPr>
            <a:picLocks noChangeAspect="1"/>
          </p:cNvPicPr>
          <p:nvPr/>
        </p:nvPicPr>
        <p:blipFill>
          <a:blip r:embed="rId5"/>
          <a:stretch>
            <a:fillRect/>
          </a:stretch>
        </p:blipFill>
        <p:spPr>
          <a:xfrm>
            <a:off x="295272" y="106110"/>
            <a:ext cx="2828925" cy="1771650"/>
          </a:xfrm>
          <a:prstGeom prst="rect">
            <a:avLst/>
          </a:prstGeom>
        </p:spPr>
      </p:pic>
      <p:pic>
        <p:nvPicPr>
          <p:cNvPr id="10" name="Picture 9"/>
          <p:cNvPicPr>
            <a:picLocks noChangeAspect="1"/>
          </p:cNvPicPr>
          <p:nvPr/>
        </p:nvPicPr>
        <p:blipFill>
          <a:blip r:embed="rId6"/>
          <a:stretch>
            <a:fillRect/>
          </a:stretch>
        </p:blipFill>
        <p:spPr>
          <a:xfrm>
            <a:off x="314323" y="85725"/>
            <a:ext cx="2828925" cy="1743075"/>
          </a:xfrm>
          <a:prstGeom prst="rect">
            <a:avLst/>
          </a:prstGeom>
        </p:spPr>
      </p:pic>
      <p:pic>
        <p:nvPicPr>
          <p:cNvPr id="11" name="Picture 10"/>
          <p:cNvPicPr>
            <a:picLocks noChangeAspect="1"/>
          </p:cNvPicPr>
          <p:nvPr/>
        </p:nvPicPr>
        <p:blipFill>
          <a:blip r:embed="rId7"/>
          <a:stretch>
            <a:fillRect/>
          </a:stretch>
        </p:blipFill>
        <p:spPr>
          <a:xfrm>
            <a:off x="3995734" y="380345"/>
            <a:ext cx="2571750" cy="1143000"/>
          </a:xfrm>
          <a:prstGeom prst="rect">
            <a:avLst/>
          </a:prstGeom>
        </p:spPr>
      </p:pic>
      <p:cxnSp>
        <p:nvCxnSpPr>
          <p:cNvPr id="12" name="Straight Arrow Connector 11"/>
          <p:cNvCxnSpPr/>
          <p:nvPr/>
        </p:nvCxnSpPr>
        <p:spPr>
          <a:xfrm flipV="1">
            <a:off x="3124197" y="951845"/>
            <a:ext cx="871537" cy="541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9" idx="2"/>
          </p:cNvCxnSpPr>
          <p:nvPr/>
        </p:nvCxnSpPr>
        <p:spPr>
          <a:xfrm flipV="1">
            <a:off x="1709734" y="1877760"/>
            <a:ext cx="1" cy="64225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4330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39</a:t>
            </a:fld>
            <a:endParaRPr lang="en-US" altLang="en-US"/>
          </a:p>
        </p:txBody>
      </p:sp>
      <p:pic>
        <p:nvPicPr>
          <p:cNvPr id="3" name="Picture 2"/>
          <p:cNvPicPr>
            <a:picLocks noChangeAspect="1"/>
          </p:cNvPicPr>
          <p:nvPr/>
        </p:nvPicPr>
        <p:blipFill>
          <a:blip r:embed="rId2"/>
          <a:stretch>
            <a:fillRect/>
          </a:stretch>
        </p:blipFill>
        <p:spPr>
          <a:xfrm>
            <a:off x="228601" y="152400"/>
            <a:ext cx="4774870" cy="3810000"/>
          </a:xfrm>
          <a:prstGeom prst="rect">
            <a:avLst/>
          </a:prstGeom>
          <a:ln w="63500">
            <a:solidFill>
              <a:srgbClr val="0000FF"/>
            </a:solidFill>
          </a:ln>
        </p:spPr>
      </p:pic>
      <p:pic>
        <p:nvPicPr>
          <p:cNvPr id="4" name="Picture 3"/>
          <p:cNvPicPr>
            <a:picLocks noChangeAspect="1"/>
          </p:cNvPicPr>
          <p:nvPr/>
        </p:nvPicPr>
        <p:blipFill>
          <a:blip r:embed="rId3"/>
          <a:stretch>
            <a:fillRect/>
          </a:stretch>
        </p:blipFill>
        <p:spPr>
          <a:xfrm>
            <a:off x="3581400" y="3039162"/>
            <a:ext cx="4876800" cy="3682313"/>
          </a:xfrm>
          <a:prstGeom prst="rect">
            <a:avLst/>
          </a:prstGeom>
          <a:ln w="63500">
            <a:solidFill>
              <a:srgbClr val="FF0000"/>
            </a:solidFill>
          </a:ln>
        </p:spPr>
      </p:pic>
      <p:sp>
        <p:nvSpPr>
          <p:cNvPr id="5" name="TextBox 4"/>
          <p:cNvSpPr txBox="1"/>
          <p:nvPr/>
        </p:nvSpPr>
        <p:spPr>
          <a:xfrm>
            <a:off x="4017969" y="283830"/>
            <a:ext cx="4243982" cy="1061829"/>
          </a:xfrm>
          <a:prstGeom prst="rect">
            <a:avLst/>
          </a:prstGeom>
          <a:solidFill>
            <a:srgbClr val="FFFF00"/>
          </a:solidFill>
          <a:ln w="34925">
            <a:solidFill>
              <a:srgbClr val="0000FF"/>
            </a:solidFill>
          </a:ln>
        </p:spPr>
        <p:txBody>
          <a:bodyPr wrap="none" rtlCol="0">
            <a:spAutoFit/>
          </a:bodyPr>
          <a:lstStyle/>
          <a:p>
            <a:r>
              <a:rPr lang="en-US" sz="2100" b="1" dirty="0" smtClean="0">
                <a:solidFill>
                  <a:srgbClr val="0000FF"/>
                </a:solidFill>
              </a:rPr>
              <a:t>Program_9_2 is </a:t>
            </a:r>
            <a:r>
              <a:rPr lang="en-US" sz="2100" b="1" dirty="0">
                <a:solidFill>
                  <a:srgbClr val="0000FF"/>
                </a:solidFill>
              </a:rPr>
              <a:t>due </a:t>
            </a:r>
            <a:r>
              <a:rPr lang="en-US" sz="2100" b="1" dirty="0" smtClean="0">
                <a:solidFill>
                  <a:srgbClr val="0000FF"/>
                </a:solidFill>
              </a:rPr>
              <a:t>by noon Sunday</a:t>
            </a:r>
            <a:endParaRPr lang="en-US" sz="2100" b="1" u="sng" dirty="0">
              <a:solidFill>
                <a:srgbClr val="FF0000"/>
              </a:solidFill>
            </a:endParaRPr>
          </a:p>
          <a:p>
            <a:r>
              <a:rPr lang="en-US" sz="2100" b="1" dirty="0">
                <a:solidFill>
                  <a:srgbClr val="0000FF"/>
                </a:solidFill>
              </a:rPr>
              <a:t>Email your </a:t>
            </a:r>
            <a:r>
              <a:rPr lang="en-US" sz="2100" b="1" dirty="0" smtClean="0">
                <a:solidFill>
                  <a:srgbClr val="0000FF"/>
                </a:solidFill>
              </a:rPr>
              <a:t>Program_9_2.java </a:t>
            </a:r>
            <a:r>
              <a:rPr lang="en-US" sz="2100" b="1" dirty="0">
                <a:solidFill>
                  <a:srgbClr val="0000FF"/>
                </a:solidFill>
              </a:rPr>
              <a:t>file to:</a:t>
            </a:r>
          </a:p>
          <a:p>
            <a:r>
              <a:rPr lang="en-US" sz="2100" b="1" dirty="0">
                <a:solidFill>
                  <a:srgbClr val="0000FF"/>
                </a:solidFill>
              </a:rPr>
              <a:t>	tsheehan@nvcc.edu</a:t>
            </a:r>
          </a:p>
        </p:txBody>
      </p:sp>
      <p:sp>
        <p:nvSpPr>
          <p:cNvPr id="6" name="TextBox 5"/>
          <p:cNvSpPr txBox="1"/>
          <p:nvPr/>
        </p:nvSpPr>
        <p:spPr>
          <a:xfrm>
            <a:off x="4648200" y="1824369"/>
            <a:ext cx="4410053" cy="738664"/>
          </a:xfrm>
          <a:prstGeom prst="rect">
            <a:avLst/>
          </a:prstGeom>
          <a:solidFill>
            <a:schemeClr val="bg1"/>
          </a:solidFill>
          <a:ln w="34925">
            <a:solidFill>
              <a:srgbClr val="FF0000"/>
            </a:solidFill>
          </a:ln>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Subject line on your email must read</a:t>
            </a:r>
          </a:p>
          <a:p>
            <a:r>
              <a:rPr lang="en-US" sz="2100" b="1" dirty="0">
                <a:solidFill>
                  <a:srgbClr val="FF0000"/>
                </a:solidFill>
                <a:latin typeface="Times New Roman" panose="02020603050405020304" pitchFamily="18" charset="0"/>
                <a:cs typeface="Times New Roman" panose="02020603050405020304" pitchFamily="18" charset="0"/>
              </a:rPr>
              <a:t>120 – </a:t>
            </a:r>
            <a:r>
              <a:rPr lang="en-US" sz="2100" i="1" dirty="0">
                <a:solidFill>
                  <a:schemeClr val="tx1"/>
                </a:solidFill>
                <a:latin typeface="Times New Roman" panose="02020603050405020304" pitchFamily="18" charset="0"/>
                <a:cs typeface="Times New Roman" panose="02020603050405020304" pitchFamily="18" charset="0"/>
              </a:rPr>
              <a:t>section number </a:t>
            </a:r>
            <a:r>
              <a:rPr lang="en-US" sz="2100" b="1" dirty="0">
                <a:solidFill>
                  <a:srgbClr val="FF0000"/>
                </a:solidFill>
                <a:latin typeface="Times New Roman" panose="02020603050405020304" pitchFamily="18" charset="0"/>
                <a:cs typeface="Times New Roman" panose="02020603050405020304" pitchFamily="18" charset="0"/>
              </a:rPr>
              <a:t>–</a:t>
            </a:r>
            <a:r>
              <a:rPr lang="en-US" sz="2100" i="1" dirty="0">
                <a:solidFill>
                  <a:schemeClr val="tx1"/>
                </a:solidFill>
                <a:latin typeface="Times New Roman" panose="02020603050405020304" pitchFamily="18" charset="0"/>
                <a:cs typeface="Times New Roman" panose="02020603050405020304" pitchFamily="18" charset="0"/>
              </a:rPr>
              <a:t> </a:t>
            </a:r>
            <a:r>
              <a:rPr lang="en-US" sz="2100" b="1" dirty="0" smtClean="0">
                <a:solidFill>
                  <a:srgbClr val="FF0000"/>
                </a:solidFill>
                <a:latin typeface="Times New Roman" panose="02020603050405020304" pitchFamily="18" charset="0"/>
                <a:cs typeface="Times New Roman" panose="02020603050405020304" pitchFamily="18" charset="0"/>
              </a:rPr>
              <a:t>Program_9_2</a:t>
            </a:r>
            <a:endParaRPr lang="en-US" sz="21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21565" y="5639639"/>
            <a:ext cx="4755236" cy="1077218"/>
          </a:xfrm>
          <a:prstGeom prst="rect">
            <a:avLst/>
          </a:prstGeom>
          <a:solidFill>
            <a:schemeClr val="bg1"/>
          </a:solidFill>
          <a:ln w="34925">
            <a:solidFill>
              <a:srgbClr val="FF0000"/>
            </a:solidFill>
          </a:ln>
        </p:spPr>
        <p:txBody>
          <a:bodyPr wrap="square" rtlCol="0">
            <a:spAutoFit/>
          </a:bodyPr>
          <a:lstStyle/>
          <a:p>
            <a:r>
              <a:rPr lang="en-US" sz="1600" b="1" dirty="0">
                <a:solidFill>
                  <a:srgbClr val="FF0000"/>
                </a:solidFill>
                <a:latin typeface="Times New Roman" panose="02020603050405020304" pitchFamily="18" charset="0"/>
                <a:cs typeface="Times New Roman" panose="02020603050405020304" pitchFamily="18" charset="0"/>
              </a:rPr>
              <a:t>MW  </a:t>
            </a:r>
            <a:r>
              <a:rPr lang="en-US" sz="1600" b="1" dirty="0" smtClean="0">
                <a:solidFill>
                  <a:srgbClr val="FF0000"/>
                </a:solidFill>
                <a:latin typeface="Times New Roman" panose="02020603050405020304" pitchFamily="18" charset="0"/>
                <a:cs typeface="Times New Roman" panose="02020603050405020304" pitchFamily="18" charset="0"/>
              </a:rPr>
              <a:t>	9:35 AM   - 11:35 AM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 </a:t>
            </a:r>
            <a:r>
              <a:rPr lang="en-US" sz="1600" b="1" dirty="0">
                <a:solidFill>
                  <a:srgbClr val="FF0000"/>
                </a:solidFill>
                <a:latin typeface="Times New Roman" panose="02020603050405020304" pitchFamily="18" charset="0"/>
                <a:cs typeface="Times New Roman" panose="02020603050405020304" pitchFamily="18" charset="0"/>
              </a:rPr>
              <a:t>1</a:t>
            </a:r>
          </a:p>
          <a:p>
            <a:r>
              <a:rPr lang="en-US" sz="1600" b="1" dirty="0">
                <a:solidFill>
                  <a:srgbClr val="FF0000"/>
                </a:solidFill>
                <a:latin typeface="Times New Roman" panose="02020603050405020304" pitchFamily="18" charset="0"/>
                <a:cs typeface="Times New Roman" panose="02020603050405020304" pitchFamily="18" charset="0"/>
              </a:rPr>
              <a:t>MW  </a:t>
            </a:r>
            <a:r>
              <a:rPr lang="en-US" sz="1600" b="1" dirty="0" smtClean="0">
                <a:solidFill>
                  <a:srgbClr val="FF0000"/>
                </a:solidFill>
                <a:latin typeface="Times New Roman" panose="02020603050405020304" pitchFamily="18" charset="0"/>
                <a:cs typeface="Times New Roman" panose="02020603050405020304" pitchFamily="18" charset="0"/>
              </a:rPr>
              <a:t>	2:20 PM   - 4:20 </a:t>
            </a:r>
            <a:r>
              <a:rPr lang="en-US" sz="1600" b="1" dirty="0">
                <a:solidFill>
                  <a:srgbClr val="FF0000"/>
                </a:solidFill>
                <a:latin typeface="Times New Roman" panose="02020603050405020304" pitchFamily="18" charset="0"/>
                <a:cs typeface="Times New Roman" panose="02020603050405020304" pitchFamily="18" charset="0"/>
              </a:rPr>
              <a:t>PM 	</a:t>
            </a:r>
            <a:r>
              <a:rPr lang="en-US" sz="1600" b="1" dirty="0" smtClean="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 </a:t>
            </a:r>
            <a:r>
              <a:rPr lang="en-US" sz="1600" b="1" dirty="0">
                <a:solidFill>
                  <a:srgbClr val="FF0000"/>
                </a:solidFill>
                <a:latin typeface="Times New Roman" panose="02020603050405020304" pitchFamily="18" charset="0"/>
                <a:cs typeface="Times New Roman" panose="02020603050405020304" pitchFamily="18" charset="0"/>
              </a:rPr>
              <a:t>2</a:t>
            </a:r>
          </a:p>
          <a:p>
            <a:r>
              <a:rPr lang="en-US" sz="1600" b="1" dirty="0" err="1">
                <a:solidFill>
                  <a:srgbClr val="FF0000"/>
                </a:solidFill>
                <a:latin typeface="Times New Roman" panose="02020603050405020304" pitchFamily="18" charset="0"/>
                <a:cs typeface="Times New Roman" panose="02020603050405020304" pitchFamily="18" charset="0"/>
              </a:rPr>
              <a:t>TuTh</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	10:30 AM - 12:30 PM </a:t>
            </a:r>
            <a:r>
              <a:rPr lang="en-US" sz="1600" b="1" dirty="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3</a:t>
            </a:r>
          </a:p>
          <a:p>
            <a:r>
              <a:rPr lang="en-US" sz="1600" b="1" dirty="0" err="1">
                <a:solidFill>
                  <a:srgbClr val="FF0000"/>
                </a:solidFill>
                <a:latin typeface="Times New Roman" panose="02020603050405020304" pitchFamily="18" charset="0"/>
                <a:cs typeface="Times New Roman" panose="02020603050405020304" pitchFamily="18" charset="0"/>
              </a:rPr>
              <a:t>TuTh</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1:00 PM   - 3:00 </a:t>
            </a:r>
            <a:r>
              <a:rPr lang="en-US" sz="1600" b="1" dirty="0">
                <a:solidFill>
                  <a:srgbClr val="FF0000"/>
                </a:solidFill>
                <a:latin typeface="Times New Roman" panose="02020603050405020304" pitchFamily="18" charset="0"/>
                <a:cs typeface="Times New Roman" panose="02020603050405020304" pitchFamily="18" charset="0"/>
              </a:rPr>
              <a:t>PM 	</a:t>
            </a:r>
            <a:r>
              <a:rPr lang="en-US" sz="1600" b="1" dirty="0" smtClean="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4</a:t>
            </a:r>
            <a:endParaRPr lang="en-US" sz="1600" b="1"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753369" y="228600"/>
            <a:ext cx="1862667" cy="304800"/>
          </a:xfrm>
          <a:prstGeom prst="rect">
            <a:avLst/>
          </a:prstGeom>
        </p:spPr>
      </p:pic>
      <p:pic>
        <p:nvPicPr>
          <p:cNvPr id="9" name="Picture 8"/>
          <p:cNvPicPr>
            <a:picLocks noChangeAspect="1"/>
          </p:cNvPicPr>
          <p:nvPr/>
        </p:nvPicPr>
        <p:blipFill>
          <a:blip r:embed="rId4"/>
          <a:stretch>
            <a:fillRect/>
          </a:stretch>
        </p:blipFill>
        <p:spPr>
          <a:xfrm>
            <a:off x="4122497" y="3124200"/>
            <a:ext cx="1862667" cy="304800"/>
          </a:xfrm>
          <a:prstGeom prst="rect">
            <a:avLst/>
          </a:prstGeom>
        </p:spPr>
      </p:pic>
      <p:sp>
        <p:nvSpPr>
          <p:cNvPr id="10" name="TextBox 9"/>
          <p:cNvSpPr txBox="1"/>
          <p:nvPr/>
        </p:nvSpPr>
        <p:spPr>
          <a:xfrm>
            <a:off x="727049" y="1666716"/>
            <a:ext cx="1035861" cy="230832"/>
          </a:xfrm>
          <a:prstGeom prst="rect">
            <a:avLst/>
          </a:prstGeom>
          <a:solidFill>
            <a:schemeClr val="bg1"/>
          </a:solidFill>
          <a:ln w="34925">
            <a:noFill/>
          </a:ln>
        </p:spPr>
        <p:txBody>
          <a:bodyPr wrap="none" rtlCol="0">
            <a:spAutoFit/>
          </a:bodyPr>
          <a:lstStyle/>
          <a:p>
            <a:r>
              <a:rPr lang="en-US" sz="900" dirty="0" smtClean="0">
                <a:solidFill>
                  <a:schemeClr val="tx1"/>
                </a:solidFill>
              </a:rPr>
              <a:t>Program_9_2.java</a:t>
            </a:r>
          </a:p>
        </p:txBody>
      </p:sp>
      <p:sp>
        <p:nvSpPr>
          <p:cNvPr id="11" name="TextBox 10"/>
          <p:cNvSpPr txBox="1"/>
          <p:nvPr/>
        </p:nvSpPr>
        <p:spPr>
          <a:xfrm>
            <a:off x="4101277" y="4562056"/>
            <a:ext cx="1035861" cy="230832"/>
          </a:xfrm>
          <a:prstGeom prst="rect">
            <a:avLst/>
          </a:prstGeom>
          <a:solidFill>
            <a:schemeClr val="bg1"/>
          </a:solidFill>
          <a:ln w="34925">
            <a:noFill/>
          </a:ln>
        </p:spPr>
        <p:txBody>
          <a:bodyPr wrap="none" rtlCol="0">
            <a:spAutoFit/>
          </a:bodyPr>
          <a:lstStyle/>
          <a:p>
            <a:r>
              <a:rPr lang="en-US" sz="900" dirty="0" smtClean="0">
                <a:solidFill>
                  <a:schemeClr val="tx1"/>
                </a:solidFill>
              </a:rPr>
              <a:t>Program_9_2.java</a:t>
            </a:r>
          </a:p>
        </p:txBody>
      </p:sp>
      <p:sp>
        <p:nvSpPr>
          <p:cNvPr id="12" name="TextBox 11"/>
          <p:cNvSpPr txBox="1"/>
          <p:nvPr/>
        </p:nvSpPr>
        <p:spPr>
          <a:xfrm>
            <a:off x="284264" y="1198212"/>
            <a:ext cx="2314223" cy="276999"/>
          </a:xfrm>
          <a:prstGeom prst="rect">
            <a:avLst/>
          </a:prstGeom>
          <a:solidFill>
            <a:schemeClr val="bg1"/>
          </a:solidFill>
          <a:ln w="34925">
            <a:noFill/>
          </a:ln>
        </p:spPr>
        <p:txBody>
          <a:bodyPr wrap="none" rtlCol="0">
            <a:spAutoFit/>
          </a:bodyPr>
          <a:lstStyle/>
          <a:p>
            <a:r>
              <a:rPr lang="en-US" sz="1200" dirty="0" smtClean="0">
                <a:solidFill>
                  <a:schemeClr val="tx1"/>
                </a:solidFill>
              </a:rPr>
              <a:t>120 section number Program_9_2</a:t>
            </a:r>
          </a:p>
        </p:txBody>
      </p:sp>
      <p:sp>
        <p:nvSpPr>
          <p:cNvPr id="13" name="TextBox 12"/>
          <p:cNvSpPr txBox="1"/>
          <p:nvPr/>
        </p:nvSpPr>
        <p:spPr>
          <a:xfrm>
            <a:off x="3631645" y="4135021"/>
            <a:ext cx="2314223" cy="276999"/>
          </a:xfrm>
          <a:prstGeom prst="rect">
            <a:avLst/>
          </a:prstGeom>
          <a:solidFill>
            <a:schemeClr val="bg1"/>
          </a:solidFill>
          <a:ln w="34925">
            <a:noFill/>
          </a:ln>
        </p:spPr>
        <p:txBody>
          <a:bodyPr wrap="none" rtlCol="0">
            <a:spAutoFit/>
          </a:bodyPr>
          <a:lstStyle/>
          <a:p>
            <a:r>
              <a:rPr lang="en-US" sz="1200" dirty="0" smtClean="0">
                <a:solidFill>
                  <a:schemeClr val="tx1"/>
                </a:solidFill>
              </a:rPr>
              <a:t>120 section number Program_9_2</a:t>
            </a:r>
          </a:p>
        </p:txBody>
      </p:sp>
    </p:spTree>
    <p:extLst>
      <p:ext uri="{BB962C8B-B14F-4D97-AF65-F5344CB8AC3E}">
        <p14:creationId xmlns:p14="http://schemas.microsoft.com/office/powerpoint/2010/main" val="736684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4</a:t>
            </a:fld>
            <a:endParaRPr lang="en-US" altLang="en-US"/>
          </a:p>
        </p:txBody>
      </p:sp>
      <p:pic>
        <p:nvPicPr>
          <p:cNvPr id="5" name="Picture 4"/>
          <p:cNvPicPr>
            <a:picLocks noChangeAspect="1"/>
          </p:cNvPicPr>
          <p:nvPr/>
        </p:nvPicPr>
        <p:blipFill>
          <a:blip r:embed="rId2"/>
          <a:stretch>
            <a:fillRect/>
          </a:stretch>
        </p:blipFill>
        <p:spPr>
          <a:xfrm>
            <a:off x="0" y="111512"/>
            <a:ext cx="9144000" cy="6634976"/>
          </a:xfrm>
          <a:prstGeom prst="rect">
            <a:avLst/>
          </a:prstGeom>
        </p:spPr>
      </p:pic>
      <p:pic>
        <p:nvPicPr>
          <p:cNvPr id="6" name="Picture 5"/>
          <p:cNvPicPr>
            <a:picLocks noChangeAspect="1"/>
          </p:cNvPicPr>
          <p:nvPr/>
        </p:nvPicPr>
        <p:blipFill>
          <a:blip r:embed="rId3"/>
          <a:stretch>
            <a:fillRect/>
          </a:stretch>
        </p:blipFill>
        <p:spPr>
          <a:xfrm>
            <a:off x="6096000" y="2514600"/>
            <a:ext cx="2847975" cy="1685925"/>
          </a:xfrm>
          <a:prstGeom prst="rect">
            <a:avLst/>
          </a:prstGeom>
        </p:spPr>
      </p:pic>
      <p:sp>
        <p:nvSpPr>
          <p:cNvPr id="3" name="Rectangle 2"/>
          <p:cNvSpPr/>
          <p:nvPr/>
        </p:nvSpPr>
        <p:spPr>
          <a:xfrm>
            <a:off x="838200" y="2209800"/>
            <a:ext cx="5029200" cy="312420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6019799" y="2489586"/>
            <a:ext cx="2924175" cy="1813981"/>
          </a:xfrm>
          <a:prstGeom prst="rect">
            <a:avLst/>
          </a:prstGeom>
        </p:spPr>
      </p:pic>
    </p:spTree>
    <p:extLst>
      <p:ext uri="{BB962C8B-B14F-4D97-AF65-F5344CB8AC3E}">
        <p14:creationId xmlns:p14="http://schemas.microsoft.com/office/powerpoint/2010/main" val="7384899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40</a:t>
            </a:fld>
            <a:endParaRPr lang="en-US" altLang="en-US"/>
          </a:p>
        </p:txBody>
      </p:sp>
      <p:pic>
        <p:nvPicPr>
          <p:cNvPr id="3" name="Picture 2"/>
          <p:cNvPicPr>
            <a:picLocks noChangeAspect="1"/>
          </p:cNvPicPr>
          <p:nvPr/>
        </p:nvPicPr>
        <p:blipFill>
          <a:blip r:embed="rId2"/>
          <a:stretch>
            <a:fillRect/>
          </a:stretch>
        </p:blipFill>
        <p:spPr>
          <a:xfrm>
            <a:off x="228601" y="152400"/>
            <a:ext cx="4774870" cy="3810000"/>
          </a:xfrm>
          <a:prstGeom prst="rect">
            <a:avLst/>
          </a:prstGeom>
          <a:ln w="63500">
            <a:solidFill>
              <a:srgbClr val="0000FF"/>
            </a:solidFill>
          </a:ln>
        </p:spPr>
      </p:pic>
      <p:pic>
        <p:nvPicPr>
          <p:cNvPr id="4" name="Picture 3"/>
          <p:cNvPicPr>
            <a:picLocks noChangeAspect="1"/>
          </p:cNvPicPr>
          <p:nvPr/>
        </p:nvPicPr>
        <p:blipFill>
          <a:blip r:embed="rId3"/>
          <a:stretch>
            <a:fillRect/>
          </a:stretch>
        </p:blipFill>
        <p:spPr>
          <a:xfrm>
            <a:off x="3581400" y="3039162"/>
            <a:ext cx="4876800" cy="3682313"/>
          </a:xfrm>
          <a:prstGeom prst="rect">
            <a:avLst/>
          </a:prstGeom>
          <a:ln w="63500">
            <a:solidFill>
              <a:srgbClr val="FF0000"/>
            </a:solidFill>
          </a:ln>
        </p:spPr>
      </p:pic>
      <p:sp>
        <p:nvSpPr>
          <p:cNvPr id="5" name="TextBox 4"/>
          <p:cNvSpPr txBox="1"/>
          <p:nvPr/>
        </p:nvSpPr>
        <p:spPr>
          <a:xfrm>
            <a:off x="4017969" y="283830"/>
            <a:ext cx="4985339" cy="1061829"/>
          </a:xfrm>
          <a:prstGeom prst="rect">
            <a:avLst/>
          </a:prstGeom>
          <a:solidFill>
            <a:srgbClr val="FFFF00"/>
          </a:solidFill>
          <a:ln w="34925">
            <a:solidFill>
              <a:srgbClr val="0000FF"/>
            </a:solidFill>
          </a:ln>
        </p:spPr>
        <p:txBody>
          <a:bodyPr wrap="none" rtlCol="0">
            <a:spAutoFit/>
          </a:bodyPr>
          <a:lstStyle/>
          <a:p>
            <a:r>
              <a:rPr lang="en-US" sz="2100" b="1" dirty="0" smtClean="0">
                <a:solidFill>
                  <a:srgbClr val="0000FF"/>
                </a:solidFill>
              </a:rPr>
              <a:t>Program_9_2 </a:t>
            </a:r>
            <a:r>
              <a:rPr lang="en-US" sz="2100" b="1" dirty="0">
                <a:solidFill>
                  <a:srgbClr val="0000FF"/>
                </a:solidFill>
              </a:rPr>
              <a:t>is due </a:t>
            </a:r>
            <a:r>
              <a:rPr lang="en-US" sz="2100" b="1" dirty="0" smtClean="0">
                <a:solidFill>
                  <a:srgbClr val="0000FF"/>
                </a:solidFill>
              </a:rPr>
              <a:t>by midnight tomorrow</a:t>
            </a:r>
            <a:endParaRPr lang="en-US" sz="2100" b="1" u="sng" dirty="0">
              <a:solidFill>
                <a:srgbClr val="FF0000"/>
              </a:solidFill>
            </a:endParaRPr>
          </a:p>
          <a:p>
            <a:r>
              <a:rPr lang="en-US" sz="2100" b="1" dirty="0">
                <a:solidFill>
                  <a:srgbClr val="0000FF"/>
                </a:solidFill>
              </a:rPr>
              <a:t>Email your </a:t>
            </a:r>
            <a:r>
              <a:rPr lang="en-US" sz="2100" b="1" dirty="0" smtClean="0">
                <a:solidFill>
                  <a:srgbClr val="0000FF"/>
                </a:solidFill>
              </a:rPr>
              <a:t>Program_9_2.java </a:t>
            </a:r>
            <a:r>
              <a:rPr lang="en-US" sz="2100" b="1" dirty="0">
                <a:solidFill>
                  <a:srgbClr val="0000FF"/>
                </a:solidFill>
              </a:rPr>
              <a:t>file to:</a:t>
            </a:r>
          </a:p>
          <a:p>
            <a:r>
              <a:rPr lang="en-US" sz="2100" b="1" dirty="0">
                <a:solidFill>
                  <a:srgbClr val="0000FF"/>
                </a:solidFill>
              </a:rPr>
              <a:t>	tsheehan@nvcc.edu</a:t>
            </a:r>
          </a:p>
        </p:txBody>
      </p:sp>
      <p:sp>
        <p:nvSpPr>
          <p:cNvPr id="6" name="TextBox 5"/>
          <p:cNvSpPr txBox="1"/>
          <p:nvPr/>
        </p:nvSpPr>
        <p:spPr>
          <a:xfrm>
            <a:off x="4648200" y="1824369"/>
            <a:ext cx="4410053" cy="738664"/>
          </a:xfrm>
          <a:prstGeom prst="rect">
            <a:avLst/>
          </a:prstGeom>
          <a:solidFill>
            <a:schemeClr val="bg1"/>
          </a:solidFill>
          <a:ln w="34925">
            <a:solidFill>
              <a:srgbClr val="FF0000"/>
            </a:solidFill>
          </a:ln>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Subject line on your email must read</a:t>
            </a:r>
          </a:p>
          <a:p>
            <a:r>
              <a:rPr lang="en-US" sz="2100" b="1" dirty="0">
                <a:solidFill>
                  <a:srgbClr val="FF0000"/>
                </a:solidFill>
                <a:latin typeface="Times New Roman" panose="02020603050405020304" pitchFamily="18" charset="0"/>
                <a:cs typeface="Times New Roman" panose="02020603050405020304" pitchFamily="18" charset="0"/>
              </a:rPr>
              <a:t>120 – </a:t>
            </a:r>
            <a:r>
              <a:rPr lang="en-US" sz="2100" i="1" dirty="0">
                <a:solidFill>
                  <a:schemeClr val="tx1"/>
                </a:solidFill>
                <a:latin typeface="Times New Roman" panose="02020603050405020304" pitchFamily="18" charset="0"/>
                <a:cs typeface="Times New Roman" panose="02020603050405020304" pitchFamily="18" charset="0"/>
              </a:rPr>
              <a:t>section number </a:t>
            </a:r>
            <a:r>
              <a:rPr lang="en-US" sz="2100" b="1" dirty="0">
                <a:solidFill>
                  <a:srgbClr val="FF0000"/>
                </a:solidFill>
                <a:latin typeface="Times New Roman" panose="02020603050405020304" pitchFamily="18" charset="0"/>
                <a:cs typeface="Times New Roman" panose="02020603050405020304" pitchFamily="18" charset="0"/>
              </a:rPr>
              <a:t>–</a:t>
            </a:r>
            <a:r>
              <a:rPr lang="en-US" sz="2100" i="1" dirty="0">
                <a:solidFill>
                  <a:schemeClr val="tx1"/>
                </a:solidFill>
                <a:latin typeface="Times New Roman" panose="02020603050405020304" pitchFamily="18" charset="0"/>
                <a:cs typeface="Times New Roman" panose="02020603050405020304" pitchFamily="18" charset="0"/>
              </a:rPr>
              <a:t> </a:t>
            </a:r>
            <a:r>
              <a:rPr lang="en-US" sz="2100" b="1" dirty="0" smtClean="0">
                <a:solidFill>
                  <a:srgbClr val="FF0000"/>
                </a:solidFill>
                <a:latin typeface="Times New Roman" panose="02020603050405020304" pitchFamily="18" charset="0"/>
                <a:cs typeface="Times New Roman" panose="02020603050405020304" pitchFamily="18" charset="0"/>
              </a:rPr>
              <a:t>Program_9_2</a:t>
            </a:r>
            <a:endParaRPr lang="en-US" sz="21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21565" y="5639639"/>
            <a:ext cx="4755236" cy="1077218"/>
          </a:xfrm>
          <a:prstGeom prst="rect">
            <a:avLst/>
          </a:prstGeom>
          <a:solidFill>
            <a:schemeClr val="bg1"/>
          </a:solidFill>
          <a:ln w="34925">
            <a:solidFill>
              <a:srgbClr val="FF0000"/>
            </a:solidFill>
          </a:ln>
        </p:spPr>
        <p:txBody>
          <a:bodyPr wrap="square" rtlCol="0">
            <a:spAutoFit/>
          </a:bodyPr>
          <a:lstStyle/>
          <a:p>
            <a:r>
              <a:rPr lang="en-US" sz="1600" b="1" dirty="0">
                <a:solidFill>
                  <a:srgbClr val="FF0000"/>
                </a:solidFill>
                <a:latin typeface="Times New Roman" panose="02020603050405020304" pitchFamily="18" charset="0"/>
                <a:cs typeface="Times New Roman" panose="02020603050405020304" pitchFamily="18" charset="0"/>
              </a:rPr>
              <a:t>MW  </a:t>
            </a:r>
            <a:r>
              <a:rPr lang="en-US" sz="1600" b="1" dirty="0" smtClean="0">
                <a:solidFill>
                  <a:srgbClr val="FF0000"/>
                </a:solidFill>
                <a:latin typeface="Times New Roman" panose="02020603050405020304" pitchFamily="18" charset="0"/>
                <a:cs typeface="Times New Roman" panose="02020603050405020304" pitchFamily="18" charset="0"/>
              </a:rPr>
              <a:t>	9:35 AM   - 11:35 AM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 </a:t>
            </a:r>
            <a:r>
              <a:rPr lang="en-US" sz="1600" b="1" dirty="0">
                <a:solidFill>
                  <a:srgbClr val="FF0000"/>
                </a:solidFill>
                <a:latin typeface="Times New Roman" panose="02020603050405020304" pitchFamily="18" charset="0"/>
                <a:cs typeface="Times New Roman" panose="02020603050405020304" pitchFamily="18" charset="0"/>
              </a:rPr>
              <a:t>1</a:t>
            </a:r>
          </a:p>
          <a:p>
            <a:r>
              <a:rPr lang="en-US" sz="1600" b="1" dirty="0">
                <a:solidFill>
                  <a:srgbClr val="FF0000"/>
                </a:solidFill>
                <a:latin typeface="Times New Roman" panose="02020603050405020304" pitchFamily="18" charset="0"/>
                <a:cs typeface="Times New Roman" panose="02020603050405020304" pitchFamily="18" charset="0"/>
              </a:rPr>
              <a:t>MW  </a:t>
            </a:r>
            <a:r>
              <a:rPr lang="en-US" sz="1600" b="1" dirty="0" smtClean="0">
                <a:solidFill>
                  <a:srgbClr val="FF0000"/>
                </a:solidFill>
                <a:latin typeface="Times New Roman" panose="02020603050405020304" pitchFamily="18" charset="0"/>
                <a:cs typeface="Times New Roman" panose="02020603050405020304" pitchFamily="18" charset="0"/>
              </a:rPr>
              <a:t>	2:20 PM   - 4:20 </a:t>
            </a:r>
            <a:r>
              <a:rPr lang="en-US" sz="1600" b="1" dirty="0">
                <a:solidFill>
                  <a:srgbClr val="FF0000"/>
                </a:solidFill>
                <a:latin typeface="Times New Roman" panose="02020603050405020304" pitchFamily="18" charset="0"/>
                <a:cs typeface="Times New Roman" panose="02020603050405020304" pitchFamily="18" charset="0"/>
              </a:rPr>
              <a:t>PM 	</a:t>
            </a:r>
            <a:r>
              <a:rPr lang="en-US" sz="1600" b="1" dirty="0" smtClean="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 </a:t>
            </a:r>
            <a:r>
              <a:rPr lang="en-US" sz="1600" b="1" dirty="0">
                <a:solidFill>
                  <a:srgbClr val="FF0000"/>
                </a:solidFill>
                <a:latin typeface="Times New Roman" panose="02020603050405020304" pitchFamily="18" charset="0"/>
                <a:cs typeface="Times New Roman" panose="02020603050405020304" pitchFamily="18" charset="0"/>
              </a:rPr>
              <a:t>2</a:t>
            </a:r>
          </a:p>
          <a:p>
            <a:r>
              <a:rPr lang="en-US" sz="1600" b="1" dirty="0" err="1">
                <a:solidFill>
                  <a:srgbClr val="FF0000"/>
                </a:solidFill>
                <a:latin typeface="Times New Roman" panose="02020603050405020304" pitchFamily="18" charset="0"/>
                <a:cs typeface="Times New Roman" panose="02020603050405020304" pitchFamily="18" charset="0"/>
              </a:rPr>
              <a:t>TuTh</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	10:30 AM - 12:30 PM </a:t>
            </a:r>
            <a:r>
              <a:rPr lang="en-US" sz="1600" b="1" dirty="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3</a:t>
            </a:r>
          </a:p>
          <a:p>
            <a:r>
              <a:rPr lang="en-US" sz="1600" b="1" dirty="0" err="1">
                <a:solidFill>
                  <a:srgbClr val="FF0000"/>
                </a:solidFill>
                <a:latin typeface="Times New Roman" panose="02020603050405020304" pitchFamily="18" charset="0"/>
                <a:cs typeface="Times New Roman" panose="02020603050405020304" pitchFamily="18" charset="0"/>
              </a:rPr>
              <a:t>TuTh</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1:00 PM   - 3:00 </a:t>
            </a:r>
            <a:r>
              <a:rPr lang="en-US" sz="1600" b="1" dirty="0">
                <a:solidFill>
                  <a:srgbClr val="FF0000"/>
                </a:solidFill>
                <a:latin typeface="Times New Roman" panose="02020603050405020304" pitchFamily="18" charset="0"/>
                <a:cs typeface="Times New Roman" panose="02020603050405020304" pitchFamily="18" charset="0"/>
              </a:rPr>
              <a:t>PM 	</a:t>
            </a:r>
            <a:r>
              <a:rPr lang="en-US" sz="1600" b="1" dirty="0" smtClean="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4</a:t>
            </a:r>
            <a:endParaRPr lang="en-US" sz="1600" b="1"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753369" y="228600"/>
            <a:ext cx="1862667" cy="304800"/>
          </a:xfrm>
          <a:prstGeom prst="rect">
            <a:avLst/>
          </a:prstGeom>
        </p:spPr>
      </p:pic>
      <p:pic>
        <p:nvPicPr>
          <p:cNvPr id="9" name="Picture 8"/>
          <p:cNvPicPr>
            <a:picLocks noChangeAspect="1"/>
          </p:cNvPicPr>
          <p:nvPr/>
        </p:nvPicPr>
        <p:blipFill>
          <a:blip r:embed="rId4"/>
          <a:stretch>
            <a:fillRect/>
          </a:stretch>
        </p:blipFill>
        <p:spPr>
          <a:xfrm>
            <a:off x="4122497" y="3124200"/>
            <a:ext cx="1862667" cy="304800"/>
          </a:xfrm>
          <a:prstGeom prst="rect">
            <a:avLst/>
          </a:prstGeom>
        </p:spPr>
      </p:pic>
      <p:sp>
        <p:nvSpPr>
          <p:cNvPr id="10" name="TextBox 9"/>
          <p:cNvSpPr txBox="1"/>
          <p:nvPr/>
        </p:nvSpPr>
        <p:spPr>
          <a:xfrm>
            <a:off x="727049" y="1666716"/>
            <a:ext cx="1035861" cy="230832"/>
          </a:xfrm>
          <a:prstGeom prst="rect">
            <a:avLst/>
          </a:prstGeom>
          <a:solidFill>
            <a:schemeClr val="bg1"/>
          </a:solidFill>
          <a:ln w="34925">
            <a:noFill/>
          </a:ln>
        </p:spPr>
        <p:txBody>
          <a:bodyPr wrap="none" rtlCol="0">
            <a:spAutoFit/>
          </a:bodyPr>
          <a:lstStyle/>
          <a:p>
            <a:r>
              <a:rPr lang="en-US" sz="900" dirty="0" smtClean="0">
                <a:solidFill>
                  <a:schemeClr val="tx1"/>
                </a:solidFill>
              </a:rPr>
              <a:t>Program_9_2.java</a:t>
            </a:r>
          </a:p>
        </p:txBody>
      </p:sp>
      <p:sp>
        <p:nvSpPr>
          <p:cNvPr id="11" name="TextBox 10"/>
          <p:cNvSpPr txBox="1"/>
          <p:nvPr/>
        </p:nvSpPr>
        <p:spPr>
          <a:xfrm>
            <a:off x="4017969" y="4560865"/>
            <a:ext cx="1035861" cy="230832"/>
          </a:xfrm>
          <a:prstGeom prst="rect">
            <a:avLst/>
          </a:prstGeom>
          <a:solidFill>
            <a:schemeClr val="bg1"/>
          </a:solidFill>
          <a:ln w="34925">
            <a:noFill/>
          </a:ln>
        </p:spPr>
        <p:txBody>
          <a:bodyPr wrap="none" rtlCol="0">
            <a:spAutoFit/>
          </a:bodyPr>
          <a:lstStyle/>
          <a:p>
            <a:r>
              <a:rPr lang="en-US" sz="900" dirty="0" smtClean="0">
                <a:solidFill>
                  <a:schemeClr val="tx1"/>
                </a:solidFill>
              </a:rPr>
              <a:t>Program_9_2.java</a:t>
            </a:r>
          </a:p>
        </p:txBody>
      </p:sp>
      <p:sp>
        <p:nvSpPr>
          <p:cNvPr id="12" name="TextBox 11"/>
          <p:cNvSpPr txBox="1"/>
          <p:nvPr/>
        </p:nvSpPr>
        <p:spPr>
          <a:xfrm>
            <a:off x="284264" y="1198212"/>
            <a:ext cx="2314223" cy="276999"/>
          </a:xfrm>
          <a:prstGeom prst="rect">
            <a:avLst/>
          </a:prstGeom>
          <a:solidFill>
            <a:schemeClr val="bg1"/>
          </a:solidFill>
          <a:ln w="34925">
            <a:noFill/>
          </a:ln>
        </p:spPr>
        <p:txBody>
          <a:bodyPr wrap="none" rtlCol="0">
            <a:spAutoFit/>
          </a:bodyPr>
          <a:lstStyle/>
          <a:p>
            <a:r>
              <a:rPr lang="en-US" sz="1200" dirty="0" smtClean="0">
                <a:solidFill>
                  <a:schemeClr val="tx1"/>
                </a:solidFill>
              </a:rPr>
              <a:t>120 section number Program_9_2</a:t>
            </a:r>
          </a:p>
        </p:txBody>
      </p:sp>
      <p:sp>
        <p:nvSpPr>
          <p:cNvPr id="13" name="TextBox 12"/>
          <p:cNvSpPr txBox="1"/>
          <p:nvPr/>
        </p:nvSpPr>
        <p:spPr>
          <a:xfrm>
            <a:off x="3631645" y="4135021"/>
            <a:ext cx="2314223" cy="276999"/>
          </a:xfrm>
          <a:prstGeom prst="rect">
            <a:avLst/>
          </a:prstGeom>
          <a:solidFill>
            <a:schemeClr val="bg1"/>
          </a:solidFill>
          <a:ln w="34925">
            <a:noFill/>
          </a:ln>
        </p:spPr>
        <p:txBody>
          <a:bodyPr wrap="none" rtlCol="0">
            <a:spAutoFit/>
          </a:bodyPr>
          <a:lstStyle/>
          <a:p>
            <a:r>
              <a:rPr lang="en-US" sz="1200" dirty="0" smtClean="0">
                <a:solidFill>
                  <a:schemeClr val="tx1"/>
                </a:solidFill>
              </a:rPr>
              <a:t>120 section number Program_9_2</a:t>
            </a:r>
          </a:p>
        </p:txBody>
      </p:sp>
      <p:sp>
        <p:nvSpPr>
          <p:cNvPr id="14" name="TextBox 13"/>
          <p:cNvSpPr txBox="1"/>
          <p:nvPr/>
        </p:nvSpPr>
        <p:spPr>
          <a:xfrm>
            <a:off x="228601" y="2770204"/>
            <a:ext cx="8014682" cy="1200329"/>
          </a:xfrm>
          <a:prstGeom prst="rect">
            <a:avLst/>
          </a:prstGeom>
          <a:solidFill>
            <a:srgbClr val="00FF00"/>
          </a:solidFill>
          <a:ln w="34925">
            <a:solidFill>
              <a:schemeClr val="tx1"/>
            </a:solidFill>
          </a:ln>
        </p:spPr>
        <p:txBody>
          <a:bodyPr wrap="square" rtlCol="0">
            <a:spAutoFit/>
          </a:bodyPr>
          <a:lstStyle/>
          <a:p>
            <a:r>
              <a:rPr lang="en-US" sz="2400" b="1" dirty="0" smtClean="0">
                <a:solidFill>
                  <a:srgbClr val="0000FF"/>
                </a:solidFill>
              </a:rPr>
              <a:t>If your program does not come in attached to one of these two emails, with the wording as shown, and the correct </a:t>
            </a:r>
            <a:r>
              <a:rPr lang="en-US" sz="2400" b="1" dirty="0">
                <a:solidFill>
                  <a:srgbClr val="0000FF"/>
                </a:solidFill>
              </a:rPr>
              <a:t>subject </a:t>
            </a:r>
            <a:r>
              <a:rPr lang="en-US" sz="2400" b="1" dirty="0" smtClean="0">
                <a:solidFill>
                  <a:srgbClr val="0000FF"/>
                </a:solidFill>
              </a:rPr>
              <a:t>line, the grade will be zero</a:t>
            </a:r>
          </a:p>
        </p:txBody>
      </p:sp>
    </p:spTree>
    <p:extLst>
      <p:ext uri="{BB962C8B-B14F-4D97-AF65-F5344CB8AC3E}">
        <p14:creationId xmlns:p14="http://schemas.microsoft.com/office/powerpoint/2010/main" val="343012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41</a:t>
            </a:fld>
            <a:endParaRPr lang="en-US" altLang="en-US"/>
          </a:p>
        </p:txBody>
      </p:sp>
      <p:pic>
        <p:nvPicPr>
          <p:cNvPr id="3" name="Picture 2"/>
          <p:cNvPicPr>
            <a:picLocks noChangeAspect="1"/>
          </p:cNvPicPr>
          <p:nvPr/>
        </p:nvPicPr>
        <p:blipFill>
          <a:blip r:embed="rId2"/>
          <a:stretch>
            <a:fillRect/>
          </a:stretch>
        </p:blipFill>
        <p:spPr>
          <a:xfrm>
            <a:off x="228601" y="152400"/>
            <a:ext cx="4774870" cy="3810000"/>
          </a:xfrm>
          <a:prstGeom prst="rect">
            <a:avLst/>
          </a:prstGeom>
          <a:ln w="63500">
            <a:solidFill>
              <a:srgbClr val="0000FF"/>
            </a:solidFill>
          </a:ln>
        </p:spPr>
      </p:pic>
      <p:pic>
        <p:nvPicPr>
          <p:cNvPr id="4" name="Picture 3"/>
          <p:cNvPicPr>
            <a:picLocks noChangeAspect="1"/>
          </p:cNvPicPr>
          <p:nvPr/>
        </p:nvPicPr>
        <p:blipFill>
          <a:blip r:embed="rId3"/>
          <a:stretch>
            <a:fillRect/>
          </a:stretch>
        </p:blipFill>
        <p:spPr>
          <a:xfrm>
            <a:off x="3581400" y="3039162"/>
            <a:ext cx="4876800" cy="3682313"/>
          </a:xfrm>
          <a:prstGeom prst="rect">
            <a:avLst/>
          </a:prstGeom>
          <a:ln w="63500">
            <a:solidFill>
              <a:srgbClr val="FF0000"/>
            </a:solidFill>
          </a:ln>
        </p:spPr>
      </p:pic>
      <p:sp>
        <p:nvSpPr>
          <p:cNvPr id="5" name="TextBox 4"/>
          <p:cNvSpPr txBox="1"/>
          <p:nvPr/>
        </p:nvSpPr>
        <p:spPr>
          <a:xfrm>
            <a:off x="4017969" y="283830"/>
            <a:ext cx="4985339" cy="1061829"/>
          </a:xfrm>
          <a:prstGeom prst="rect">
            <a:avLst/>
          </a:prstGeom>
          <a:solidFill>
            <a:srgbClr val="FFFF00"/>
          </a:solidFill>
          <a:ln w="34925">
            <a:solidFill>
              <a:srgbClr val="0000FF"/>
            </a:solidFill>
          </a:ln>
        </p:spPr>
        <p:txBody>
          <a:bodyPr wrap="none" rtlCol="0">
            <a:spAutoFit/>
          </a:bodyPr>
          <a:lstStyle/>
          <a:p>
            <a:r>
              <a:rPr lang="en-US" sz="2100" b="1" dirty="0" smtClean="0">
                <a:solidFill>
                  <a:srgbClr val="0000FF"/>
                </a:solidFill>
              </a:rPr>
              <a:t>Program_9_2 </a:t>
            </a:r>
            <a:r>
              <a:rPr lang="en-US" sz="2100" b="1" dirty="0">
                <a:solidFill>
                  <a:srgbClr val="0000FF"/>
                </a:solidFill>
              </a:rPr>
              <a:t>is due </a:t>
            </a:r>
            <a:r>
              <a:rPr lang="en-US" sz="2100" b="1" dirty="0" smtClean="0">
                <a:solidFill>
                  <a:srgbClr val="0000FF"/>
                </a:solidFill>
              </a:rPr>
              <a:t>by midnight tomorrow</a:t>
            </a:r>
            <a:endParaRPr lang="en-US" sz="2100" b="1" u="sng" dirty="0">
              <a:solidFill>
                <a:srgbClr val="FF0000"/>
              </a:solidFill>
            </a:endParaRPr>
          </a:p>
          <a:p>
            <a:r>
              <a:rPr lang="en-US" sz="2100" b="1" dirty="0">
                <a:solidFill>
                  <a:srgbClr val="0000FF"/>
                </a:solidFill>
              </a:rPr>
              <a:t>Email your </a:t>
            </a:r>
            <a:r>
              <a:rPr lang="en-US" sz="2100" b="1" dirty="0" smtClean="0">
                <a:solidFill>
                  <a:srgbClr val="0000FF"/>
                </a:solidFill>
              </a:rPr>
              <a:t>Program_9_1.java </a:t>
            </a:r>
            <a:r>
              <a:rPr lang="en-US" sz="2100" b="1" dirty="0">
                <a:solidFill>
                  <a:srgbClr val="0000FF"/>
                </a:solidFill>
              </a:rPr>
              <a:t>file to:</a:t>
            </a:r>
          </a:p>
          <a:p>
            <a:r>
              <a:rPr lang="en-US" sz="2100" b="1" dirty="0">
                <a:solidFill>
                  <a:srgbClr val="0000FF"/>
                </a:solidFill>
              </a:rPr>
              <a:t>	tsheehan@nvcc.edu</a:t>
            </a:r>
          </a:p>
        </p:txBody>
      </p:sp>
      <p:sp>
        <p:nvSpPr>
          <p:cNvPr id="6" name="TextBox 5"/>
          <p:cNvSpPr txBox="1"/>
          <p:nvPr/>
        </p:nvSpPr>
        <p:spPr>
          <a:xfrm>
            <a:off x="4648200" y="1824369"/>
            <a:ext cx="4410053" cy="738664"/>
          </a:xfrm>
          <a:prstGeom prst="rect">
            <a:avLst/>
          </a:prstGeom>
          <a:solidFill>
            <a:schemeClr val="bg1"/>
          </a:solidFill>
          <a:ln w="34925">
            <a:solidFill>
              <a:srgbClr val="FF0000"/>
            </a:solidFill>
          </a:ln>
        </p:spPr>
        <p:txBody>
          <a:bodyPr wrap="none" rtlCol="0">
            <a:spAutoFit/>
          </a:bodyPr>
          <a:lstStyle/>
          <a:p>
            <a:r>
              <a:rPr lang="en-US" sz="2100" b="1" dirty="0">
                <a:solidFill>
                  <a:srgbClr val="FF0000"/>
                </a:solidFill>
                <a:latin typeface="Times New Roman" panose="02020603050405020304" pitchFamily="18" charset="0"/>
                <a:cs typeface="Times New Roman" panose="02020603050405020304" pitchFamily="18" charset="0"/>
              </a:rPr>
              <a:t>Subject line on your email must read</a:t>
            </a:r>
          </a:p>
          <a:p>
            <a:r>
              <a:rPr lang="en-US" sz="2100" b="1" dirty="0">
                <a:solidFill>
                  <a:srgbClr val="FF0000"/>
                </a:solidFill>
                <a:latin typeface="Times New Roman" panose="02020603050405020304" pitchFamily="18" charset="0"/>
                <a:cs typeface="Times New Roman" panose="02020603050405020304" pitchFamily="18" charset="0"/>
              </a:rPr>
              <a:t>120 – </a:t>
            </a:r>
            <a:r>
              <a:rPr lang="en-US" sz="2100" i="1" dirty="0">
                <a:solidFill>
                  <a:schemeClr val="tx1"/>
                </a:solidFill>
                <a:latin typeface="Times New Roman" panose="02020603050405020304" pitchFamily="18" charset="0"/>
                <a:cs typeface="Times New Roman" panose="02020603050405020304" pitchFamily="18" charset="0"/>
              </a:rPr>
              <a:t>section number </a:t>
            </a:r>
            <a:r>
              <a:rPr lang="en-US" sz="2100" b="1" dirty="0">
                <a:solidFill>
                  <a:srgbClr val="FF0000"/>
                </a:solidFill>
                <a:latin typeface="Times New Roman" panose="02020603050405020304" pitchFamily="18" charset="0"/>
                <a:cs typeface="Times New Roman" panose="02020603050405020304" pitchFamily="18" charset="0"/>
              </a:rPr>
              <a:t>–</a:t>
            </a:r>
            <a:r>
              <a:rPr lang="en-US" sz="2100" i="1" dirty="0">
                <a:solidFill>
                  <a:schemeClr val="tx1"/>
                </a:solidFill>
                <a:latin typeface="Times New Roman" panose="02020603050405020304" pitchFamily="18" charset="0"/>
                <a:cs typeface="Times New Roman" panose="02020603050405020304" pitchFamily="18" charset="0"/>
              </a:rPr>
              <a:t> </a:t>
            </a:r>
            <a:r>
              <a:rPr lang="en-US" sz="2100" b="1" dirty="0" smtClean="0">
                <a:solidFill>
                  <a:srgbClr val="FF0000"/>
                </a:solidFill>
                <a:latin typeface="Times New Roman" panose="02020603050405020304" pitchFamily="18" charset="0"/>
                <a:cs typeface="Times New Roman" panose="02020603050405020304" pitchFamily="18" charset="0"/>
              </a:rPr>
              <a:t>Program_9_2</a:t>
            </a:r>
            <a:endParaRPr lang="en-US" sz="2100" b="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121565" y="5639639"/>
            <a:ext cx="4755236" cy="1077218"/>
          </a:xfrm>
          <a:prstGeom prst="rect">
            <a:avLst/>
          </a:prstGeom>
          <a:solidFill>
            <a:schemeClr val="bg1"/>
          </a:solidFill>
          <a:ln w="34925">
            <a:solidFill>
              <a:srgbClr val="FF0000"/>
            </a:solidFill>
          </a:ln>
        </p:spPr>
        <p:txBody>
          <a:bodyPr wrap="square" rtlCol="0">
            <a:spAutoFit/>
          </a:bodyPr>
          <a:lstStyle/>
          <a:p>
            <a:r>
              <a:rPr lang="en-US" sz="1600" b="1" dirty="0">
                <a:solidFill>
                  <a:srgbClr val="FF0000"/>
                </a:solidFill>
                <a:latin typeface="Times New Roman" panose="02020603050405020304" pitchFamily="18" charset="0"/>
                <a:cs typeface="Times New Roman" panose="02020603050405020304" pitchFamily="18" charset="0"/>
              </a:rPr>
              <a:t>MW  </a:t>
            </a:r>
            <a:r>
              <a:rPr lang="en-US" sz="1600" b="1" dirty="0" smtClean="0">
                <a:solidFill>
                  <a:srgbClr val="FF0000"/>
                </a:solidFill>
                <a:latin typeface="Times New Roman" panose="02020603050405020304" pitchFamily="18" charset="0"/>
                <a:cs typeface="Times New Roman" panose="02020603050405020304" pitchFamily="18" charset="0"/>
              </a:rPr>
              <a:t>	9:35 AM   - 11:35 AM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 </a:t>
            </a:r>
            <a:r>
              <a:rPr lang="en-US" sz="1600" b="1" dirty="0">
                <a:solidFill>
                  <a:srgbClr val="FF0000"/>
                </a:solidFill>
                <a:latin typeface="Times New Roman" panose="02020603050405020304" pitchFamily="18" charset="0"/>
                <a:cs typeface="Times New Roman" panose="02020603050405020304" pitchFamily="18" charset="0"/>
              </a:rPr>
              <a:t>1</a:t>
            </a:r>
          </a:p>
          <a:p>
            <a:r>
              <a:rPr lang="en-US" sz="1600" b="1" dirty="0">
                <a:solidFill>
                  <a:srgbClr val="FF0000"/>
                </a:solidFill>
                <a:latin typeface="Times New Roman" panose="02020603050405020304" pitchFamily="18" charset="0"/>
                <a:cs typeface="Times New Roman" panose="02020603050405020304" pitchFamily="18" charset="0"/>
              </a:rPr>
              <a:t>MW  </a:t>
            </a:r>
            <a:r>
              <a:rPr lang="en-US" sz="1600" b="1" dirty="0" smtClean="0">
                <a:solidFill>
                  <a:srgbClr val="FF0000"/>
                </a:solidFill>
                <a:latin typeface="Times New Roman" panose="02020603050405020304" pitchFamily="18" charset="0"/>
                <a:cs typeface="Times New Roman" panose="02020603050405020304" pitchFamily="18" charset="0"/>
              </a:rPr>
              <a:t>	2:20 PM   - 4:20 </a:t>
            </a:r>
            <a:r>
              <a:rPr lang="en-US" sz="1600" b="1" dirty="0">
                <a:solidFill>
                  <a:srgbClr val="FF0000"/>
                </a:solidFill>
                <a:latin typeface="Times New Roman" panose="02020603050405020304" pitchFamily="18" charset="0"/>
                <a:cs typeface="Times New Roman" panose="02020603050405020304" pitchFamily="18" charset="0"/>
              </a:rPr>
              <a:t>PM 	</a:t>
            </a:r>
            <a:r>
              <a:rPr lang="en-US" sz="1600" b="1" dirty="0" smtClean="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 </a:t>
            </a:r>
            <a:r>
              <a:rPr lang="en-US" sz="1600" b="1" dirty="0">
                <a:solidFill>
                  <a:srgbClr val="FF0000"/>
                </a:solidFill>
                <a:latin typeface="Times New Roman" panose="02020603050405020304" pitchFamily="18" charset="0"/>
                <a:cs typeface="Times New Roman" panose="02020603050405020304" pitchFamily="18" charset="0"/>
              </a:rPr>
              <a:t>2</a:t>
            </a:r>
          </a:p>
          <a:p>
            <a:r>
              <a:rPr lang="en-US" sz="1600" b="1" dirty="0" err="1">
                <a:solidFill>
                  <a:srgbClr val="FF0000"/>
                </a:solidFill>
                <a:latin typeface="Times New Roman" panose="02020603050405020304" pitchFamily="18" charset="0"/>
                <a:cs typeface="Times New Roman" panose="02020603050405020304" pitchFamily="18" charset="0"/>
              </a:rPr>
              <a:t>TuTh</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	10:30 AM - 12:30 PM </a:t>
            </a:r>
            <a:r>
              <a:rPr lang="en-US" sz="1600" b="1" dirty="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3</a:t>
            </a:r>
          </a:p>
          <a:p>
            <a:r>
              <a:rPr lang="en-US" sz="1600" b="1" dirty="0" err="1">
                <a:solidFill>
                  <a:srgbClr val="FF0000"/>
                </a:solidFill>
                <a:latin typeface="Times New Roman" panose="02020603050405020304" pitchFamily="18" charset="0"/>
                <a:cs typeface="Times New Roman" panose="02020603050405020304" pitchFamily="18" charset="0"/>
              </a:rPr>
              <a:t>TuTh</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1:00 PM   - 3:00 </a:t>
            </a:r>
            <a:r>
              <a:rPr lang="en-US" sz="1600" b="1" dirty="0">
                <a:solidFill>
                  <a:srgbClr val="FF0000"/>
                </a:solidFill>
                <a:latin typeface="Times New Roman" panose="02020603050405020304" pitchFamily="18" charset="0"/>
                <a:cs typeface="Times New Roman" panose="02020603050405020304" pitchFamily="18" charset="0"/>
              </a:rPr>
              <a:t>PM 	</a:t>
            </a:r>
            <a:r>
              <a:rPr lang="en-US" sz="1600" b="1" dirty="0" smtClean="0">
                <a:solidFill>
                  <a:srgbClr val="FF0000"/>
                </a:solidFill>
                <a:latin typeface="Times New Roman" panose="02020603050405020304" pitchFamily="18" charset="0"/>
                <a:cs typeface="Times New Roman" panose="02020603050405020304" pitchFamily="18" charset="0"/>
              </a:rPr>
              <a:t>   </a:t>
            </a:r>
            <a:r>
              <a:rPr lang="en-US" sz="1600" i="1" dirty="0" smtClean="0">
                <a:solidFill>
                  <a:schemeClr val="tx1"/>
                </a:solidFill>
                <a:latin typeface="Times New Roman" panose="02020603050405020304" pitchFamily="18" charset="0"/>
                <a:cs typeface="Times New Roman" panose="02020603050405020304" pitchFamily="18" charset="0"/>
              </a:rPr>
              <a:t>section </a:t>
            </a:r>
            <a:r>
              <a:rPr lang="en-US" sz="1600" i="1" dirty="0">
                <a:solidFill>
                  <a:schemeClr val="tx1"/>
                </a:solidFill>
                <a:latin typeface="Times New Roman" panose="02020603050405020304" pitchFamily="18" charset="0"/>
                <a:cs typeface="Times New Roman" panose="02020603050405020304" pitchFamily="18" charset="0"/>
              </a:rPr>
              <a:t>number =</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4</a:t>
            </a:r>
            <a:endParaRPr lang="en-US" sz="1600" b="1"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753369" y="228600"/>
            <a:ext cx="1862667" cy="304800"/>
          </a:xfrm>
          <a:prstGeom prst="rect">
            <a:avLst/>
          </a:prstGeom>
        </p:spPr>
      </p:pic>
      <p:pic>
        <p:nvPicPr>
          <p:cNvPr id="9" name="Picture 8"/>
          <p:cNvPicPr>
            <a:picLocks noChangeAspect="1"/>
          </p:cNvPicPr>
          <p:nvPr/>
        </p:nvPicPr>
        <p:blipFill>
          <a:blip r:embed="rId4"/>
          <a:stretch>
            <a:fillRect/>
          </a:stretch>
        </p:blipFill>
        <p:spPr>
          <a:xfrm>
            <a:off x="4122497" y="3124200"/>
            <a:ext cx="1862667" cy="304800"/>
          </a:xfrm>
          <a:prstGeom prst="rect">
            <a:avLst/>
          </a:prstGeom>
        </p:spPr>
      </p:pic>
      <p:sp>
        <p:nvSpPr>
          <p:cNvPr id="10" name="TextBox 9"/>
          <p:cNvSpPr txBox="1"/>
          <p:nvPr/>
        </p:nvSpPr>
        <p:spPr>
          <a:xfrm>
            <a:off x="727049" y="1666716"/>
            <a:ext cx="1035861" cy="230832"/>
          </a:xfrm>
          <a:prstGeom prst="rect">
            <a:avLst/>
          </a:prstGeom>
          <a:solidFill>
            <a:schemeClr val="bg1"/>
          </a:solidFill>
          <a:ln w="34925">
            <a:noFill/>
          </a:ln>
        </p:spPr>
        <p:txBody>
          <a:bodyPr wrap="none" rtlCol="0">
            <a:spAutoFit/>
          </a:bodyPr>
          <a:lstStyle/>
          <a:p>
            <a:r>
              <a:rPr lang="en-US" sz="900" dirty="0" smtClean="0">
                <a:solidFill>
                  <a:schemeClr val="tx1"/>
                </a:solidFill>
              </a:rPr>
              <a:t>Program_9_2.java</a:t>
            </a:r>
          </a:p>
        </p:txBody>
      </p:sp>
      <p:sp>
        <p:nvSpPr>
          <p:cNvPr id="11" name="TextBox 10"/>
          <p:cNvSpPr txBox="1"/>
          <p:nvPr/>
        </p:nvSpPr>
        <p:spPr>
          <a:xfrm>
            <a:off x="4017969" y="4560865"/>
            <a:ext cx="1035861" cy="230832"/>
          </a:xfrm>
          <a:prstGeom prst="rect">
            <a:avLst/>
          </a:prstGeom>
          <a:solidFill>
            <a:schemeClr val="bg1"/>
          </a:solidFill>
          <a:ln w="34925">
            <a:noFill/>
          </a:ln>
        </p:spPr>
        <p:txBody>
          <a:bodyPr wrap="none" rtlCol="0">
            <a:spAutoFit/>
          </a:bodyPr>
          <a:lstStyle/>
          <a:p>
            <a:r>
              <a:rPr lang="en-US" sz="900" dirty="0" smtClean="0">
                <a:solidFill>
                  <a:schemeClr val="tx1"/>
                </a:solidFill>
              </a:rPr>
              <a:t>Program_9_1.java</a:t>
            </a:r>
          </a:p>
        </p:txBody>
      </p:sp>
      <p:sp>
        <p:nvSpPr>
          <p:cNvPr id="12" name="TextBox 11"/>
          <p:cNvSpPr txBox="1"/>
          <p:nvPr/>
        </p:nvSpPr>
        <p:spPr>
          <a:xfrm>
            <a:off x="284264" y="1198212"/>
            <a:ext cx="2314223" cy="276999"/>
          </a:xfrm>
          <a:prstGeom prst="rect">
            <a:avLst/>
          </a:prstGeom>
          <a:solidFill>
            <a:schemeClr val="bg1"/>
          </a:solidFill>
          <a:ln w="34925">
            <a:noFill/>
          </a:ln>
        </p:spPr>
        <p:txBody>
          <a:bodyPr wrap="none" rtlCol="0">
            <a:spAutoFit/>
          </a:bodyPr>
          <a:lstStyle/>
          <a:p>
            <a:r>
              <a:rPr lang="en-US" sz="1200" dirty="0" smtClean="0">
                <a:solidFill>
                  <a:schemeClr val="tx1"/>
                </a:solidFill>
              </a:rPr>
              <a:t>120 section number Program_9_2</a:t>
            </a:r>
          </a:p>
        </p:txBody>
      </p:sp>
      <p:sp>
        <p:nvSpPr>
          <p:cNvPr id="13" name="TextBox 12"/>
          <p:cNvSpPr txBox="1"/>
          <p:nvPr/>
        </p:nvSpPr>
        <p:spPr>
          <a:xfrm>
            <a:off x="3631645" y="4135021"/>
            <a:ext cx="2314223" cy="276999"/>
          </a:xfrm>
          <a:prstGeom prst="rect">
            <a:avLst/>
          </a:prstGeom>
          <a:solidFill>
            <a:schemeClr val="bg1"/>
          </a:solidFill>
          <a:ln w="34925">
            <a:noFill/>
          </a:ln>
        </p:spPr>
        <p:txBody>
          <a:bodyPr wrap="none" rtlCol="0">
            <a:spAutoFit/>
          </a:bodyPr>
          <a:lstStyle/>
          <a:p>
            <a:r>
              <a:rPr lang="en-US" sz="1200" dirty="0" smtClean="0">
                <a:solidFill>
                  <a:schemeClr val="tx1"/>
                </a:solidFill>
              </a:rPr>
              <a:t>120 section number Program_9_1</a:t>
            </a:r>
          </a:p>
        </p:txBody>
      </p:sp>
      <p:sp>
        <p:nvSpPr>
          <p:cNvPr id="14" name="TextBox 13"/>
          <p:cNvSpPr txBox="1"/>
          <p:nvPr/>
        </p:nvSpPr>
        <p:spPr>
          <a:xfrm>
            <a:off x="769845" y="2980859"/>
            <a:ext cx="8014682" cy="2677656"/>
          </a:xfrm>
          <a:prstGeom prst="rect">
            <a:avLst/>
          </a:prstGeom>
          <a:solidFill>
            <a:srgbClr val="00FF00"/>
          </a:solidFill>
          <a:ln w="34925">
            <a:solidFill>
              <a:schemeClr val="tx1"/>
            </a:solidFill>
          </a:ln>
        </p:spPr>
        <p:txBody>
          <a:bodyPr wrap="square" rtlCol="0">
            <a:spAutoFit/>
          </a:bodyPr>
          <a:lstStyle/>
          <a:p>
            <a:r>
              <a:rPr lang="en-US" sz="2400" b="1" dirty="0" smtClean="0">
                <a:solidFill>
                  <a:srgbClr val="0000FF"/>
                </a:solidFill>
              </a:rPr>
              <a:t>If your program comes in attached to the blue bordered email you are certifying that “the attached .java file has been tested against all conditions specified by the performance requirements and has met all requirements.” If your code comes in with that certification I will run it against the 6 test cases just outlined. If it fails at any point in any of those four tests the grade is zero</a:t>
            </a:r>
          </a:p>
        </p:txBody>
      </p:sp>
    </p:spTree>
    <p:extLst>
      <p:ext uri="{BB962C8B-B14F-4D97-AF65-F5344CB8AC3E}">
        <p14:creationId xmlns:p14="http://schemas.microsoft.com/office/powerpoint/2010/main" val="708146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42</a:t>
            </a:fld>
            <a:endParaRPr lang="en-US" altLang="en-US"/>
          </a:p>
        </p:txBody>
      </p:sp>
      <p:pic>
        <p:nvPicPr>
          <p:cNvPr id="4" name="Picture 3"/>
          <p:cNvPicPr>
            <a:picLocks noChangeAspect="1"/>
          </p:cNvPicPr>
          <p:nvPr/>
        </p:nvPicPr>
        <p:blipFill>
          <a:blip r:embed="rId2"/>
          <a:stretch>
            <a:fillRect/>
          </a:stretch>
        </p:blipFill>
        <p:spPr>
          <a:xfrm>
            <a:off x="161888" y="457200"/>
            <a:ext cx="8296312" cy="6264275"/>
          </a:xfrm>
          <a:prstGeom prst="rect">
            <a:avLst/>
          </a:prstGeom>
          <a:ln w="63500">
            <a:solidFill>
              <a:srgbClr val="FF0000"/>
            </a:solidFill>
          </a:ln>
        </p:spPr>
      </p:pic>
      <p:pic>
        <p:nvPicPr>
          <p:cNvPr id="9" name="Picture 8"/>
          <p:cNvPicPr>
            <a:picLocks noChangeAspect="1"/>
          </p:cNvPicPr>
          <p:nvPr/>
        </p:nvPicPr>
        <p:blipFill>
          <a:blip r:embed="rId3"/>
          <a:stretch>
            <a:fillRect/>
          </a:stretch>
        </p:blipFill>
        <p:spPr>
          <a:xfrm>
            <a:off x="990600" y="762000"/>
            <a:ext cx="1862667" cy="304800"/>
          </a:xfrm>
          <a:prstGeom prst="rect">
            <a:avLst/>
          </a:prstGeom>
        </p:spPr>
      </p:pic>
      <p:sp>
        <p:nvSpPr>
          <p:cNvPr id="11" name="TextBox 10"/>
          <p:cNvSpPr txBox="1"/>
          <p:nvPr/>
        </p:nvSpPr>
        <p:spPr>
          <a:xfrm>
            <a:off x="1162932" y="3048000"/>
            <a:ext cx="1690335" cy="338554"/>
          </a:xfrm>
          <a:prstGeom prst="rect">
            <a:avLst/>
          </a:prstGeom>
          <a:solidFill>
            <a:schemeClr val="bg1"/>
          </a:solidFill>
          <a:ln w="34925">
            <a:noFill/>
          </a:ln>
        </p:spPr>
        <p:txBody>
          <a:bodyPr wrap="none" rtlCol="0">
            <a:spAutoFit/>
          </a:bodyPr>
          <a:lstStyle/>
          <a:p>
            <a:r>
              <a:rPr lang="en-US" sz="1600" dirty="0" smtClean="0">
                <a:solidFill>
                  <a:schemeClr val="tx1"/>
                </a:solidFill>
              </a:rPr>
              <a:t>Program_9_2.java</a:t>
            </a:r>
          </a:p>
        </p:txBody>
      </p:sp>
      <p:sp>
        <p:nvSpPr>
          <p:cNvPr id="13" name="TextBox 12"/>
          <p:cNvSpPr txBox="1"/>
          <p:nvPr/>
        </p:nvSpPr>
        <p:spPr>
          <a:xfrm>
            <a:off x="304800" y="2286000"/>
            <a:ext cx="3020827" cy="338554"/>
          </a:xfrm>
          <a:prstGeom prst="rect">
            <a:avLst/>
          </a:prstGeom>
          <a:solidFill>
            <a:schemeClr val="bg1"/>
          </a:solidFill>
          <a:ln w="34925">
            <a:noFill/>
          </a:ln>
        </p:spPr>
        <p:txBody>
          <a:bodyPr wrap="none" rtlCol="0">
            <a:spAutoFit/>
          </a:bodyPr>
          <a:lstStyle/>
          <a:p>
            <a:r>
              <a:rPr lang="en-US" sz="1600" dirty="0" smtClean="0">
                <a:solidFill>
                  <a:schemeClr val="tx1"/>
                </a:solidFill>
              </a:rPr>
              <a:t>120 section number Program_9_2</a:t>
            </a:r>
          </a:p>
        </p:txBody>
      </p:sp>
    </p:spTree>
    <p:extLst>
      <p:ext uri="{BB962C8B-B14F-4D97-AF65-F5344CB8AC3E}">
        <p14:creationId xmlns:p14="http://schemas.microsoft.com/office/powerpoint/2010/main" val="11536456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43</a:t>
            </a:fld>
            <a:endParaRPr lang="en-US" altLang="en-US"/>
          </a:p>
        </p:txBody>
      </p:sp>
      <p:pic>
        <p:nvPicPr>
          <p:cNvPr id="3" name="Picture 2"/>
          <p:cNvPicPr>
            <a:picLocks noChangeAspect="1"/>
          </p:cNvPicPr>
          <p:nvPr/>
        </p:nvPicPr>
        <p:blipFill>
          <a:blip r:embed="rId2"/>
          <a:stretch>
            <a:fillRect/>
          </a:stretch>
        </p:blipFill>
        <p:spPr>
          <a:xfrm>
            <a:off x="228600" y="152399"/>
            <a:ext cx="8000999" cy="6384217"/>
          </a:xfrm>
          <a:prstGeom prst="rect">
            <a:avLst/>
          </a:prstGeom>
          <a:ln w="63500">
            <a:solidFill>
              <a:srgbClr val="0000FF"/>
            </a:solidFill>
          </a:ln>
        </p:spPr>
      </p:pic>
      <p:pic>
        <p:nvPicPr>
          <p:cNvPr id="8" name="Picture 7"/>
          <p:cNvPicPr>
            <a:picLocks noChangeAspect="1"/>
          </p:cNvPicPr>
          <p:nvPr/>
        </p:nvPicPr>
        <p:blipFill>
          <a:blip r:embed="rId3"/>
          <a:stretch>
            <a:fillRect/>
          </a:stretch>
        </p:blipFill>
        <p:spPr>
          <a:xfrm>
            <a:off x="1056833" y="381000"/>
            <a:ext cx="1862667" cy="304800"/>
          </a:xfrm>
          <a:prstGeom prst="rect">
            <a:avLst/>
          </a:prstGeom>
        </p:spPr>
      </p:pic>
      <p:sp>
        <p:nvSpPr>
          <p:cNvPr id="10" name="TextBox 9"/>
          <p:cNvSpPr txBox="1"/>
          <p:nvPr/>
        </p:nvSpPr>
        <p:spPr>
          <a:xfrm>
            <a:off x="1143000" y="2667000"/>
            <a:ext cx="1690335" cy="338554"/>
          </a:xfrm>
          <a:prstGeom prst="rect">
            <a:avLst/>
          </a:prstGeom>
          <a:solidFill>
            <a:schemeClr val="bg1"/>
          </a:solidFill>
          <a:ln w="34925">
            <a:noFill/>
          </a:ln>
        </p:spPr>
        <p:txBody>
          <a:bodyPr wrap="none" rtlCol="0">
            <a:spAutoFit/>
          </a:bodyPr>
          <a:lstStyle/>
          <a:p>
            <a:r>
              <a:rPr lang="en-US" sz="1600" dirty="0" smtClean="0">
                <a:solidFill>
                  <a:schemeClr val="tx1"/>
                </a:solidFill>
              </a:rPr>
              <a:t>Program_9_2.java</a:t>
            </a:r>
          </a:p>
        </p:txBody>
      </p:sp>
      <p:sp>
        <p:nvSpPr>
          <p:cNvPr id="12" name="TextBox 11"/>
          <p:cNvSpPr txBox="1"/>
          <p:nvPr/>
        </p:nvSpPr>
        <p:spPr>
          <a:xfrm>
            <a:off x="381000" y="1897548"/>
            <a:ext cx="3020827" cy="338554"/>
          </a:xfrm>
          <a:prstGeom prst="rect">
            <a:avLst/>
          </a:prstGeom>
          <a:solidFill>
            <a:schemeClr val="bg1"/>
          </a:solidFill>
          <a:ln w="34925">
            <a:noFill/>
          </a:ln>
        </p:spPr>
        <p:txBody>
          <a:bodyPr wrap="none" rtlCol="0">
            <a:spAutoFit/>
          </a:bodyPr>
          <a:lstStyle/>
          <a:p>
            <a:r>
              <a:rPr lang="en-US" sz="1600" dirty="0" smtClean="0">
                <a:solidFill>
                  <a:schemeClr val="tx1"/>
                </a:solidFill>
              </a:rPr>
              <a:t>120 section number Program_9_2</a:t>
            </a:r>
          </a:p>
        </p:txBody>
      </p:sp>
    </p:spTree>
    <p:extLst>
      <p:ext uri="{BB962C8B-B14F-4D97-AF65-F5344CB8AC3E}">
        <p14:creationId xmlns:p14="http://schemas.microsoft.com/office/powerpoint/2010/main" val="26477196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44</a:t>
            </a:fld>
            <a:endParaRPr lang="en-US" altLang="en-US"/>
          </a:p>
        </p:txBody>
      </p:sp>
      <p:sp>
        <p:nvSpPr>
          <p:cNvPr id="3" name="TextBox 2"/>
          <p:cNvSpPr txBox="1"/>
          <p:nvPr/>
        </p:nvSpPr>
        <p:spPr>
          <a:xfrm>
            <a:off x="304800" y="251190"/>
            <a:ext cx="8610600" cy="6124754"/>
          </a:xfrm>
          <a:prstGeom prst="rect">
            <a:avLst/>
          </a:prstGeom>
          <a:solidFill>
            <a:schemeClr val="bg1"/>
          </a:solidFill>
          <a:ln w="34925">
            <a:solidFill>
              <a:schemeClr val="tx1"/>
            </a:solidFill>
          </a:ln>
        </p:spPr>
        <p:txBody>
          <a:bodyPr wrap="square" rtlCol="0">
            <a:spAutoFit/>
          </a:bodyPr>
          <a:lstStyle/>
          <a:p>
            <a:r>
              <a:rPr lang="en-US" sz="2800" b="1" dirty="0" smtClean="0">
                <a:solidFill>
                  <a:srgbClr val="0000FF"/>
                </a:solidFill>
              </a:rPr>
              <a:t>                    Bonus Points for Program _9_2</a:t>
            </a:r>
          </a:p>
          <a:p>
            <a:r>
              <a:rPr lang="en-US" sz="2800" b="1" dirty="0" smtClean="0">
                <a:solidFill>
                  <a:srgbClr val="0000FF"/>
                </a:solidFill>
              </a:rPr>
              <a:t>If you score 10/10 </a:t>
            </a:r>
            <a:r>
              <a:rPr lang="en-US" sz="2800" b="1" smtClean="0">
                <a:solidFill>
                  <a:srgbClr val="0000FF"/>
                </a:solidFill>
              </a:rPr>
              <a:t>on Program_9_2 </a:t>
            </a:r>
            <a:r>
              <a:rPr lang="en-US" sz="2800" b="1" dirty="0" smtClean="0">
                <a:solidFill>
                  <a:srgbClr val="0000FF"/>
                </a:solidFill>
              </a:rPr>
              <a:t>three points will be added to your final calculated grade. They won’t be averaged in, they will just be added to your final grade. If 60% of your program grade (the sum of all your programs divided by the number of programs) plus 20% of your midterm plus 20% of your final come to 87.2 then the three bonus points will raise your grade to 90.2</a:t>
            </a:r>
          </a:p>
          <a:p>
            <a:endParaRPr lang="en-US" sz="2800" b="1" dirty="0">
              <a:solidFill>
                <a:srgbClr val="0000FF"/>
              </a:solidFill>
            </a:endParaRPr>
          </a:p>
          <a:p>
            <a:r>
              <a:rPr lang="en-US" sz="2800" b="1" dirty="0" smtClean="0">
                <a:solidFill>
                  <a:srgbClr val="0000FF"/>
                </a:solidFill>
              </a:rPr>
              <a:t>But to get a 10/10 you have to certify that </a:t>
            </a:r>
            <a:r>
              <a:rPr lang="en-US" sz="2800" b="1" dirty="0">
                <a:solidFill>
                  <a:srgbClr val="0000FF"/>
                </a:solidFill>
              </a:rPr>
              <a:t>that “the attached .java file has been tested against all conditions specified by the performance requirements and has met all requirements.” If it fails at any point in any of those tests the grade is </a:t>
            </a:r>
            <a:r>
              <a:rPr lang="en-US" sz="2800" b="1" dirty="0" smtClean="0">
                <a:solidFill>
                  <a:srgbClr val="0000FF"/>
                </a:solidFill>
              </a:rPr>
              <a:t>zero and there is no bonus. </a:t>
            </a:r>
          </a:p>
        </p:txBody>
      </p:sp>
    </p:spTree>
    <p:extLst>
      <p:ext uri="{BB962C8B-B14F-4D97-AF65-F5344CB8AC3E}">
        <p14:creationId xmlns:p14="http://schemas.microsoft.com/office/powerpoint/2010/main" val="4098335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5</a:t>
            </a:fld>
            <a:endParaRPr lang="en-US" altLang="en-US"/>
          </a:p>
        </p:txBody>
      </p:sp>
      <p:pic>
        <p:nvPicPr>
          <p:cNvPr id="5" name="Picture 4"/>
          <p:cNvPicPr>
            <a:picLocks noChangeAspect="1"/>
          </p:cNvPicPr>
          <p:nvPr/>
        </p:nvPicPr>
        <p:blipFill>
          <a:blip r:embed="rId2"/>
          <a:stretch>
            <a:fillRect/>
          </a:stretch>
        </p:blipFill>
        <p:spPr>
          <a:xfrm>
            <a:off x="0" y="111512"/>
            <a:ext cx="9144000" cy="6634976"/>
          </a:xfrm>
          <a:prstGeom prst="rect">
            <a:avLst/>
          </a:prstGeom>
        </p:spPr>
      </p:pic>
      <p:pic>
        <p:nvPicPr>
          <p:cNvPr id="6" name="Picture 5"/>
          <p:cNvPicPr>
            <a:picLocks noChangeAspect="1"/>
          </p:cNvPicPr>
          <p:nvPr/>
        </p:nvPicPr>
        <p:blipFill>
          <a:blip r:embed="rId3"/>
          <a:stretch>
            <a:fillRect/>
          </a:stretch>
        </p:blipFill>
        <p:spPr>
          <a:xfrm>
            <a:off x="6096000" y="2514600"/>
            <a:ext cx="2847975" cy="1685925"/>
          </a:xfrm>
          <a:prstGeom prst="rect">
            <a:avLst/>
          </a:prstGeom>
        </p:spPr>
      </p:pic>
      <p:sp>
        <p:nvSpPr>
          <p:cNvPr id="3" name="Rectangle 2"/>
          <p:cNvSpPr/>
          <p:nvPr/>
        </p:nvSpPr>
        <p:spPr>
          <a:xfrm>
            <a:off x="762000" y="5638800"/>
            <a:ext cx="5029200" cy="60960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6019799" y="2489586"/>
            <a:ext cx="2924175" cy="1813981"/>
          </a:xfrm>
          <a:prstGeom prst="rect">
            <a:avLst/>
          </a:prstGeom>
        </p:spPr>
      </p:pic>
      <p:pic>
        <p:nvPicPr>
          <p:cNvPr id="7" name="Picture 6"/>
          <p:cNvPicPr>
            <a:picLocks noChangeAspect="1"/>
          </p:cNvPicPr>
          <p:nvPr/>
        </p:nvPicPr>
        <p:blipFill>
          <a:blip r:embed="rId5"/>
          <a:stretch>
            <a:fillRect/>
          </a:stretch>
        </p:blipFill>
        <p:spPr>
          <a:xfrm>
            <a:off x="5987141" y="2464573"/>
            <a:ext cx="2956833" cy="1854285"/>
          </a:xfrm>
          <a:prstGeom prst="rect">
            <a:avLst/>
          </a:prstGeom>
        </p:spPr>
      </p:pic>
    </p:spTree>
    <p:extLst>
      <p:ext uri="{BB962C8B-B14F-4D97-AF65-F5344CB8AC3E}">
        <p14:creationId xmlns:p14="http://schemas.microsoft.com/office/powerpoint/2010/main" val="230741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6</a:t>
            </a:fld>
            <a:endParaRPr lang="en-US" altLang="en-US"/>
          </a:p>
        </p:txBody>
      </p:sp>
      <p:pic>
        <p:nvPicPr>
          <p:cNvPr id="5" name="Picture 4"/>
          <p:cNvPicPr>
            <a:picLocks noChangeAspect="1"/>
          </p:cNvPicPr>
          <p:nvPr/>
        </p:nvPicPr>
        <p:blipFill>
          <a:blip r:embed="rId2"/>
          <a:stretch>
            <a:fillRect/>
          </a:stretch>
        </p:blipFill>
        <p:spPr>
          <a:xfrm>
            <a:off x="0" y="111512"/>
            <a:ext cx="9144000" cy="6634976"/>
          </a:xfrm>
          <a:prstGeom prst="rect">
            <a:avLst/>
          </a:prstGeom>
        </p:spPr>
      </p:pic>
      <p:pic>
        <p:nvPicPr>
          <p:cNvPr id="6" name="Picture 5"/>
          <p:cNvPicPr>
            <a:picLocks noChangeAspect="1"/>
          </p:cNvPicPr>
          <p:nvPr/>
        </p:nvPicPr>
        <p:blipFill>
          <a:blip r:embed="rId3"/>
          <a:stretch>
            <a:fillRect/>
          </a:stretch>
        </p:blipFill>
        <p:spPr>
          <a:xfrm>
            <a:off x="6096000" y="2514600"/>
            <a:ext cx="2847975" cy="1685925"/>
          </a:xfrm>
          <a:prstGeom prst="rect">
            <a:avLst/>
          </a:prstGeom>
        </p:spPr>
      </p:pic>
      <p:sp>
        <p:nvSpPr>
          <p:cNvPr id="3" name="Rectangle 2"/>
          <p:cNvSpPr/>
          <p:nvPr/>
        </p:nvSpPr>
        <p:spPr>
          <a:xfrm>
            <a:off x="762000" y="5334000"/>
            <a:ext cx="5029200" cy="381000"/>
          </a:xfrm>
          <a:prstGeom prst="rect">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6019799" y="2489586"/>
            <a:ext cx="2924175" cy="1813981"/>
          </a:xfrm>
          <a:prstGeom prst="rect">
            <a:avLst/>
          </a:prstGeom>
        </p:spPr>
      </p:pic>
      <p:pic>
        <p:nvPicPr>
          <p:cNvPr id="7" name="Picture 6"/>
          <p:cNvPicPr>
            <a:picLocks noChangeAspect="1"/>
          </p:cNvPicPr>
          <p:nvPr/>
        </p:nvPicPr>
        <p:blipFill>
          <a:blip r:embed="rId5"/>
          <a:stretch>
            <a:fillRect/>
          </a:stretch>
        </p:blipFill>
        <p:spPr>
          <a:xfrm>
            <a:off x="5987141" y="2464573"/>
            <a:ext cx="2956833" cy="1854285"/>
          </a:xfrm>
          <a:prstGeom prst="rect">
            <a:avLst/>
          </a:prstGeom>
        </p:spPr>
      </p:pic>
      <p:pic>
        <p:nvPicPr>
          <p:cNvPr id="9" name="Picture 8"/>
          <p:cNvPicPr>
            <a:picLocks noChangeAspect="1"/>
          </p:cNvPicPr>
          <p:nvPr/>
        </p:nvPicPr>
        <p:blipFill>
          <a:blip r:embed="rId6"/>
          <a:stretch>
            <a:fillRect/>
          </a:stretch>
        </p:blipFill>
        <p:spPr>
          <a:xfrm>
            <a:off x="5987140" y="2474295"/>
            <a:ext cx="3021595" cy="1844563"/>
          </a:xfrm>
          <a:prstGeom prst="rect">
            <a:avLst/>
          </a:prstGeom>
        </p:spPr>
      </p:pic>
    </p:spTree>
    <p:extLst>
      <p:ext uri="{BB962C8B-B14F-4D97-AF65-F5344CB8AC3E}">
        <p14:creationId xmlns:p14="http://schemas.microsoft.com/office/powerpoint/2010/main" val="123546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7</a:t>
            </a:fld>
            <a:endParaRPr lang="en-US" altLang="en-US"/>
          </a:p>
        </p:txBody>
      </p:sp>
      <p:pic>
        <p:nvPicPr>
          <p:cNvPr id="4" name="Picture 3"/>
          <p:cNvPicPr>
            <a:picLocks noChangeAspect="1"/>
          </p:cNvPicPr>
          <p:nvPr/>
        </p:nvPicPr>
        <p:blipFill>
          <a:blip r:embed="rId2"/>
          <a:stretch>
            <a:fillRect/>
          </a:stretch>
        </p:blipFill>
        <p:spPr>
          <a:xfrm>
            <a:off x="306024" y="200026"/>
            <a:ext cx="2181552" cy="1171574"/>
          </a:xfrm>
          <a:prstGeom prst="rect">
            <a:avLst/>
          </a:prstGeom>
        </p:spPr>
      </p:pic>
      <p:pic>
        <p:nvPicPr>
          <p:cNvPr id="5" name="Picture 4"/>
          <p:cNvPicPr>
            <a:picLocks noChangeAspect="1"/>
          </p:cNvPicPr>
          <p:nvPr/>
        </p:nvPicPr>
        <p:blipFill>
          <a:blip r:embed="rId3"/>
          <a:stretch>
            <a:fillRect/>
          </a:stretch>
        </p:blipFill>
        <p:spPr>
          <a:xfrm>
            <a:off x="6453903" y="770408"/>
            <a:ext cx="2514600" cy="1534332"/>
          </a:xfrm>
          <a:prstGeom prst="rect">
            <a:avLst/>
          </a:prstGeom>
        </p:spPr>
      </p:pic>
      <p:cxnSp>
        <p:nvCxnSpPr>
          <p:cNvPr id="10" name="Straight Arrow Connector 9"/>
          <p:cNvCxnSpPr/>
          <p:nvPr/>
        </p:nvCxnSpPr>
        <p:spPr>
          <a:xfrm>
            <a:off x="1447800" y="1327621"/>
            <a:ext cx="0" cy="45862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306024" y="1738186"/>
            <a:ext cx="2437176" cy="1511876"/>
          </a:xfrm>
          <a:prstGeom prst="rect">
            <a:avLst/>
          </a:prstGeom>
        </p:spPr>
      </p:pic>
      <p:cxnSp>
        <p:nvCxnSpPr>
          <p:cNvPr id="13" name="Straight Arrow Connector 12"/>
          <p:cNvCxnSpPr/>
          <p:nvPr/>
        </p:nvCxnSpPr>
        <p:spPr>
          <a:xfrm>
            <a:off x="3136106" y="5867400"/>
            <a:ext cx="53340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a:stretch>
            <a:fillRect/>
          </a:stretch>
        </p:blipFill>
        <p:spPr>
          <a:xfrm>
            <a:off x="318339" y="3476261"/>
            <a:ext cx="2809875" cy="1209675"/>
          </a:xfrm>
          <a:prstGeom prst="rect">
            <a:avLst/>
          </a:prstGeom>
        </p:spPr>
      </p:pic>
      <p:pic>
        <p:nvPicPr>
          <p:cNvPr id="3" name="Picture 2"/>
          <p:cNvPicPr>
            <a:picLocks noChangeAspect="1"/>
          </p:cNvPicPr>
          <p:nvPr/>
        </p:nvPicPr>
        <p:blipFill>
          <a:blip r:embed="rId6"/>
          <a:stretch>
            <a:fillRect/>
          </a:stretch>
        </p:blipFill>
        <p:spPr>
          <a:xfrm>
            <a:off x="335756" y="5196383"/>
            <a:ext cx="2800350" cy="1362075"/>
          </a:xfrm>
          <a:prstGeom prst="rect">
            <a:avLst/>
          </a:prstGeom>
        </p:spPr>
      </p:pic>
      <p:pic>
        <p:nvPicPr>
          <p:cNvPr id="15" name="Picture 14"/>
          <p:cNvPicPr>
            <a:picLocks noChangeAspect="1"/>
          </p:cNvPicPr>
          <p:nvPr/>
        </p:nvPicPr>
        <p:blipFill>
          <a:blip r:embed="rId7"/>
          <a:stretch>
            <a:fillRect/>
          </a:stretch>
        </p:blipFill>
        <p:spPr>
          <a:xfrm>
            <a:off x="3714750" y="5178471"/>
            <a:ext cx="2838450" cy="1371278"/>
          </a:xfrm>
          <a:prstGeom prst="rect">
            <a:avLst/>
          </a:prstGeom>
        </p:spPr>
      </p:pic>
      <p:cxnSp>
        <p:nvCxnSpPr>
          <p:cNvPr id="16" name="Straight Arrow Connector 15"/>
          <p:cNvCxnSpPr>
            <a:stCxn id="7" idx="0"/>
            <a:endCxn id="22" idx="2"/>
          </p:cNvCxnSpPr>
          <p:nvPr/>
        </p:nvCxnSpPr>
        <p:spPr>
          <a:xfrm flipH="1" flipV="1">
            <a:off x="4679156" y="3142849"/>
            <a:ext cx="454819" cy="42133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8"/>
          <a:stretch>
            <a:fillRect/>
          </a:stretch>
        </p:blipFill>
        <p:spPr>
          <a:xfrm>
            <a:off x="3714750" y="3564183"/>
            <a:ext cx="2838450" cy="1371600"/>
          </a:xfrm>
          <a:prstGeom prst="rect">
            <a:avLst/>
          </a:prstGeom>
        </p:spPr>
      </p:pic>
      <p:cxnSp>
        <p:nvCxnSpPr>
          <p:cNvPr id="17" name="Straight Arrow Connector 16"/>
          <p:cNvCxnSpPr>
            <a:stCxn id="22" idx="0"/>
          </p:cNvCxnSpPr>
          <p:nvPr/>
        </p:nvCxnSpPr>
        <p:spPr>
          <a:xfrm flipH="1" flipV="1">
            <a:off x="4677385" y="1291291"/>
            <a:ext cx="1771" cy="47995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6531" y="5934074"/>
            <a:ext cx="1347420" cy="400110"/>
          </a:xfrm>
          <a:prstGeom prst="rect">
            <a:avLst/>
          </a:prstGeom>
          <a:solidFill>
            <a:srgbClr val="00FF00"/>
          </a:solidFill>
          <a:ln w="34925">
            <a:solidFill>
              <a:srgbClr val="FF0000"/>
            </a:solidFill>
          </a:ln>
        </p:spPr>
        <p:txBody>
          <a:bodyPr wrap="none" rtlCol="0">
            <a:spAutoFit/>
          </a:bodyPr>
          <a:lstStyle/>
          <a:p>
            <a:r>
              <a:rPr lang="en-US" sz="2000" b="1" dirty="0" smtClean="0">
                <a:solidFill>
                  <a:srgbClr val="FF0000"/>
                </a:solidFill>
              </a:rPr>
              <a:t>Test Case 1</a:t>
            </a:r>
          </a:p>
        </p:txBody>
      </p:sp>
      <p:cxnSp>
        <p:nvCxnSpPr>
          <p:cNvPr id="18" name="Straight Arrow Connector 17"/>
          <p:cNvCxnSpPr/>
          <p:nvPr/>
        </p:nvCxnSpPr>
        <p:spPr>
          <a:xfrm>
            <a:off x="1600200" y="3250062"/>
            <a:ext cx="0" cy="31335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00200" y="4685936"/>
            <a:ext cx="0" cy="45862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9"/>
          <a:stretch>
            <a:fillRect/>
          </a:stretch>
        </p:blipFill>
        <p:spPr>
          <a:xfrm>
            <a:off x="3274218" y="1771249"/>
            <a:ext cx="2809875" cy="1371600"/>
          </a:xfrm>
          <a:prstGeom prst="rect">
            <a:avLst/>
          </a:prstGeom>
        </p:spPr>
      </p:pic>
      <p:cxnSp>
        <p:nvCxnSpPr>
          <p:cNvPr id="14" name="Straight Arrow Connector 13"/>
          <p:cNvCxnSpPr>
            <a:stCxn id="15" idx="0"/>
            <a:endCxn id="7" idx="2"/>
          </p:cNvCxnSpPr>
          <p:nvPr/>
        </p:nvCxnSpPr>
        <p:spPr>
          <a:xfrm flipV="1">
            <a:off x="5133975" y="4935783"/>
            <a:ext cx="0" cy="24268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10"/>
          <a:stretch>
            <a:fillRect/>
          </a:stretch>
        </p:blipFill>
        <p:spPr>
          <a:xfrm>
            <a:off x="3402806" y="213196"/>
            <a:ext cx="2552700" cy="1114425"/>
          </a:xfrm>
          <a:prstGeom prst="rect">
            <a:avLst/>
          </a:prstGeom>
        </p:spPr>
      </p:pic>
      <p:cxnSp>
        <p:nvCxnSpPr>
          <p:cNvPr id="38" name="Straight Arrow Connector 37"/>
          <p:cNvCxnSpPr>
            <a:endCxn id="5" idx="1"/>
          </p:cNvCxnSpPr>
          <p:nvPr/>
        </p:nvCxnSpPr>
        <p:spPr>
          <a:xfrm>
            <a:off x="5955506" y="785813"/>
            <a:ext cx="498397" cy="7517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1</a:t>
            </a:r>
          </a:p>
        </p:txBody>
      </p:sp>
    </p:spTree>
    <p:extLst>
      <p:ext uri="{BB962C8B-B14F-4D97-AF65-F5344CB8AC3E}">
        <p14:creationId xmlns:p14="http://schemas.microsoft.com/office/powerpoint/2010/main" val="2107994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8</a:t>
            </a:fld>
            <a:endParaRPr lang="en-US" altLang="en-US"/>
          </a:p>
        </p:txBody>
      </p:sp>
      <p:pic>
        <p:nvPicPr>
          <p:cNvPr id="4" name="Picture 3"/>
          <p:cNvPicPr>
            <a:picLocks noChangeAspect="1"/>
          </p:cNvPicPr>
          <p:nvPr/>
        </p:nvPicPr>
        <p:blipFill>
          <a:blip r:embed="rId2"/>
          <a:stretch>
            <a:fillRect/>
          </a:stretch>
        </p:blipFill>
        <p:spPr>
          <a:xfrm>
            <a:off x="306024" y="200026"/>
            <a:ext cx="2181552" cy="1171574"/>
          </a:xfrm>
          <a:prstGeom prst="rect">
            <a:avLst/>
          </a:prstGeom>
        </p:spPr>
      </p:pic>
      <p:pic>
        <p:nvPicPr>
          <p:cNvPr id="5" name="Picture 4"/>
          <p:cNvPicPr>
            <a:picLocks noChangeAspect="1"/>
          </p:cNvPicPr>
          <p:nvPr/>
        </p:nvPicPr>
        <p:blipFill>
          <a:blip r:embed="rId3"/>
          <a:stretch>
            <a:fillRect/>
          </a:stretch>
        </p:blipFill>
        <p:spPr>
          <a:xfrm>
            <a:off x="6453903" y="770408"/>
            <a:ext cx="2514600" cy="1534332"/>
          </a:xfrm>
          <a:prstGeom prst="rect">
            <a:avLst/>
          </a:prstGeom>
        </p:spPr>
      </p:pic>
      <p:cxnSp>
        <p:nvCxnSpPr>
          <p:cNvPr id="10" name="Straight Arrow Connector 9"/>
          <p:cNvCxnSpPr/>
          <p:nvPr/>
        </p:nvCxnSpPr>
        <p:spPr>
          <a:xfrm>
            <a:off x="1447800" y="1327621"/>
            <a:ext cx="0" cy="45862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306024" y="1738186"/>
            <a:ext cx="2437176" cy="1511876"/>
          </a:xfrm>
          <a:prstGeom prst="rect">
            <a:avLst/>
          </a:prstGeom>
        </p:spPr>
      </p:pic>
      <p:cxnSp>
        <p:nvCxnSpPr>
          <p:cNvPr id="13" name="Straight Arrow Connector 12"/>
          <p:cNvCxnSpPr/>
          <p:nvPr/>
        </p:nvCxnSpPr>
        <p:spPr>
          <a:xfrm>
            <a:off x="3136106" y="5867400"/>
            <a:ext cx="53340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a:stretch>
            <a:fillRect/>
          </a:stretch>
        </p:blipFill>
        <p:spPr>
          <a:xfrm>
            <a:off x="318339" y="3476261"/>
            <a:ext cx="2809875" cy="1209675"/>
          </a:xfrm>
          <a:prstGeom prst="rect">
            <a:avLst/>
          </a:prstGeom>
        </p:spPr>
      </p:pic>
      <p:pic>
        <p:nvPicPr>
          <p:cNvPr id="3" name="Picture 2"/>
          <p:cNvPicPr>
            <a:picLocks noChangeAspect="1"/>
          </p:cNvPicPr>
          <p:nvPr/>
        </p:nvPicPr>
        <p:blipFill>
          <a:blip r:embed="rId6"/>
          <a:stretch>
            <a:fillRect/>
          </a:stretch>
        </p:blipFill>
        <p:spPr>
          <a:xfrm>
            <a:off x="335756" y="5196383"/>
            <a:ext cx="2800350" cy="1362075"/>
          </a:xfrm>
          <a:prstGeom prst="rect">
            <a:avLst/>
          </a:prstGeom>
        </p:spPr>
      </p:pic>
      <p:pic>
        <p:nvPicPr>
          <p:cNvPr id="15" name="Picture 14"/>
          <p:cNvPicPr>
            <a:picLocks noChangeAspect="1"/>
          </p:cNvPicPr>
          <p:nvPr/>
        </p:nvPicPr>
        <p:blipFill>
          <a:blip r:embed="rId7"/>
          <a:stretch>
            <a:fillRect/>
          </a:stretch>
        </p:blipFill>
        <p:spPr>
          <a:xfrm>
            <a:off x="3714750" y="5178471"/>
            <a:ext cx="2838450" cy="1371278"/>
          </a:xfrm>
          <a:prstGeom prst="rect">
            <a:avLst/>
          </a:prstGeom>
        </p:spPr>
      </p:pic>
      <p:cxnSp>
        <p:nvCxnSpPr>
          <p:cNvPr id="16" name="Straight Arrow Connector 15"/>
          <p:cNvCxnSpPr>
            <a:stCxn id="7" idx="0"/>
            <a:endCxn id="22" idx="2"/>
          </p:cNvCxnSpPr>
          <p:nvPr/>
        </p:nvCxnSpPr>
        <p:spPr>
          <a:xfrm flipH="1" flipV="1">
            <a:off x="4679156" y="3142849"/>
            <a:ext cx="454819" cy="42133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8"/>
          <a:stretch>
            <a:fillRect/>
          </a:stretch>
        </p:blipFill>
        <p:spPr>
          <a:xfrm>
            <a:off x="3714750" y="3564183"/>
            <a:ext cx="2838450" cy="1371600"/>
          </a:xfrm>
          <a:prstGeom prst="rect">
            <a:avLst/>
          </a:prstGeom>
        </p:spPr>
      </p:pic>
      <p:cxnSp>
        <p:nvCxnSpPr>
          <p:cNvPr id="17" name="Straight Arrow Connector 16"/>
          <p:cNvCxnSpPr>
            <a:stCxn id="22" idx="0"/>
          </p:cNvCxnSpPr>
          <p:nvPr/>
        </p:nvCxnSpPr>
        <p:spPr>
          <a:xfrm flipH="1" flipV="1">
            <a:off x="4677385" y="1291291"/>
            <a:ext cx="1771" cy="47995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6531" y="5934074"/>
            <a:ext cx="1347420" cy="400110"/>
          </a:xfrm>
          <a:prstGeom prst="rect">
            <a:avLst/>
          </a:prstGeom>
          <a:solidFill>
            <a:srgbClr val="00FF00"/>
          </a:solidFill>
          <a:ln w="34925">
            <a:solidFill>
              <a:srgbClr val="FF0000"/>
            </a:solidFill>
          </a:ln>
        </p:spPr>
        <p:txBody>
          <a:bodyPr wrap="none" rtlCol="0">
            <a:spAutoFit/>
          </a:bodyPr>
          <a:lstStyle/>
          <a:p>
            <a:r>
              <a:rPr lang="en-US" sz="2000" b="1" dirty="0" smtClean="0">
                <a:solidFill>
                  <a:srgbClr val="FF0000"/>
                </a:solidFill>
              </a:rPr>
              <a:t>Test Case 1</a:t>
            </a:r>
          </a:p>
        </p:txBody>
      </p:sp>
      <p:cxnSp>
        <p:nvCxnSpPr>
          <p:cNvPr id="18" name="Straight Arrow Connector 17"/>
          <p:cNvCxnSpPr/>
          <p:nvPr/>
        </p:nvCxnSpPr>
        <p:spPr>
          <a:xfrm>
            <a:off x="1600200" y="3250062"/>
            <a:ext cx="0" cy="31335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00200" y="4685936"/>
            <a:ext cx="0" cy="45862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9"/>
          <a:stretch>
            <a:fillRect/>
          </a:stretch>
        </p:blipFill>
        <p:spPr>
          <a:xfrm>
            <a:off x="3274218" y="1771249"/>
            <a:ext cx="2809875" cy="1371600"/>
          </a:xfrm>
          <a:prstGeom prst="rect">
            <a:avLst/>
          </a:prstGeom>
        </p:spPr>
      </p:pic>
      <p:cxnSp>
        <p:nvCxnSpPr>
          <p:cNvPr id="14" name="Straight Arrow Connector 13"/>
          <p:cNvCxnSpPr>
            <a:stCxn id="15" idx="0"/>
            <a:endCxn id="7" idx="2"/>
          </p:cNvCxnSpPr>
          <p:nvPr/>
        </p:nvCxnSpPr>
        <p:spPr>
          <a:xfrm flipV="1">
            <a:off x="5133975" y="4935783"/>
            <a:ext cx="0" cy="24268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10"/>
          <a:stretch>
            <a:fillRect/>
          </a:stretch>
        </p:blipFill>
        <p:spPr>
          <a:xfrm>
            <a:off x="3402806" y="213196"/>
            <a:ext cx="2552700" cy="1114425"/>
          </a:xfrm>
          <a:prstGeom prst="rect">
            <a:avLst/>
          </a:prstGeom>
        </p:spPr>
      </p:pic>
      <p:cxnSp>
        <p:nvCxnSpPr>
          <p:cNvPr id="38" name="Straight Arrow Connector 37"/>
          <p:cNvCxnSpPr>
            <a:endCxn id="5" idx="1"/>
          </p:cNvCxnSpPr>
          <p:nvPr/>
        </p:nvCxnSpPr>
        <p:spPr>
          <a:xfrm>
            <a:off x="5955506" y="785813"/>
            <a:ext cx="498397" cy="7517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1</a:t>
            </a:r>
          </a:p>
        </p:txBody>
      </p:sp>
      <p:pic>
        <p:nvPicPr>
          <p:cNvPr id="24" name="Picture 23"/>
          <p:cNvPicPr>
            <a:picLocks noChangeAspect="1"/>
          </p:cNvPicPr>
          <p:nvPr/>
        </p:nvPicPr>
        <p:blipFill>
          <a:blip r:embed="rId11"/>
          <a:stretch>
            <a:fillRect/>
          </a:stretch>
        </p:blipFill>
        <p:spPr>
          <a:xfrm>
            <a:off x="1505782" y="84337"/>
            <a:ext cx="4060747" cy="3867378"/>
          </a:xfrm>
          <a:prstGeom prst="rect">
            <a:avLst/>
          </a:prstGeom>
          <a:ln w="47625">
            <a:solidFill>
              <a:srgbClr val="FF0000"/>
            </a:solidFill>
          </a:ln>
        </p:spPr>
      </p:pic>
      <p:pic>
        <p:nvPicPr>
          <p:cNvPr id="25" name="Picture 24"/>
          <p:cNvPicPr>
            <a:picLocks noChangeAspect="1"/>
          </p:cNvPicPr>
          <p:nvPr/>
        </p:nvPicPr>
        <p:blipFill>
          <a:blip r:embed="rId12"/>
          <a:stretch>
            <a:fillRect/>
          </a:stretch>
        </p:blipFill>
        <p:spPr>
          <a:xfrm>
            <a:off x="1027493" y="4162382"/>
            <a:ext cx="2996582" cy="2520591"/>
          </a:xfrm>
          <a:prstGeom prst="rect">
            <a:avLst/>
          </a:prstGeom>
          <a:ln w="44450">
            <a:solidFill>
              <a:srgbClr val="0000FF"/>
            </a:solidFill>
          </a:ln>
        </p:spPr>
      </p:pic>
    </p:spTree>
    <p:extLst>
      <p:ext uri="{BB962C8B-B14F-4D97-AF65-F5344CB8AC3E}">
        <p14:creationId xmlns:p14="http://schemas.microsoft.com/office/powerpoint/2010/main" val="2795469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1505374-25EE-4626-8F53-BC2020E882DB}" type="slidenum">
              <a:rPr lang="en-US" altLang="en-US" smtClean="0"/>
              <a:pPr>
                <a:defRPr/>
              </a:pPr>
              <a:t>9</a:t>
            </a:fld>
            <a:endParaRPr lang="en-US" altLang="en-US"/>
          </a:p>
        </p:txBody>
      </p:sp>
      <p:pic>
        <p:nvPicPr>
          <p:cNvPr id="4" name="Picture 3"/>
          <p:cNvPicPr>
            <a:picLocks noChangeAspect="1"/>
          </p:cNvPicPr>
          <p:nvPr/>
        </p:nvPicPr>
        <p:blipFill>
          <a:blip r:embed="rId2"/>
          <a:stretch>
            <a:fillRect/>
          </a:stretch>
        </p:blipFill>
        <p:spPr>
          <a:xfrm>
            <a:off x="306024" y="200026"/>
            <a:ext cx="2181552" cy="1171574"/>
          </a:xfrm>
          <a:prstGeom prst="rect">
            <a:avLst/>
          </a:prstGeom>
        </p:spPr>
      </p:pic>
      <p:pic>
        <p:nvPicPr>
          <p:cNvPr id="5" name="Picture 4"/>
          <p:cNvPicPr>
            <a:picLocks noChangeAspect="1"/>
          </p:cNvPicPr>
          <p:nvPr/>
        </p:nvPicPr>
        <p:blipFill>
          <a:blip r:embed="rId3"/>
          <a:stretch>
            <a:fillRect/>
          </a:stretch>
        </p:blipFill>
        <p:spPr>
          <a:xfrm>
            <a:off x="6453903" y="770408"/>
            <a:ext cx="2514600" cy="1534332"/>
          </a:xfrm>
          <a:prstGeom prst="rect">
            <a:avLst/>
          </a:prstGeom>
          <a:ln w="114300">
            <a:solidFill>
              <a:srgbClr val="7030A0"/>
            </a:solidFill>
          </a:ln>
        </p:spPr>
      </p:pic>
      <p:cxnSp>
        <p:nvCxnSpPr>
          <p:cNvPr id="10" name="Straight Arrow Connector 9"/>
          <p:cNvCxnSpPr/>
          <p:nvPr/>
        </p:nvCxnSpPr>
        <p:spPr>
          <a:xfrm>
            <a:off x="1447800" y="1327621"/>
            <a:ext cx="0" cy="45862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stretch>
            <a:fillRect/>
          </a:stretch>
        </p:blipFill>
        <p:spPr>
          <a:xfrm>
            <a:off x="306024" y="1738186"/>
            <a:ext cx="2437176" cy="1511876"/>
          </a:xfrm>
          <a:prstGeom prst="rect">
            <a:avLst/>
          </a:prstGeom>
        </p:spPr>
      </p:pic>
      <p:cxnSp>
        <p:nvCxnSpPr>
          <p:cNvPr id="13" name="Straight Arrow Connector 12"/>
          <p:cNvCxnSpPr/>
          <p:nvPr/>
        </p:nvCxnSpPr>
        <p:spPr>
          <a:xfrm>
            <a:off x="3136106" y="5867400"/>
            <a:ext cx="533400"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5"/>
          <a:stretch>
            <a:fillRect/>
          </a:stretch>
        </p:blipFill>
        <p:spPr>
          <a:xfrm>
            <a:off x="318339" y="3476261"/>
            <a:ext cx="2809875" cy="1209675"/>
          </a:xfrm>
          <a:prstGeom prst="rect">
            <a:avLst/>
          </a:prstGeom>
        </p:spPr>
      </p:pic>
      <p:pic>
        <p:nvPicPr>
          <p:cNvPr id="3" name="Picture 2"/>
          <p:cNvPicPr>
            <a:picLocks noChangeAspect="1"/>
          </p:cNvPicPr>
          <p:nvPr/>
        </p:nvPicPr>
        <p:blipFill>
          <a:blip r:embed="rId6"/>
          <a:stretch>
            <a:fillRect/>
          </a:stretch>
        </p:blipFill>
        <p:spPr>
          <a:xfrm>
            <a:off x="335756" y="5196383"/>
            <a:ext cx="2800350" cy="1362075"/>
          </a:xfrm>
          <a:prstGeom prst="rect">
            <a:avLst/>
          </a:prstGeom>
        </p:spPr>
      </p:pic>
      <p:pic>
        <p:nvPicPr>
          <p:cNvPr id="15" name="Picture 14"/>
          <p:cNvPicPr>
            <a:picLocks noChangeAspect="1"/>
          </p:cNvPicPr>
          <p:nvPr/>
        </p:nvPicPr>
        <p:blipFill>
          <a:blip r:embed="rId7"/>
          <a:stretch>
            <a:fillRect/>
          </a:stretch>
        </p:blipFill>
        <p:spPr>
          <a:xfrm>
            <a:off x="3714750" y="5178471"/>
            <a:ext cx="2838450" cy="1371278"/>
          </a:xfrm>
          <a:prstGeom prst="rect">
            <a:avLst/>
          </a:prstGeom>
        </p:spPr>
      </p:pic>
      <p:cxnSp>
        <p:nvCxnSpPr>
          <p:cNvPr id="16" name="Straight Arrow Connector 15"/>
          <p:cNvCxnSpPr>
            <a:stCxn id="7" idx="0"/>
            <a:endCxn id="22" idx="2"/>
          </p:cNvCxnSpPr>
          <p:nvPr/>
        </p:nvCxnSpPr>
        <p:spPr>
          <a:xfrm flipH="1" flipV="1">
            <a:off x="4679156" y="3142849"/>
            <a:ext cx="454819" cy="421334"/>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8"/>
          <a:stretch>
            <a:fillRect/>
          </a:stretch>
        </p:blipFill>
        <p:spPr>
          <a:xfrm>
            <a:off x="3714750" y="3564183"/>
            <a:ext cx="2838450" cy="1371600"/>
          </a:xfrm>
          <a:prstGeom prst="rect">
            <a:avLst/>
          </a:prstGeom>
        </p:spPr>
      </p:pic>
      <p:cxnSp>
        <p:nvCxnSpPr>
          <p:cNvPr id="17" name="Straight Arrow Connector 16"/>
          <p:cNvCxnSpPr>
            <a:stCxn id="22" idx="0"/>
          </p:cNvCxnSpPr>
          <p:nvPr/>
        </p:nvCxnSpPr>
        <p:spPr>
          <a:xfrm flipH="1" flipV="1">
            <a:off x="4677385" y="1291291"/>
            <a:ext cx="1771" cy="47995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626531" y="5934074"/>
            <a:ext cx="1347420" cy="400110"/>
          </a:xfrm>
          <a:prstGeom prst="rect">
            <a:avLst/>
          </a:prstGeom>
          <a:solidFill>
            <a:srgbClr val="00FF00"/>
          </a:solidFill>
          <a:ln w="34925">
            <a:solidFill>
              <a:srgbClr val="FF0000"/>
            </a:solidFill>
          </a:ln>
        </p:spPr>
        <p:txBody>
          <a:bodyPr wrap="none" rtlCol="0">
            <a:spAutoFit/>
          </a:bodyPr>
          <a:lstStyle/>
          <a:p>
            <a:r>
              <a:rPr lang="en-US" sz="2000" b="1" dirty="0" smtClean="0">
                <a:solidFill>
                  <a:srgbClr val="FF0000"/>
                </a:solidFill>
              </a:rPr>
              <a:t>Test Case 1</a:t>
            </a:r>
          </a:p>
        </p:txBody>
      </p:sp>
      <p:cxnSp>
        <p:nvCxnSpPr>
          <p:cNvPr id="18" name="Straight Arrow Connector 17"/>
          <p:cNvCxnSpPr/>
          <p:nvPr/>
        </p:nvCxnSpPr>
        <p:spPr>
          <a:xfrm>
            <a:off x="1600200" y="3250062"/>
            <a:ext cx="0" cy="31335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600200" y="4685936"/>
            <a:ext cx="0" cy="458627"/>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9"/>
          <a:stretch>
            <a:fillRect/>
          </a:stretch>
        </p:blipFill>
        <p:spPr>
          <a:xfrm>
            <a:off x="3274218" y="1771249"/>
            <a:ext cx="2809875" cy="1371600"/>
          </a:xfrm>
          <a:prstGeom prst="rect">
            <a:avLst/>
          </a:prstGeom>
        </p:spPr>
      </p:pic>
      <p:cxnSp>
        <p:nvCxnSpPr>
          <p:cNvPr id="14" name="Straight Arrow Connector 13"/>
          <p:cNvCxnSpPr>
            <a:stCxn id="15" idx="0"/>
            <a:endCxn id="7" idx="2"/>
          </p:cNvCxnSpPr>
          <p:nvPr/>
        </p:nvCxnSpPr>
        <p:spPr>
          <a:xfrm flipV="1">
            <a:off x="5133975" y="4935783"/>
            <a:ext cx="0" cy="242688"/>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10"/>
          <a:stretch>
            <a:fillRect/>
          </a:stretch>
        </p:blipFill>
        <p:spPr>
          <a:xfrm>
            <a:off x="3402806" y="213196"/>
            <a:ext cx="2552700" cy="1114425"/>
          </a:xfrm>
          <a:prstGeom prst="rect">
            <a:avLst/>
          </a:prstGeom>
        </p:spPr>
      </p:pic>
      <p:cxnSp>
        <p:nvCxnSpPr>
          <p:cNvPr id="38" name="Straight Arrow Connector 37"/>
          <p:cNvCxnSpPr>
            <a:endCxn id="5" idx="1"/>
          </p:cNvCxnSpPr>
          <p:nvPr/>
        </p:nvCxnSpPr>
        <p:spPr>
          <a:xfrm>
            <a:off x="5955506" y="785813"/>
            <a:ext cx="498397" cy="751761"/>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741759" y="5914352"/>
            <a:ext cx="2276392" cy="646331"/>
          </a:xfrm>
          <a:prstGeom prst="rect">
            <a:avLst/>
          </a:prstGeom>
          <a:solidFill>
            <a:srgbClr val="00FF00"/>
          </a:solidFill>
          <a:ln w="34925">
            <a:solidFill>
              <a:srgbClr val="FF0000"/>
            </a:solidFill>
          </a:ln>
        </p:spPr>
        <p:txBody>
          <a:bodyPr wrap="none" rtlCol="0">
            <a:spAutoFit/>
          </a:bodyPr>
          <a:lstStyle/>
          <a:p>
            <a:r>
              <a:rPr lang="en-US" sz="3600" b="1" dirty="0" smtClean="0">
                <a:solidFill>
                  <a:srgbClr val="FF0000"/>
                </a:solidFill>
              </a:rPr>
              <a:t>Test Case 1</a:t>
            </a:r>
          </a:p>
        </p:txBody>
      </p:sp>
    </p:spTree>
    <p:extLst>
      <p:ext uri="{BB962C8B-B14F-4D97-AF65-F5344CB8AC3E}">
        <p14:creationId xmlns:p14="http://schemas.microsoft.com/office/powerpoint/2010/main" val="4040722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8425">
          <a:solidFill>
            <a:srgbClr val="7030A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solidFill>
        <a:ln w="34925">
          <a:solidFill>
            <a:schemeClr val="tx1"/>
          </a:solidFill>
        </a:ln>
      </a:spPr>
      <a:bodyPr wrap="square" rtlCol="0">
        <a:spAutoFit/>
      </a:bodyPr>
      <a:lstStyle>
        <a:defPPr>
          <a:defRPr b="1" dirty="0" smtClean="0">
            <a:solidFill>
              <a:schemeClr val="tx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51988</TotalTime>
  <Words>563</Words>
  <Application>Microsoft Office PowerPoint</Application>
  <PresentationFormat>On-screen Show (4:3)</PresentationFormat>
  <Paragraphs>138</Paragraphs>
  <Slides>44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Thomas T. Sheehan</dc:creator>
  <cp:lastModifiedBy>Thomas Sheehan</cp:lastModifiedBy>
  <cp:revision>1344</cp:revision>
  <dcterms:created xsi:type="dcterms:W3CDTF">2013-06-17T21:46:52Z</dcterms:created>
  <dcterms:modified xsi:type="dcterms:W3CDTF">2020-10-22T18:59:37Z</dcterms:modified>
</cp:coreProperties>
</file>