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embeddedFontLst>
    <p:embeddedFont>
      <p:font typeface="Raleway" panose="020B0604020202020204" charset="0"/>
      <p:regular r:id="rId19"/>
      <p:bold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1DF3DF-38BE-4A81-863E-3F03B8466F61}">
  <a:tblStyle styleId="{D81DF3DF-38BE-4A81-863E-3F03B8466F6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A088EC-D55A-4B8D-9451-3BC66151D230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2B97C6F-C827-4747-B2EC-5D52A931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9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75807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381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11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936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64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3744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91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03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r>
              <a:rPr lang="en"/>
              <a:t>http://blogs.wsj.com/economics/2015/05/08/congratulations-class-of-2015-youre-the-most-indebted-ever-for-now/</a:t>
            </a:r>
          </a:p>
        </p:txBody>
      </p:sp>
    </p:spTree>
    <p:extLst>
      <p:ext uri="{BB962C8B-B14F-4D97-AF65-F5344CB8AC3E}">
        <p14:creationId xmlns:p14="http://schemas.microsoft.com/office/powerpoint/2010/main" val="13748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53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23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109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109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68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87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27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 i="1"/>
            </a:lvl1pPr>
            <a:lvl2pPr algn="ctr" rtl="0">
              <a:spcBef>
                <a:spcPts val="0"/>
              </a:spcBef>
              <a:defRPr i="1"/>
            </a:lvl2pPr>
            <a:lvl3pPr algn="ctr" rtl="0">
              <a:spcBef>
                <a:spcPts val="0"/>
              </a:spcBef>
              <a:defRPr i="1"/>
            </a:lvl3pPr>
            <a:lvl4pPr algn="ctr" rtl="0">
              <a:spcBef>
                <a:spcPts val="0"/>
              </a:spcBef>
              <a:defRPr i="1"/>
            </a:lvl4pPr>
            <a:lvl5pPr algn="ctr" rtl="0">
              <a:spcBef>
                <a:spcPts val="0"/>
              </a:spcBef>
              <a:defRPr i="1"/>
            </a:lvl5pPr>
            <a:lvl6pPr algn="ctr" rtl="0">
              <a:spcBef>
                <a:spcPts val="0"/>
              </a:spcBef>
              <a:defRPr i="1"/>
            </a:lvl6pPr>
            <a:lvl7pPr algn="ctr" rtl="0">
              <a:spcBef>
                <a:spcPts val="0"/>
              </a:spcBef>
              <a:defRPr i="1"/>
            </a:lvl7pPr>
            <a:lvl8pPr algn="ctr" rtl="0">
              <a:spcBef>
                <a:spcPts val="0"/>
              </a:spcBef>
              <a:defRPr i="1"/>
            </a:lvl8pPr>
            <a:lvl9pPr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216750" y="3785250"/>
            <a:ext cx="88437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Demystifying the Ivory Tower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title" idx="2"/>
          </p:nvPr>
        </p:nvSpPr>
        <p:spPr>
          <a:xfrm>
            <a:off x="216750" y="4558500"/>
            <a:ext cx="83391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97ABBC"/>
              </a:buClr>
              <a:buSzPct val="100000"/>
            </a:pPr>
            <a:r>
              <a:rPr lang="en" sz="2400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Ellie McKinnon, Alex Struck, Bill Su, and Grayson Thornton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475" y="2771787"/>
            <a:ext cx="1565775" cy="131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 idx="4294967295"/>
          </p:nvPr>
        </p:nvSpPr>
        <p:spPr>
          <a:xfrm>
            <a:off x="108475" y="417800"/>
            <a:ext cx="88020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Regression coefficients illustrate the relationship between major cluster and ROI</a:t>
            </a:r>
          </a:p>
        </p:txBody>
      </p:sp>
      <p:sp>
        <p:nvSpPr>
          <p:cNvPr id="144" name="Shape 144"/>
          <p:cNvSpPr/>
          <p:nvPr/>
        </p:nvSpPr>
        <p:spPr>
          <a:xfrm>
            <a:off x="3158849" y="1319125"/>
            <a:ext cx="2826299" cy="2826299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Comprehensive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Coeff = -.093**</a:t>
            </a:r>
          </a:p>
          <a:p>
            <a:pPr lvl="0" algn="ctr" rtl="0">
              <a:spcBef>
                <a:spcPts val="0"/>
              </a:spcBef>
              <a:buNone/>
            </a:pPr>
            <a:endParaRPr sz="20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33525" y="1319125"/>
            <a:ext cx="2826299" cy="2826299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Professional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Coeff =  .029**</a:t>
            </a:r>
          </a:p>
        </p:txBody>
      </p:sp>
      <p:sp>
        <p:nvSpPr>
          <p:cNvPr id="146" name="Shape 146"/>
          <p:cNvSpPr/>
          <p:nvPr/>
        </p:nvSpPr>
        <p:spPr>
          <a:xfrm>
            <a:off x="6084174" y="1319125"/>
            <a:ext cx="2826299" cy="2826299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Specialized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Coeff =     .063**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61075" y="4301050"/>
            <a:ext cx="2371200" cy="22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Daymar College</a:t>
            </a:r>
          </a:p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City University of Seattle</a:t>
            </a:r>
          </a:p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Lake Washington Institute of Technology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ITT Technical Institute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386400" y="4301050"/>
            <a:ext cx="2371200" cy="22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University of Virginia</a:t>
            </a:r>
          </a:p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Harvard University</a:t>
            </a:r>
          </a:p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University of Michigan</a:t>
            </a:r>
          </a:p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University of Southern CA</a:t>
            </a:r>
          </a:p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Virginia Tech</a:t>
            </a:r>
          </a:p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Duke</a:t>
            </a:r>
          </a:p>
          <a:p>
            <a:pPr rtl="0">
              <a:spcBef>
                <a:spcPts val="600"/>
              </a:spcBef>
              <a:buNone/>
            </a:pPr>
            <a:endParaRPr b="1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rtl="0">
              <a:spcBef>
                <a:spcPts val="600"/>
              </a:spcBef>
              <a:buNone/>
            </a:pPr>
            <a:endParaRPr b="1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 b="1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311725" y="4301050"/>
            <a:ext cx="2371200" cy="22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Babson College</a:t>
            </a:r>
          </a:p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CA Institute of the Arts</a:t>
            </a:r>
          </a:p>
          <a:p>
            <a:pPr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Bon Secours Memorial College of Nursing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Clover Park Technical College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08475" y="417800"/>
            <a:ext cx="8802000" cy="47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Predictive Modeling with Random Forest generated an accuracy of 70%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07075" y="4973550"/>
            <a:ext cx="7804799" cy="9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We have created a </a:t>
            </a: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Random Forest Model</a:t>
            </a: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that is able to predict college return on investment with high accuracy, assisting high school students’ college decision. 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6" name="Shape 156"/>
          <p:cNvGraphicFramePr/>
          <p:nvPr/>
        </p:nvGraphicFramePr>
        <p:xfrm>
          <a:off x="1863375" y="1282925"/>
          <a:ext cx="5053750" cy="3456555"/>
        </p:xfrm>
        <a:graphic>
          <a:graphicData uri="http://schemas.openxmlformats.org/drawingml/2006/table">
            <a:tbl>
              <a:tblPr>
                <a:noFill/>
                <a:tableStyleId>{D81DF3DF-38BE-4A81-863E-3F03B8466F61}</a:tableStyleId>
              </a:tblPr>
              <a:tblGrid>
                <a:gridCol w="1159775"/>
                <a:gridCol w="861725"/>
                <a:gridCol w="1010750"/>
                <a:gridCol w="1010750"/>
                <a:gridCol w="101075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Confusion Matrix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true Medium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true High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true 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 precision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9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pred. Medium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354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79%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3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pred. High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59%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5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pred. 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103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149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59%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900"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 recall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73%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63%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67%</a:t>
                      </a: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sz="18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940350" y="1738050"/>
            <a:ext cx="7743000" cy="109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Introducing...</a:t>
            </a:r>
          </a:p>
        </p:txBody>
      </p:sp>
      <p:sp>
        <p:nvSpPr>
          <p:cNvPr id="162" name="Shape 162"/>
          <p:cNvSpPr/>
          <p:nvPr/>
        </p:nvSpPr>
        <p:spPr>
          <a:xfrm>
            <a:off x="0" y="1738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ctrTitle" idx="4294967295"/>
          </p:nvPr>
        </p:nvSpPr>
        <p:spPr>
          <a:xfrm>
            <a:off x="1206125" y="4176450"/>
            <a:ext cx="1792799" cy="109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7200" b="1">
              <a:solidFill>
                <a:srgbClr val="BFFFF7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0" b="1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ctrTitle" idx="4294967295"/>
          </p:nvPr>
        </p:nvSpPr>
        <p:spPr>
          <a:xfrm>
            <a:off x="2998925" y="3032025"/>
            <a:ext cx="81627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Lookup tool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ROI prediction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06550" y="1874125"/>
            <a:ext cx="4362300" cy="18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 b="1"/>
              <a:t>College dining rankings</a:t>
            </a:r>
            <a:br>
              <a:rPr lang="en" sz="2000" b="1"/>
            </a:br>
            <a:endParaRPr lang="en" sz="2000" b="1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 b="1"/>
              <a:t>Most beautiful campus rankings</a:t>
            </a:r>
            <a:br>
              <a:rPr lang="en" sz="2000" b="1"/>
            </a:br>
            <a:endParaRPr lang="en" sz="2000" b="1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 b="1"/>
              <a:t>City rankings</a:t>
            </a:r>
            <a:br>
              <a:rPr lang="en" sz="2000" b="1"/>
            </a:br>
            <a:endParaRPr lang="en" sz="2000" b="1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 b="1"/>
              <a:t>Other rankings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2250" y="1091325"/>
            <a:ext cx="4755000" cy="47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Our data tool can be improved with the incorporation of more variables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l="4192" r="45483"/>
          <a:stretch/>
        </p:blipFill>
        <p:spPr>
          <a:xfrm>
            <a:off x="4612500" y="0"/>
            <a:ext cx="4531501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59575" y="1047525"/>
            <a:ext cx="3429000" cy="1132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Picking a college is an intimidating decision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59575" y="236735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Our data tool empowers high school students to make more informed decisions when selecting a college. 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l="27630" r="27630"/>
          <a:stretch/>
        </p:blipFill>
        <p:spPr>
          <a:xfrm>
            <a:off x="4612500" y="0"/>
            <a:ext cx="4531499" cy="67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918225" y="5437750"/>
            <a:ext cx="8012700" cy="93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219200" y="2882400"/>
            <a:ext cx="67325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314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/>
              <a:t>College graduates this year are leaving school as the most indebted class ever... the average class of 2015 graduate with student-loan debt will have to pay back a little more than </a:t>
            </a:r>
            <a:r>
              <a:rPr lang="en" b="1"/>
              <a:t>$35,000</a:t>
            </a:r>
            <a:r>
              <a:rPr lang="en"/>
              <a:t>.”</a:t>
            </a:r>
          </a:p>
          <a:p>
            <a:pPr lvl="0" algn="l" rtl="0">
              <a:lnSpc>
                <a:spcPct val="1314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000"/>
              <a:t>-Wall Street Journal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7743000" cy="109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But is it worth it?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Charter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Analyze U.S. University data to understand which universities fit best for students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Identify the best college selection based on individual preferences and ROI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Output a college decision support tool for high school students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l="13139" t="20043" r="25802" b="32973"/>
          <a:stretch/>
        </p:blipFill>
        <p:spPr>
          <a:xfrm>
            <a:off x="1246800" y="2245374"/>
            <a:ext cx="6948924" cy="39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 idx="4294967295"/>
          </p:nvPr>
        </p:nvSpPr>
        <p:spPr>
          <a:xfrm>
            <a:off x="237000" y="379300"/>
            <a:ext cx="8670000" cy="132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collected data on </a:t>
            </a:r>
            <a:r>
              <a:rPr lang="en" b="1">
                <a:solidFill>
                  <a:srgbClr val="2185C5"/>
                </a:solidFill>
              </a:rPr>
              <a:t>3,846</a:t>
            </a:r>
            <a:r>
              <a:rPr lang="en"/>
              <a:t> universities across the States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1,731 </a:t>
            </a:r>
            <a:r>
              <a:rPr lang="en" sz="4800" b="1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ctrTitle" idx="4294967295"/>
          </p:nvPr>
        </p:nvSpPr>
        <p:spPr>
          <a:xfrm>
            <a:off x="940500" y="3841889"/>
            <a:ext cx="7517699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4800" b="1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final variables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4294967295"/>
          </p:nvPr>
        </p:nvSpPr>
        <p:spPr>
          <a:xfrm>
            <a:off x="2121650" y="5031050"/>
            <a:ext cx="40176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500"/>
              <a:t>Admissions rate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500"/>
              <a:t>SAT math scores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500"/>
              <a:t>SAT verbal scores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500"/>
              <a:t>Region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500"/>
              <a:t>Graduating debt</a:t>
            </a:r>
          </a:p>
          <a:p>
            <a:pPr lvl="0" algn="l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0" name="Shape 110"/>
          <p:cNvSpPr/>
          <p:nvPr/>
        </p:nvSpPr>
        <p:spPr>
          <a:xfrm rot="5400000">
            <a:off x="1075949" y="1782922"/>
            <a:ext cx="649800" cy="6159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97ABB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4294967295"/>
          </p:nvPr>
        </p:nvSpPr>
        <p:spPr>
          <a:xfrm>
            <a:off x="4194500" y="5031050"/>
            <a:ext cx="3796200" cy="61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500"/>
              <a:t>Locale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500"/>
              <a:t>Full-time  faculty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500"/>
              <a:t>Number of undergraduates</a:t>
            </a:r>
          </a:p>
          <a:p>
            <a:pPr algn="l" rtl="0">
              <a:spcBef>
                <a:spcPts val="0"/>
              </a:spcBef>
              <a:buNone/>
            </a:pPr>
            <a:r>
              <a:rPr lang="en" sz="1500" b="1">
                <a:solidFill>
                  <a:srgbClr val="2185C5"/>
                </a:solidFill>
              </a:rPr>
              <a:t>Average income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500" b="1">
                <a:solidFill>
                  <a:srgbClr val="2185C5"/>
                </a:solidFill>
              </a:rPr>
              <a:t>Major Cluster</a:t>
            </a:r>
          </a:p>
          <a:p>
            <a:pPr lvl="0" algn="l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2" name="Shape 112"/>
          <p:cNvSpPr txBox="1">
            <a:spLocks noGrp="1"/>
          </p:cNvSpPr>
          <p:nvPr>
            <p:ph type="title" idx="4294967295"/>
          </p:nvPr>
        </p:nvSpPr>
        <p:spPr>
          <a:xfrm>
            <a:off x="108375" y="121925"/>
            <a:ext cx="64626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Data preparation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ctrTitle" idx="4294967295"/>
          </p:nvPr>
        </p:nvSpPr>
        <p:spPr>
          <a:xfrm>
            <a:off x="940500" y="2276744"/>
            <a:ext cx="7517699" cy="119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200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4800" b="1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t>relevant variables</a:t>
            </a:r>
          </a:p>
        </p:txBody>
      </p:sp>
      <p:sp>
        <p:nvSpPr>
          <p:cNvPr id="114" name="Shape 114"/>
          <p:cNvSpPr/>
          <p:nvPr/>
        </p:nvSpPr>
        <p:spPr>
          <a:xfrm rot="5400000">
            <a:off x="1075949" y="3348066"/>
            <a:ext cx="649800" cy="6159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97ABB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108375" y="121925"/>
            <a:ext cx="8802000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Clustering allows us to predict ROI based on type of major</a:t>
            </a:r>
          </a:p>
        </p:txBody>
      </p:sp>
      <p:sp>
        <p:nvSpPr>
          <p:cNvPr id="120" name="Shape 120"/>
          <p:cNvSpPr/>
          <p:nvPr/>
        </p:nvSpPr>
        <p:spPr>
          <a:xfrm>
            <a:off x="3158849" y="1319125"/>
            <a:ext cx="2826299" cy="2826299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Comprehensive</a:t>
            </a:r>
          </a:p>
        </p:txBody>
      </p:sp>
      <p:sp>
        <p:nvSpPr>
          <p:cNvPr id="121" name="Shape 121"/>
          <p:cNvSpPr/>
          <p:nvPr/>
        </p:nvSpPr>
        <p:spPr>
          <a:xfrm>
            <a:off x="233525" y="1319125"/>
            <a:ext cx="2826299" cy="2826299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Professional</a:t>
            </a:r>
          </a:p>
        </p:txBody>
      </p:sp>
      <p:sp>
        <p:nvSpPr>
          <p:cNvPr id="122" name="Shape 122"/>
          <p:cNvSpPr/>
          <p:nvPr/>
        </p:nvSpPr>
        <p:spPr>
          <a:xfrm>
            <a:off x="6084174" y="1319125"/>
            <a:ext cx="2826299" cy="2826299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Specialized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61075" y="4301050"/>
            <a:ext cx="2371200" cy="22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Daymar College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 professional college often comes in the form of a community college. They offer a number of majors for students who aim to go directly into a specific profession.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386400" y="4301050"/>
            <a:ext cx="2371200" cy="22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University of Virginia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 comprehensive college offers a complete education with many major options. Students attending a comprehensive college usually desires a liberal arts education with many possibilities for study.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311725" y="4301050"/>
            <a:ext cx="2371200" cy="225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Babson College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 specialized college is only for the student who knows what they want to study. Usually offering only one or two majors, the specialized college focuses its expertise only on a small area of study.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30450" y="1147125"/>
            <a:ext cx="4092599" cy="476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Weighting by information gain and Gini coefficient we find: </a:t>
            </a:r>
            <a:r>
              <a:rPr lang="en" sz="2000"/>
              <a:t/>
            </a:r>
            <a:br>
              <a:rPr lang="en" sz="2000"/>
            </a:br>
            <a:endParaRPr lang="en" sz="200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 b="1"/>
              <a:t>Number of students</a:t>
            </a:r>
            <a:r>
              <a:rPr lang="en" sz="2000"/>
              <a:t> and </a:t>
            </a:r>
            <a:r>
              <a:rPr lang="en" sz="2000" b="1"/>
              <a:t>median debt after graduation</a:t>
            </a:r>
            <a:r>
              <a:rPr lang="en" sz="2000"/>
              <a:t> are the two most important indicators of ROI</a:t>
            </a:r>
            <a:br>
              <a:rPr lang="en" sz="2000"/>
            </a:br>
            <a:endParaRPr lang="en" sz="200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 b="1"/>
              <a:t>Proportion of full time faculty</a:t>
            </a:r>
            <a:r>
              <a:rPr lang="en" sz="2000"/>
              <a:t>, </a:t>
            </a:r>
            <a:r>
              <a:rPr lang="en" sz="2000" b="1"/>
              <a:t>admission rate, </a:t>
            </a:r>
            <a:r>
              <a:rPr lang="en" sz="2000"/>
              <a:t>and </a:t>
            </a:r>
            <a:r>
              <a:rPr lang="en" sz="2000" b="1"/>
              <a:t>SAT score </a:t>
            </a:r>
            <a:r>
              <a:rPr lang="en" sz="2000"/>
              <a:t>are very poor predictors of college ROI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50" y="1218852"/>
            <a:ext cx="4092600" cy="51902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8375" y="121925"/>
            <a:ext cx="9035699" cy="47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Model reveals unexpected indicators of college ROI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37" y="775550"/>
            <a:ext cx="7343325" cy="58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title" idx="4294967295"/>
          </p:nvPr>
        </p:nvSpPr>
        <p:spPr>
          <a:xfrm>
            <a:off x="108375" y="121925"/>
            <a:ext cx="9035699" cy="47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Student debt and population have the largest impact on ROI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493</Words>
  <Application>Microsoft Office PowerPoint</Application>
  <PresentationFormat>On-screen Show (4:3)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Raleway</vt:lpstr>
      <vt:lpstr>Lato</vt:lpstr>
      <vt:lpstr>Antonio template</vt:lpstr>
      <vt:lpstr>Demystifying the Ivory Tower</vt:lpstr>
      <vt:lpstr>PowerPoint Presentation</vt:lpstr>
      <vt:lpstr>But is it worth it?</vt:lpstr>
      <vt:lpstr>Project Charter</vt:lpstr>
      <vt:lpstr>We collected data on 3,846 universities across the States</vt:lpstr>
      <vt:lpstr>1,731 variables</vt:lpstr>
      <vt:lpstr>Clustering allows us to predict ROI based on type of major</vt:lpstr>
      <vt:lpstr>Model reveals unexpected indicators of college ROI</vt:lpstr>
      <vt:lpstr>Student debt and population have the largest impact on ROI</vt:lpstr>
      <vt:lpstr>Regression coefficients illustrate the relationship between major cluster and ROI</vt:lpstr>
      <vt:lpstr>Predictive Modeling with Random Forest generated an accuracy of 70%</vt:lpstr>
      <vt:lpstr>Introducing...</vt:lpstr>
      <vt:lpstr>Our data tool can be improved with the incorporation of more variables</vt:lpstr>
      <vt:lpstr>Picking a college is an intimidating decision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the Ivory Tower</dc:title>
  <dc:creator>McKinnon, Elizabeth (elm8dt)</dc:creator>
  <cp:lastModifiedBy>McKinnon, Elizabeth (elm8dt)</cp:lastModifiedBy>
  <cp:revision>3</cp:revision>
  <cp:lastPrinted>2015-12-07T03:23:16Z</cp:lastPrinted>
  <dcterms:modified xsi:type="dcterms:W3CDTF">2015-12-07T03:27:40Z</dcterms:modified>
</cp:coreProperties>
</file>