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1" r:id="rId5"/>
    <p:sldId id="276" r:id="rId6"/>
    <p:sldId id="277" r:id="rId7"/>
    <p:sldId id="278" r:id="rId8"/>
    <p:sldId id="279" r:id="rId9"/>
    <p:sldId id="264" r:id="rId10"/>
    <p:sldId id="265" r:id="rId11"/>
    <p:sldId id="274" r:id="rId12"/>
    <p:sldId id="280" r:id="rId13"/>
    <p:sldId id="27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su:Downloads:Total%20Rev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Revenue By Year</c:v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2011.0</c:v>
                </c:pt>
                <c:pt idx="1">
                  <c:v>2012.0</c:v>
                </c:pt>
                <c:pt idx="2">
                  <c:v>2013.0</c:v>
                </c:pt>
                <c:pt idx="3">
                  <c:v>2014.0</c:v>
                </c:pt>
              </c:numCache>
            </c:numRef>
          </c:cat>
          <c:val>
            <c:numRef>
              <c:f>Sheet1!$B$2:$B$5</c:f>
              <c:numCache>
                <c:formatCode>0.0</c:formatCode>
                <c:ptCount val="4"/>
                <c:pt idx="0">
                  <c:v>1.246429404E8</c:v>
                </c:pt>
                <c:pt idx="1">
                  <c:v>1.34581858E8</c:v>
                </c:pt>
                <c:pt idx="2">
                  <c:v>1.294051005E8</c:v>
                </c:pt>
                <c:pt idx="3">
                  <c:v>1.297110461E8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016984"/>
        <c:axId val="-2108504568"/>
      </c:lineChart>
      <c:catAx>
        <c:axId val="-2108016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8504568"/>
        <c:crosses val="autoZero"/>
        <c:auto val="1"/>
        <c:lblAlgn val="ctr"/>
        <c:lblOffset val="100"/>
        <c:noMultiLvlLbl val="0"/>
      </c:catAx>
      <c:valAx>
        <c:axId val="-2108504568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-2108016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E33F7-22B1-0546-AE5C-AE3CF841FB6E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890E99E-DB22-A548-AB7C-B383F04FC30C}">
      <dgm:prSet phldrT="[Text]"/>
      <dgm:spPr/>
      <dgm:t>
        <a:bodyPr/>
        <a:lstStyle/>
        <a:p>
          <a:r>
            <a:rPr lang="en-US" dirty="0" smtClean="0"/>
            <a:t>Overview of NEN’s Performance</a:t>
          </a:r>
          <a:endParaRPr lang="en-US" dirty="0"/>
        </a:p>
      </dgm:t>
    </dgm:pt>
    <dgm:pt modelId="{1B877324-E8A1-0144-93C1-730D764C60B4}" type="parTrans" cxnId="{AEA15594-BAC2-DC4A-91C2-9ADFB7D4E6C8}">
      <dgm:prSet/>
      <dgm:spPr/>
      <dgm:t>
        <a:bodyPr/>
        <a:lstStyle/>
        <a:p>
          <a:endParaRPr lang="en-US"/>
        </a:p>
      </dgm:t>
    </dgm:pt>
    <dgm:pt modelId="{F7942D3E-4233-D946-A0C4-DF23E51EE184}" type="sibTrans" cxnId="{AEA15594-BAC2-DC4A-91C2-9ADFB7D4E6C8}">
      <dgm:prSet/>
      <dgm:spPr/>
      <dgm:t>
        <a:bodyPr/>
        <a:lstStyle/>
        <a:p>
          <a:endParaRPr lang="en-US"/>
        </a:p>
      </dgm:t>
    </dgm:pt>
    <dgm:pt modelId="{81A24FBE-FB47-B642-A48C-BD8FBDAFE403}">
      <dgm:prSet phldrT="[Text]"/>
      <dgm:spPr/>
      <dgm:t>
        <a:bodyPr/>
        <a:lstStyle/>
        <a:p>
          <a:r>
            <a:rPr lang="en-US" dirty="0" smtClean="0"/>
            <a:t>Short-Term Recommendation</a:t>
          </a:r>
          <a:endParaRPr lang="en-US" dirty="0"/>
        </a:p>
      </dgm:t>
    </dgm:pt>
    <dgm:pt modelId="{B0014EDB-D273-5E41-B69A-2919F3E5C66B}" type="parTrans" cxnId="{C9B125E4-FE7F-1243-B278-975BAAF34A58}">
      <dgm:prSet/>
      <dgm:spPr/>
      <dgm:t>
        <a:bodyPr/>
        <a:lstStyle/>
        <a:p>
          <a:endParaRPr lang="en-US"/>
        </a:p>
      </dgm:t>
    </dgm:pt>
    <dgm:pt modelId="{E3DD2BAA-40FB-3944-910A-5FF05CD0C6E3}" type="sibTrans" cxnId="{C9B125E4-FE7F-1243-B278-975BAAF34A58}">
      <dgm:prSet/>
      <dgm:spPr/>
      <dgm:t>
        <a:bodyPr/>
        <a:lstStyle/>
        <a:p>
          <a:endParaRPr lang="en-US"/>
        </a:p>
      </dgm:t>
    </dgm:pt>
    <dgm:pt modelId="{DED828EB-08A8-3D4A-887F-632D6871AF6E}">
      <dgm:prSet/>
      <dgm:spPr/>
      <dgm:t>
        <a:bodyPr/>
        <a:lstStyle/>
        <a:p>
          <a:r>
            <a:rPr lang="en-US" dirty="0" smtClean="0"/>
            <a:t>Long-Term</a:t>
          </a:r>
        </a:p>
        <a:p>
          <a:r>
            <a:rPr lang="en-US" dirty="0" smtClean="0"/>
            <a:t>Recommendation</a:t>
          </a:r>
          <a:endParaRPr lang="en-US" dirty="0"/>
        </a:p>
      </dgm:t>
    </dgm:pt>
    <dgm:pt modelId="{95DD434D-1E87-7D49-AEA9-01E17F8780E5}" type="parTrans" cxnId="{E516733C-0751-A943-965A-182E94969F64}">
      <dgm:prSet/>
      <dgm:spPr/>
      <dgm:t>
        <a:bodyPr/>
        <a:lstStyle/>
        <a:p>
          <a:endParaRPr lang="en-US"/>
        </a:p>
      </dgm:t>
    </dgm:pt>
    <dgm:pt modelId="{1B243E4A-0EA9-8340-8BD3-4887C75F47BD}" type="sibTrans" cxnId="{E516733C-0751-A943-965A-182E94969F64}">
      <dgm:prSet/>
      <dgm:spPr/>
      <dgm:t>
        <a:bodyPr/>
        <a:lstStyle/>
        <a:p>
          <a:endParaRPr lang="en-US"/>
        </a:p>
      </dgm:t>
    </dgm:pt>
    <dgm:pt modelId="{0852822C-3A6E-AD49-AC3E-1F93158BD884}">
      <dgm:prSet/>
      <dgm:spPr/>
      <dgm:t>
        <a:bodyPr/>
        <a:lstStyle/>
        <a:p>
          <a:r>
            <a:rPr lang="en-US" dirty="0" smtClean="0"/>
            <a:t>Risk Analysis and Conclusion</a:t>
          </a:r>
          <a:endParaRPr lang="en-US" dirty="0"/>
        </a:p>
      </dgm:t>
    </dgm:pt>
    <dgm:pt modelId="{8D43D760-6767-3A4E-A0F6-E0DD6F42F3E5}" type="parTrans" cxnId="{CD32645A-7A70-CE4C-B57D-24E01D3C6A26}">
      <dgm:prSet/>
      <dgm:spPr/>
      <dgm:t>
        <a:bodyPr/>
        <a:lstStyle/>
        <a:p>
          <a:endParaRPr lang="en-US"/>
        </a:p>
      </dgm:t>
    </dgm:pt>
    <dgm:pt modelId="{743E778A-3E1F-CC4D-8E95-47B1369E2F2C}" type="sibTrans" cxnId="{CD32645A-7A70-CE4C-B57D-24E01D3C6A26}">
      <dgm:prSet/>
      <dgm:spPr/>
      <dgm:t>
        <a:bodyPr/>
        <a:lstStyle/>
        <a:p>
          <a:endParaRPr lang="en-US"/>
        </a:p>
      </dgm:t>
    </dgm:pt>
    <dgm:pt modelId="{F020688A-C3F9-FC41-AB0C-956658CE3310}" type="pres">
      <dgm:prSet presAssocID="{189E33F7-22B1-0546-AE5C-AE3CF841FB6E}" presName="Name0" presStyleCnt="0">
        <dgm:presLayoutVars>
          <dgm:dir/>
          <dgm:animLvl val="lvl"/>
          <dgm:resizeHandles val="exact"/>
        </dgm:presLayoutVars>
      </dgm:prSet>
      <dgm:spPr/>
    </dgm:pt>
    <dgm:pt modelId="{EEC2EC99-F875-DF48-AE40-AF32073E5AB6}" type="pres">
      <dgm:prSet presAssocID="{E890E99E-DB22-A548-AB7C-B383F04FC3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80B0C-3B58-C244-ACAF-82B50FD0F939}" type="pres">
      <dgm:prSet presAssocID="{F7942D3E-4233-D946-A0C4-DF23E51EE184}" presName="parTxOnlySpace" presStyleCnt="0"/>
      <dgm:spPr/>
    </dgm:pt>
    <dgm:pt modelId="{DF05E57C-C7EE-AF45-8B26-7E171BD76B78}" type="pres">
      <dgm:prSet presAssocID="{81A24FBE-FB47-B642-A48C-BD8FBDAFE4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E1D71-5702-9E40-9F26-4DEE236667FE}" type="pres">
      <dgm:prSet presAssocID="{E3DD2BAA-40FB-3944-910A-5FF05CD0C6E3}" presName="parTxOnlySpace" presStyleCnt="0"/>
      <dgm:spPr/>
    </dgm:pt>
    <dgm:pt modelId="{5C1375F2-4157-F543-9B25-C21630B62BB7}" type="pres">
      <dgm:prSet presAssocID="{DED828EB-08A8-3D4A-887F-632D6871AF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3E15A-5781-C140-A340-F39B63E9F5D6}" type="pres">
      <dgm:prSet presAssocID="{1B243E4A-0EA9-8340-8BD3-4887C75F47BD}" presName="parTxOnlySpace" presStyleCnt="0"/>
      <dgm:spPr/>
    </dgm:pt>
    <dgm:pt modelId="{B2F22211-4B9B-0646-8ABE-F093B71E91D0}" type="pres">
      <dgm:prSet presAssocID="{0852822C-3A6E-AD49-AC3E-1F93158BD88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654D69-53A6-7E4D-9775-39118C2E32E4}" type="presOf" srcId="{DED828EB-08A8-3D4A-887F-632D6871AF6E}" destId="{5C1375F2-4157-F543-9B25-C21630B62BB7}" srcOrd="0" destOrd="0" presId="urn:microsoft.com/office/officeart/2005/8/layout/chevron1"/>
    <dgm:cxn modelId="{E516733C-0751-A943-965A-182E94969F64}" srcId="{189E33F7-22B1-0546-AE5C-AE3CF841FB6E}" destId="{DED828EB-08A8-3D4A-887F-632D6871AF6E}" srcOrd="2" destOrd="0" parTransId="{95DD434D-1E87-7D49-AEA9-01E17F8780E5}" sibTransId="{1B243E4A-0EA9-8340-8BD3-4887C75F47BD}"/>
    <dgm:cxn modelId="{AEA15594-BAC2-DC4A-91C2-9ADFB7D4E6C8}" srcId="{189E33F7-22B1-0546-AE5C-AE3CF841FB6E}" destId="{E890E99E-DB22-A548-AB7C-B383F04FC30C}" srcOrd="0" destOrd="0" parTransId="{1B877324-E8A1-0144-93C1-730D764C60B4}" sibTransId="{F7942D3E-4233-D946-A0C4-DF23E51EE184}"/>
    <dgm:cxn modelId="{CD32645A-7A70-CE4C-B57D-24E01D3C6A26}" srcId="{189E33F7-22B1-0546-AE5C-AE3CF841FB6E}" destId="{0852822C-3A6E-AD49-AC3E-1F93158BD884}" srcOrd="3" destOrd="0" parTransId="{8D43D760-6767-3A4E-A0F6-E0DD6F42F3E5}" sibTransId="{743E778A-3E1F-CC4D-8E95-47B1369E2F2C}"/>
    <dgm:cxn modelId="{AFC9A675-C27A-614F-B2E3-6FEAF6CEAF86}" type="presOf" srcId="{81A24FBE-FB47-B642-A48C-BD8FBDAFE403}" destId="{DF05E57C-C7EE-AF45-8B26-7E171BD76B78}" srcOrd="0" destOrd="0" presId="urn:microsoft.com/office/officeart/2005/8/layout/chevron1"/>
    <dgm:cxn modelId="{0DE91DFA-2298-0846-AABF-D4C62E706E78}" type="presOf" srcId="{189E33F7-22B1-0546-AE5C-AE3CF841FB6E}" destId="{F020688A-C3F9-FC41-AB0C-956658CE3310}" srcOrd="0" destOrd="0" presId="urn:microsoft.com/office/officeart/2005/8/layout/chevron1"/>
    <dgm:cxn modelId="{714E5500-C2E2-4749-A28F-C61C4931387E}" type="presOf" srcId="{0852822C-3A6E-AD49-AC3E-1F93158BD884}" destId="{B2F22211-4B9B-0646-8ABE-F093B71E91D0}" srcOrd="0" destOrd="0" presId="urn:microsoft.com/office/officeart/2005/8/layout/chevron1"/>
    <dgm:cxn modelId="{C9B125E4-FE7F-1243-B278-975BAAF34A58}" srcId="{189E33F7-22B1-0546-AE5C-AE3CF841FB6E}" destId="{81A24FBE-FB47-B642-A48C-BD8FBDAFE403}" srcOrd="1" destOrd="0" parTransId="{B0014EDB-D273-5E41-B69A-2919F3E5C66B}" sibTransId="{E3DD2BAA-40FB-3944-910A-5FF05CD0C6E3}"/>
    <dgm:cxn modelId="{99C9DE9B-6EE3-2F45-AF7A-3CD64A42E00E}" type="presOf" srcId="{E890E99E-DB22-A548-AB7C-B383F04FC30C}" destId="{EEC2EC99-F875-DF48-AE40-AF32073E5AB6}" srcOrd="0" destOrd="0" presId="urn:microsoft.com/office/officeart/2005/8/layout/chevron1"/>
    <dgm:cxn modelId="{41E669C6-8C7F-FD46-BC90-A430A584F227}" type="presParOf" srcId="{F020688A-C3F9-FC41-AB0C-956658CE3310}" destId="{EEC2EC99-F875-DF48-AE40-AF32073E5AB6}" srcOrd="0" destOrd="0" presId="urn:microsoft.com/office/officeart/2005/8/layout/chevron1"/>
    <dgm:cxn modelId="{85B47332-5A30-694C-90F5-77D4C4905466}" type="presParOf" srcId="{F020688A-C3F9-FC41-AB0C-956658CE3310}" destId="{0FD80B0C-3B58-C244-ACAF-82B50FD0F939}" srcOrd="1" destOrd="0" presId="urn:microsoft.com/office/officeart/2005/8/layout/chevron1"/>
    <dgm:cxn modelId="{4F3D9F41-0BE9-2C46-87BF-F522A9D49641}" type="presParOf" srcId="{F020688A-C3F9-FC41-AB0C-956658CE3310}" destId="{DF05E57C-C7EE-AF45-8B26-7E171BD76B78}" srcOrd="2" destOrd="0" presId="urn:microsoft.com/office/officeart/2005/8/layout/chevron1"/>
    <dgm:cxn modelId="{BB3D26B9-873E-2D40-934A-55BE4A27C07E}" type="presParOf" srcId="{F020688A-C3F9-FC41-AB0C-956658CE3310}" destId="{262E1D71-5702-9E40-9F26-4DEE236667FE}" srcOrd="3" destOrd="0" presId="urn:microsoft.com/office/officeart/2005/8/layout/chevron1"/>
    <dgm:cxn modelId="{53C7AB49-08E5-3543-9E87-995129D6A6E9}" type="presParOf" srcId="{F020688A-C3F9-FC41-AB0C-956658CE3310}" destId="{5C1375F2-4157-F543-9B25-C21630B62BB7}" srcOrd="4" destOrd="0" presId="urn:microsoft.com/office/officeart/2005/8/layout/chevron1"/>
    <dgm:cxn modelId="{C61FCCE1-1773-E744-9BD8-C0F9426E0CDE}" type="presParOf" srcId="{F020688A-C3F9-FC41-AB0C-956658CE3310}" destId="{4F73E15A-5781-C140-A340-F39B63E9F5D6}" srcOrd="5" destOrd="0" presId="urn:microsoft.com/office/officeart/2005/8/layout/chevron1"/>
    <dgm:cxn modelId="{4977C7FB-A118-4341-8D7C-5A77BADA486C}" type="presParOf" srcId="{F020688A-C3F9-FC41-AB0C-956658CE3310}" destId="{B2F22211-4B9B-0646-8ABE-F093B71E91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EC99-F875-DF48-AE40-AF32073E5AB6}">
      <dsp:nvSpPr>
        <dsp:cNvPr id="0" name=""/>
        <dsp:cNvSpPr/>
      </dsp:nvSpPr>
      <dsp:spPr>
        <a:xfrm>
          <a:off x="4988" y="1302349"/>
          <a:ext cx="2903715" cy="11614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Overview of NEN’s Performance</a:t>
          </a:r>
          <a:endParaRPr lang="en-US" sz="1800" kern="1200" dirty="0"/>
        </a:p>
      </dsp:txBody>
      <dsp:txXfrm>
        <a:off x="585731" y="1302349"/>
        <a:ext cx="1742229" cy="1161486"/>
      </dsp:txXfrm>
    </dsp:sp>
    <dsp:sp modelId="{DF05E57C-C7EE-AF45-8B26-7E171BD76B78}">
      <dsp:nvSpPr>
        <dsp:cNvPr id="0" name=""/>
        <dsp:cNvSpPr/>
      </dsp:nvSpPr>
      <dsp:spPr>
        <a:xfrm>
          <a:off x="2618332" y="1302349"/>
          <a:ext cx="2903715" cy="11614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Short-Term Recommendation</a:t>
          </a:r>
          <a:endParaRPr lang="en-US" sz="1800" kern="1200" dirty="0"/>
        </a:p>
      </dsp:txBody>
      <dsp:txXfrm>
        <a:off x="3199075" y="1302349"/>
        <a:ext cx="1742229" cy="1161486"/>
      </dsp:txXfrm>
    </dsp:sp>
    <dsp:sp modelId="{5C1375F2-4157-F543-9B25-C21630B62BB7}">
      <dsp:nvSpPr>
        <dsp:cNvPr id="0" name=""/>
        <dsp:cNvSpPr/>
      </dsp:nvSpPr>
      <dsp:spPr>
        <a:xfrm>
          <a:off x="5231676" y="1302349"/>
          <a:ext cx="2903715" cy="11614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Long-Term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Recommendation</a:t>
          </a:r>
          <a:endParaRPr lang="en-US" sz="1800" kern="1200" dirty="0"/>
        </a:p>
      </dsp:txBody>
      <dsp:txXfrm>
        <a:off x="5812419" y="1302349"/>
        <a:ext cx="1742229" cy="1161486"/>
      </dsp:txXfrm>
    </dsp:sp>
    <dsp:sp modelId="{B2F22211-4B9B-0646-8ABE-F093B71E91D0}">
      <dsp:nvSpPr>
        <dsp:cNvPr id="0" name=""/>
        <dsp:cNvSpPr/>
      </dsp:nvSpPr>
      <dsp:spPr>
        <a:xfrm>
          <a:off x="7845020" y="1302349"/>
          <a:ext cx="2903715" cy="11614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Risk Analysis and Conclusion</a:t>
          </a:r>
          <a:endParaRPr lang="en-US" sz="1800" kern="1200" dirty="0"/>
        </a:p>
      </dsp:txBody>
      <dsp:txXfrm>
        <a:off x="8425763" y="1302349"/>
        <a:ext cx="1742229" cy="1161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51C40C1-F0B9-4816-8BFE-43B7C4EFF73F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Capturing The Future For National Entertainment Network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Sulution</a:t>
            </a:r>
            <a:endParaRPr lang="en-US" dirty="0"/>
          </a:p>
          <a:p>
            <a:r>
              <a:rPr lang="en-US" sz="2000" dirty="0" smtClean="0"/>
              <a:t>Bill Su, James Zhang, Zach Diamond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565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6632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Millennial </a:t>
            </a:r>
            <a:r>
              <a:rPr lang="en-US" sz="4000" dirty="0"/>
              <a:t>G</a:t>
            </a:r>
            <a:r>
              <a:rPr lang="en-US" sz="4000" dirty="0" smtClean="0"/>
              <a:t>eneration 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876" r="53974"/>
          <a:stretch/>
        </p:blipFill>
        <p:spPr>
          <a:xfrm>
            <a:off x="915960" y="2467272"/>
            <a:ext cx="3244137" cy="2210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0667" y="2449258"/>
            <a:ext cx="32286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37</a:t>
            </a:r>
            <a:r>
              <a:rPr lang="en-US" dirty="0"/>
              <a:t>% of </a:t>
            </a:r>
            <a:r>
              <a:rPr lang="en-US" dirty="0" err="1" smtClean="0"/>
              <a:t>millennials</a:t>
            </a:r>
            <a:r>
              <a:rPr lang="en-US" dirty="0" smtClean="0"/>
              <a:t> </a:t>
            </a:r>
            <a:r>
              <a:rPr lang="en-US" dirty="0"/>
              <a:t>love shopping and 48% enjoy it. 27</a:t>
            </a:r>
            <a:r>
              <a:rPr lang="en-US" dirty="0" smtClean="0"/>
              <a:t>% </a:t>
            </a:r>
            <a:r>
              <a:rPr lang="en-US" dirty="0"/>
              <a:t>prefer mass retailers like Target or </a:t>
            </a:r>
            <a:r>
              <a:rPr lang="en-US" dirty="0" err="1"/>
              <a:t>Walmart</a:t>
            </a:r>
            <a:r>
              <a:rPr lang="en-US" dirty="0"/>
              <a:t> for their shopping </a:t>
            </a:r>
            <a:r>
              <a:rPr lang="en-US" dirty="0" smtClean="0"/>
              <a:t>needs. </a:t>
            </a:r>
            <a:r>
              <a:rPr lang="en-US" dirty="0"/>
              <a:t>50% of millennial men and 70% of millennial women consider shopping a form of </a:t>
            </a:r>
            <a:r>
              <a:rPr lang="en-US" dirty="0" smtClean="0"/>
              <a:t>entertainment. (Urban Land Institute)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972" y="1401528"/>
            <a:ext cx="3240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Large </a:t>
            </a:r>
            <a:r>
              <a: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opulation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5804" y="1159749"/>
            <a:ext cx="3817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Consumer of </a:t>
            </a:r>
            <a:r>
              <a: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ntertainment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4063" y="1399745"/>
            <a:ext cx="38179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Future of NEN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93322"/>
              </p:ext>
            </p:extLst>
          </p:nvPr>
        </p:nvGraphicFramePr>
        <p:xfrm>
          <a:off x="8238544" y="2383892"/>
          <a:ext cx="3555690" cy="2127278"/>
        </p:xfrm>
        <a:graphic>
          <a:graphicData uri="http://schemas.openxmlformats.org/drawingml/2006/table">
            <a:tbl>
              <a:tblPr/>
              <a:tblGrid>
                <a:gridCol w="711138"/>
                <a:gridCol w="711138"/>
                <a:gridCol w="711138"/>
                <a:gridCol w="711138"/>
                <a:gridCol w="711138"/>
              </a:tblGrid>
              <a:tr h="3250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Vendor 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2011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2012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2013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2014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Entertainment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1,149,979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1,239,175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1,159,398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1,078,467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Grocery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33,293,918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5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31,963,704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3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29,472,556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4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26,042,490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B3C"/>
                    </a:solidFill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Hospitality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3,089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8,521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11,221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18,191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1,530,199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1,548,913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1,211,272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856,254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Mass </a:t>
                      </a:r>
                      <a:r>
                        <a:rPr lang="en-US" sz="800" b="0" i="0" u="none" strike="noStrike" dirty="0" err="1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Merch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66,235,173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78,269,075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74,135,762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73,468,063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1D"/>
                    </a:solidFill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Other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1,394,227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1,122,161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2,442,450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4,593,748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Restaurant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20,678,831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A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20,138,725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20,662,926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A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22,424,919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FF5C"/>
                    </a:solidFill>
                  </a:tcPr>
                </a:tc>
              </a:tr>
              <a:tr h="22527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Retail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357,523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291,584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309,516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1,228,914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8174223" y="2846855"/>
            <a:ext cx="525486" cy="2481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95250" y="3539429"/>
            <a:ext cx="621233" cy="2271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1460" y="3956398"/>
            <a:ext cx="665023" cy="28379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6051" y="5299530"/>
            <a:ext cx="10889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only is the millennial generation the </a:t>
            </a:r>
            <a:r>
              <a:rPr lang="en-US" b="1" dirty="0" smtClean="0">
                <a:latin typeface="Calibri"/>
                <a:cs typeface="Calibri"/>
              </a:rPr>
              <a:t>largest </a:t>
            </a:r>
            <a:r>
              <a:rPr lang="en-US" dirty="0" smtClean="0"/>
              <a:t>in the United States at the moment, they shop and frequent locations that have been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generating the most revenue and growth </a:t>
            </a:r>
            <a:r>
              <a:rPr lang="en-US" dirty="0" smtClean="0"/>
              <a:t>for NEN. Therefore, we believe by targeting the millennial generation, NEN can achieve great sales growth in the </a:t>
            </a:r>
            <a:r>
              <a:rPr lang="en-US" b="1" dirty="0" smtClean="0">
                <a:latin typeface="Calibri"/>
                <a:cs typeface="Calibri"/>
              </a:rPr>
              <a:t>long-term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0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7738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New Machine Rollout and </a:t>
            </a:r>
            <a:r>
              <a:rPr lang="en-US" sz="4000" dirty="0"/>
              <a:t>P</a:t>
            </a:r>
            <a:r>
              <a:rPr lang="en-US" sz="4000" dirty="0" smtClean="0"/>
              <a:t>romotion Plan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13840"/>
              </p:ext>
            </p:extLst>
          </p:nvPr>
        </p:nvGraphicFramePr>
        <p:xfrm>
          <a:off x="744439" y="2131486"/>
          <a:ext cx="3049484" cy="2576275"/>
        </p:xfrm>
        <a:graphic>
          <a:graphicData uri="http://schemas.openxmlformats.org/drawingml/2006/table">
            <a:tbl>
              <a:tblPr/>
              <a:tblGrid>
                <a:gridCol w="762371"/>
                <a:gridCol w="762371"/>
                <a:gridCol w="762371"/>
                <a:gridCol w="762371"/>
              </a:tblGrid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Arizona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370,942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476,869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478,029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California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115,593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221,112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350,990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Chicago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542,612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584,668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657,419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Great Plains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563,110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740,677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856,301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Gulf Coast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739,022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780,886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608,057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Michiana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397,304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593,649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978,526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Mid Atlantic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332,389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512,617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577,760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Mtn States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411,673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439,678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586,045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Pacific NW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524,227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657,165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719,990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Pittsburgh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349,706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442,875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529,933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Southeast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231,768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290,451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643,358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Texas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849,450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1,058,774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1,082,946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9359" y="1795704"/>
            <a:ext cx="281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High Value’s Revenue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by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441" y="1138738"/>
            <a:ext cx="3240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Rollout in California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9032" y="1115948"/>
            <a:ext cx="3240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Utilize Social </a:t>
            </a:r>
            <a:r>
              <a: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edia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0638" y="859572"/>
            <a:ext cx="3240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Emphasize Digital Integration</a:t>
            </a:r>
            <a:endParaRPr lang="en-US" sz="3200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7684" r="50923"/>
          <a:stretch/>
        </p:blipFill>
        <p:spPr>
          <a:xfrm>
            <a:off x="4598732" y="2140516"/>
            <a:ext cx="2991620" cy="27453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22839" y="1772913"/>
            <a:ext cx="386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/>
              </a:rPr>
              <a:t>Social Media’s Effect on Purchase 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Decisions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00680" y="2164377"/>
            <a:ext cx="3301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60% of </a:t>
            </a:r>
            <a:r>
              <a:rPr lang="en-US" dirty="0" err="1"/>
              <a:t>millennials</a:t>
            </a:r>
            <a:r>
              <a:rPr lang="en-US" dirty="0"/>
              <a:t> say that it is convenient to have a smartphone or tablet to research or purchase a product or service on the go</a:t>
            </a:r>
            <a:r>
              <a:rPr lang="en-US" dirty="0" smtClean="0"/>
              <a:t>. </a:t>
            </a:r>
            <a:r>
              <a:rPr lang="en-US" dirty="0" err="1" smtClean="0"/>
              <a:t>Millennials</a:t>
            </a:r>
            <a:r>
              <a:rPr lang="en-US" dirty="0"/>
              <a:t> </a:t>
            </a:r>
            <a:r>
              <a:rPr lang="en-US" dirty="0" smtClean="0"/>
              <a:t>also were </a:t>
            </a:r>
            <a:r>
              <a:rPr lang="en-US" dirty="0"/>
              <a:t>more likely to share their location to receive coupons from nearby </a:t>
            </a:r>
            <a:r>
              <a:rPr lang="en-US" dirty="0" smtClean="0"/>
              <a:t>businesses (USA Today)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244" y="4919950"/>
            <a:ext cx="108892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decided that California is the best place to rollout new machines not only because it is the </a:t>
            </a:r>
            <a:r>
              <a:rPr lang="en-US" b="1" dirty="0" smtClean="0">
                <a:latin typeface="Calibri"/>
                <a:cs typeface="Calibri"/>
              </a:rPr>
              <a:t>fastest growing region,</a:t>
            </a:r>
            <a:r>
              <a:rPr lang="en-US" dirty="0" smtClean="0"/>
              <a:t> but also because it has the </a:t>
            </a:r>
            <a:r>
              <a:rPr lang="en-US" b="1" dirty="0" smtClean="0">
                <a:latin typeface="Calibri"/>
                <a:cs typeface="Calibri"/>
              </a:rPr>
              <a:t>highest millennial </a:t>
            </a:r>
            <a:r>
              <a:rPr lang="en-US" b="1" dirty="0">
                <a:latin typeface="Calibri"/>
                <a:cs typeface="Calibri"/>
              </a:rPr>
              <a:t>population </a:t>
            </a:r>
            <a:r>
              <a:rPr lang="en-US" dirty="0" smtClean="0"/>
              <a:t>in the United States*. </a:t>
            </a:r>
          </a:p>
          <a:p>
            <a:endParaRPr lang="en-US" dirty="0"/>
          </a:p>
          <a:p>
            <a:r>
              <a:rPr lang="en-US" dirty="0" smtClean="0"/>
              <a:t>In order to appeal to the millennial population, we recommend not only launching a </a:t>
            </a:r>
            <a:r>
              <a:rPr lang="en-US" b="1" dirty="0">
                <a:latin typeface="Calibri"/>
                <a:cs typeface="Calibri"/>
              </a:rPr>
              <a:t>social media marketing </a:t>
            </a:r>
            <a:r>
              <a:rPr lang="en-US" dirty="0" smtClean="0"/>
              <a:t>campaign, but also to continue the </a:t>
            </a:r>
            <a:r>
              <a:rPr lang="en-US" b="1" dirty="0">
                <a:latin typeface="Calibri"/>
                <a:cs typeface="Calibri"/>
              </a:rPr>
              <a:t>digital integration </a:t>
            </a:r>
            <a:r>
              <a:rPr lang="en-US" dirty="0" smtClean="0"/>
              <a:t>proposed in the short-term solution in order to appeal to millennial customers.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5810" y="6593530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*See Appendix: U.S. Median Age by State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552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4" y="1469237"/>
            <a:ext cx="4887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Short-term factors:</a:t>
            </a:r>
          </a:p>
          <a:p>
            <a:r>
              <a:rPr lang="en-US" dirty="0" smtClean="0"/>
              <a:t>A slowing down of mobile usage among the targeted generation of 5-15 year olds could hamper our efforts at consolidation. </a:t>
            </a:r>
          </a:p>
          <a:p>
            <a:endParaRPr lang="en-US" dirty="0" smtClean="0"/>
          </a:p>
          <a:p>
            <a:r>
              <a:rPr lang="en-US" dirty="0" smtClean="0"/>
              <a:t>In addition, if our new products do not appeal to the population, it will be difficult to enhance major sources of revenue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b="1" dirty="0" smtClean="0">
                <a:latin typeface="Calibri"/>
                <a:cs typeface="Calibri"/>
              </a:rPr>
              <a:t>Long-term factors:</a:t>
            </a:r>
          </a:p>
          <a:p>
            <a:r>
              <a:rPr lang="en-US" dirty="0" smtClean="0"/>
              <a:t>A decrease in sales of High Value in the next few years will undermine current assumption. </a:t>
            </a:r>
          </a:p>
          <a:p>
            <a:endParaRPr lang="en-US" dirty="0" smtClean="0"/>
          </a:p>
          <a:p>
            <a:r>
              <a:rPr lang="en-US" dirty="0" smtClean="0"/>
              <a:t>The high reward machines invariably come with higher risk</a:t>
            </a:r>
            <a:r>
              <a:rPr lang="en-US" dirty="0"/>
              <a:t> </a:t>
            </a:r>
            <a:r>
              <a:rPr lang="en-US" dirty="0" smtClean="0"/>
              <a:t>and cost for NEN.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1494" y="-133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Risks and Potential future research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06756" y="1489672"/>
            <a:ext cx="48876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Further Exploration:</a:t>
            </a:r>
          </a:p>
          <a:p>
            <a:r>
              <a:rPr lang="en-US" dirty="0"/>
              <a:t>Cost of installation and operation might vary between machine groups, which will provide further insight on which kind of machine is most profitable</a:t>
            </a:r>
          </a:p>
          <a:p>
            <a:endParaRPr lang="en-US" dirty="0"/>
          </a:p>
          <a:p>
            <a:r>
              <a:rPr lang="en-US" dirty="0"/>
              <a:t>Detailed demographic data of customers will be helpful in further analyzing most profitable customer segment. </a:t>
            </a:r>
            <a:r>
              <a:rPr lang="en-US" dirty="0" smtClean="0"/>
              <a:t>Collection will be </a:t>
            </a:r>
            <a:r>
              <a:rPr lang="en-US" dirty="0"/>
              <a:t>enabled by digital platform. </a:t>
            </a:r>
          </a:p>
          <a:p>
            <a:endParaRPr lang="en-US" dirty="0"/>
          </a:p>
          <a:p>
            <a:r>
              <a:rPr lang="en-US" dirty="0"/>
              <a:t>Analyzing data collected after the introduction </a:t>
            </a:r>
            <a:r>
              <a:rPr lang="en-US" dirty="0" smtClean="0"/>
              <a:t>of the </a:t>
            </a:r>
            <a:r>
              <a:rPr lang="en-US" dirty="0"/>
              <a:t>new Bulk and Digital Platform will provide more insights for the long-term solution.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21482" y="5888889"/>
            <a:ext cx="102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“With our proposed short-term and long-term plan, NEN will not only improve revenue in the present, but also in the distant future. “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19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Appendix: U.S. Median Age By State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62" y="1404790"/>
            <a:ext cx="6450239" cy="49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Appendix: Revenue Growth By Region (Toy and Bulk) 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68667"/>
              </p:ext>
            </p:extLst>
          </p:nvPr>
        </p:nvGraphicFramePr>
        <p:xfrm>
          <a:off x="867298" y="2491798"/>
          <a:ext cx="4038600" cy="23114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177800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TOY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Arizona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3,973,824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4,180,260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4,174,358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4,175,595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California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4,990,465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5,340,419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5,686,013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6,310,841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Chicago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4,886,346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5,231,152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4,604,489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4,607,281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Great Plains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3,489,807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3,648,146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3,385,473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3,417,620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Gulf Coast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4,086,753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4,058,602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3,666,350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3,618,727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Michiana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4,536,060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4,964,642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5,197,313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5,025,854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Mid Atlantic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6,689,232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7,349,713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6,858,618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7,039,539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Mtn States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2,814,888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2,919,206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2,781,887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2,993,272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Pacific NW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3,245,882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3,663,542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3,949,277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4,124,116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Pittsburgh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5,939,703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6,111,249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5,655,323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5,635,205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Puerto Rico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822,650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673,902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612,124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490,998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Southeast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6,087,909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5,965,595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5,458,000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4,990,639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Texas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5,358,027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6,052,746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5,622,664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5,358,044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38296"/>
              </p:ext>
            </p:extLst>
          </p:nvPr>
        </p:nvGraphicFramePr>
        <p:xfrm>
          <a:off x="6474711" y="2425816"/>
          <a:ext cx="4038600" cy="23114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177800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BULK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Arizona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1,772,799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1,917,843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1,898,172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1,930,011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California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2,241,101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2,316,435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2,612,275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2,949,122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Chicago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2,064,674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2,306,482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2,251,833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2,062,473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Great Plains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1,349,388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1,486,215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1,566,512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1,473,153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Gulf Coast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1,447,345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1,753,729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1,650,814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1,480,732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Michiana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2,836,945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2,923,200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3,023,690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2,728,802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Mid Atlantic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2,689,523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2,887,549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2,511,750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2,276,914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Mtn States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1,470,130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1,631,126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1,597,072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1,669,856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Pacific NW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1,426,456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1,559,570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1,466,168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1,623,359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Pittsburgh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1,873,154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1,804,640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1,754,968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1,597,997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Puerto Rico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329,974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337,568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279,381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261,950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Southeast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2,611,365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2,521,923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2,449,808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2,014,714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Texas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1,856,900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2,030,680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2,002,509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1,953,125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9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62352"/>
              </p:ext>
            </p:extLst>
          </p:nvPr>
        </p:nvGraphicFramePr>
        <p:xfrm>
          <a:off x="662060" y="3486205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826" y="2204487"/>
            <a:ext cx="10261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Entertainment Network is a part of the Entertainment Service </a:t>
            </a:r>
            <a:r>
              <a:rPr lang="en-US" dirty="0"/>
              <a:t>i</a:t>
            </a:r>
            <a:r>
              <a:rPr lang="en-US" dirty="0" smtClean="0"/>
              <a:t>ndustry. It provides entertainment and vending machines to its clients which are in turn consumed by end users. Our task today is to offer suggestions to </a:t>
            </a:r>
            <a:r>
              <a:rPr lang="en-US" b="1" dirty="0" smtClean="0">
                <a:latin typeface="Calibri"/>
                <a:cs typeface="Calibri"/>
              </a:rPr>
              <a:t>improve NEN’s sales for 2015 and beyond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 have focused on the </a:t>
            </a:r>
            <a:r>
              <a:rPr lang="en-US" b="1" dirty="0" smtClean="0">
                <a:latin typeface="Calibri"/>
                <a:cs typeface="Calibri"/>
              </a:rPr>
              <a:t>demographic trends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of customers as well as the </a:t>
            </a:r>
            <a:r>
              <a:rPr lang="en-US" b="1" dirty="0" smtClean="0">
                <a:latin typeface="Calibri"/>
                <a:cs typeface="Calibri"/>
              </a:rPr>
              <a:t>seasonal trends </a:t>
            </a:r>
            <a:r>
              <a:rPr lang="en-US" dirty="0" smtClean="0"/>
              <a:t>of each separate machine group during our analysis. We will be presenting two recommendations to NEN: </a:t>
            </a:r>
            <a:r>
              <a:rPr lang="en-US" b="1" dirty="0" smtClean="0">
                <a:latin typeface="Calibri"/>
                <a:cs typeface="Calibri"/>
              </a:rPr>
              <a:t>a short term remedy and a long-term solution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09" y="-189790"/>
            <a:ext cx="10772775" cy="12555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Macro Overview – Revenue overview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29138" y="4753303"/>
            <a:ext cx="493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Toy and Bulk lines account for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more than 50% </a:t>
            </a:r>
            <a:r>
              <a:rPr lang="en-US" dirty="0" smtClean="0"/>
              <a:t>of the revenue, followed by Beanie, Treasure, and High Value.</a:t>
            </a:r>
          </a:p>
          <a:p>
            <a:r>
              <a:rPr lang="en-US" dirty="0" smtClean="0"/>
              <a:t>Meanwhile, the five weakest products </a:t>
            </a:r>
            <a:r>
              <a:rPr lang="en-US" b="1" dirty="0" smtClean="0">
                <a:latin typeface="Calibri"/>
                <a:cs typeface="Calibri"/>
              </a:rPr>
              <a:t>only contribute 10% </a:t>
            </a:r>
            <a:r>
              <a:rPr lang="en-US" dirty="0" smtClean="0"/>
              <a:t>of the revenue.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498" y="4832707"/>
            <a:ext cx="446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Revenue of NEN has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remained stagnant</a:t>
            </a:r>
            <a:r>
              <a:rPr lang="en-US" dirty="0" smtClean="0"/>
              <a:t> for the past few years. Our recommendations are geared to drive higher revenue for NEN.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44206" y="5792253"/>
            <a:ext cx="10772775" cy="125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“Dependency on selected products will harm NEN’s revenue potential.” 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438254"/>
              </p:ext>
            </p:extLst>
          </p:nvPr>
        </p:nvGraphicFramePr>
        <p:xfrm>
          <a:off x="496519" y="1020851"/>
          <a:ext cx="5853099" cy="330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Breakdown By Produ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3" t="17031" r="45377" b="22512"/>
          <a:stretch/>
        </p:blipFill>
        <p:spPr>
          <a:xfrm>
            <a:off x="6889701" y="686163"/>
            <a:ext cx="4714776" cy="41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Current State and Overall Strategic Recommendation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79" y="4974907"/>
            <a:ext cx="11413166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NEN is currently targeting the 5-15 year old age group with machines that provide medium value rewards. </a:t>
            </a:r>
          </a:p>
          <a:p>
            <a:pPr marL="0" indent="0">
              <a:buNone/>
            </a:pPr>
            <a:r>
              <a:rPr lang="en-US" sz="1800" dirty="0" smtClean="0"/>
              <a:t>However, all machines in this group have been stagnating except for High Value ( which is growing at 25% per annum).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/>
                <a:cs typeface="Calibri"/>
              </a:rPr>
              <a:t>Short Term </a:t>
            </a:r>
            <a:r>
              <a:rPr lang="en-US" sz="1800" dirty="0" smtClean="0"/>
              <a:t>– Consolidation and </a:t>
            </a:r>
            <a:r>
              <a:rPr lang="en-US" sz="1800" dirty="0"/>
              <a:t>e</a:t>
            </a:r>
            <a:r>
              <a:rPr lang="en-US" sz="1800" dirty="0" smtClean="0"/>
              <a:t>nhancement of major revenue sources.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/>
                <a:cs typeface="Calibri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Term</a:t>
            </a:r>
            <a:r>
              <a:rPr lang="en-US" sz="1800" dirty="0" smtClean="0"/>
              <a:t>- Introduction of high reward machines that target 15-25 year olds. 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5209"/>
              </p:ext>
            </p:extLst>
          </p:nvPr>
        </p:nvGraphicFramePr>
        <p:xfrm>
          <a:off x="711620" y="1411923"/>
          <a:ext cx="5778500" cy="25425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NEN Product and Return Type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Amusement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Beanie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Bulk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Changer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Value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Utility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prize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Stuffed- toys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Small goods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Utility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 stuffed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Group*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5-15 yrs.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5-15 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5-15yrs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5-15yrs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15-25 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Treasure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Vend-Snack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Video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Vend-Pharmacy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Returns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 toys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prize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Group*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5-15 yrs.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10-20yrs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15-25yrs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31607"/>
              </p:ext>
            </p:extLst>
          </p:nvPr>
        </p:nvGraphicFramePr>
        <p:xfrm>
          <a:off x="983998" y="4142076"/>
          <a:ext cx="4825538" cy="317500"/>
        </p:xfrm>
        <a:graphic>
          <a:graphicData uri="http://schemas.openxmlformats.org/drawingml/2006/table">
            <a:tbl>
              <a:tblPr/>
              <a:tblGrid>
                <a:gridCol w="4825538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*Categorization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age group merely </a:t>
                      </a:r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represents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approximation of customers consuming these products to provide reference, rather than from actual demographic 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45114"/>
              </p:ext>
            </p:extLst>
          </p:nvPr>
        </p:nvGraphicFramePr>
        <p:xfrm>
          <a:off x="6939429" y="1269644"/>
          <a:ext cx="3672465" cy="3101769"/>
        </p:xfrm>
        <a:graphic>
          <a:graphicData uri="http://schemas.openxmlformats.org/drawingml/2006/table">
            <a:tbl>
              <a:tblPr/>
              <a:tblGrid>
                <a:gridCol w="734493"/>
                <a:gridCol w="734493"/>
                <a:gridCol w="734493"/>
                <a:gridCol w="734493"/>
                <a:gridCol w="734493"/>
              </a:tblGrid>
              <a:tr h="2694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Machine Group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2011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2012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2013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2014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AMUSEMENT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465,631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1,151,585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1,222,856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1,551,239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BEANIE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8,233,568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9,570,087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10,018,136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4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10,390,110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FF25"/>
                    </a:solidFill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BULK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24,131,618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25,612,880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5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25,150,002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D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24,023,907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8F"/>
                    </a:solidFill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CHANGER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447,381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185,062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112,317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45,595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FUN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1,351,929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1,506,361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1,597,128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1,777,106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HIGHVALUE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5,463,289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6,865,512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8,106,165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FF41"/>
                    </a:solidFill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KIDDIE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5,870,329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6,065,450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5,638,841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5,299,589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LOWVALUE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436,143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371,508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374,485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45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STOP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2,682,121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427,775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16,799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2,843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SUPER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6,959,341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6,097,840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5,959,388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6,443,805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TOY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57,661,085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60,613,760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57,689,543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57,799,026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85"/>
                    </a:solidFill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TREASURE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13,636,734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D3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14,429,955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A2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11,839,887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6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10,441,387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7E"/>
                    </a:solidFill>
                  </a:tcPr>
                </a:tc>
              </a:tr>
              <a:tr h="1867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VENDING PHAR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8,824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10,249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1,389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49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VENDING SNACK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36,095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15,972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11,523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3,031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VIDEO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3,143,026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2,947,043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2,778,972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3,321,668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8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Short Term Remedy - Overview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4674" y="4123816"/>
            <a:ext cx="1015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propose three short-term solutions for NEN’s current Machine Portfolio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998" y="4766692"/>
            <a:ext cx="333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>
                <a:latin typeface="Calibri"/>
                <a:cs typeface="Calibri"/>
              </a:rPr>
              <a:t>Consolidating</a:t>
            </a:r>
            <a:r>
              <a:rPr lang="en-US" b="1" dirty="0" smtClean="0"/>
              <a:t> </a:t>
            </a:r>
            <a:r>
              <a:rPr lang="en-US" dirty="0"/>
              <a:t>NEN’s product portfolio by phasing out the least productive six </a:t>
            </a:r>
            <a:r>
              <a:rPr lang="en-US" dirty="0" smtClean="0"/>
              <a:t>lines. This will allow NEN </a:t>
            </a:r>
            <a:r>
              <a:rPr lang="en-US" dirty="0"/>
              <a:t>to focus on </a:t>
            </a:r>
            <a:r>
              <a:rPr lang="en-US" b="1" dirty="0">
                <a:latin typeface="Calibri"/>
                <a:cs typeface="Calibri"/>
              </a:rPr>
              <a:t>growing high revenue </a:t>
            </a:r>
            <a:r>
              <a:rPr lang="en-US" dirty="0"/>
              <a:t>sectors.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9918" y="4793653"/>
            <a:ext cx="33395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Integrating</a:t>
            </a:r>
            <a:r>
              <a:rPr lang="en-US" dirty="0" smtClean="0"/>
              <a:t> Toy</a:t>
            </a:r>
            <a:r>
              <a:rPr lang="en-US" dirty="0"/>
              <a:t>, </a:t>
            </a:r>
            <a:r>
              <a:rPr lang="en-US" dirty="0" smtClean="0"/>
              <a:t>Treasure</a:t>
            </a:r>
            <a:r>
              <a:rPr lang="en-US" dirty="0"/>
              <a:t>, </a:t>
            </a:r>
            <a:r>
              <a:rPr lang="en-US" dirty="0" smtClean="0"/>
              <a:t>Beanie </a:t>
            </a:r>
            <a:r>
              <a:rPr lang="en-US" dirty="0"/>
              <a:t>and </a:t>
            </a:r>
            <a:r>
              <a:rPr lang="en-US" dirty="0" smtClean="0"/>
              <a:t>High </a:t>
            </a:r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b="1" dirty="0">
                <a:latin typeface="Calibri"/>
                <a:cs typeface="Calibri"/>
              </a:rPr>
              <a:t>with smart </a:t>
            </a:r>
            <a:r>
              <a:rPr lang="en-US" b="1" dirty="0" smtClean="0">
                <a:latin typeface="Calibri"/>
                <a:cs typeface="Calibri"/>
              </a:rPr>
              <a:t>phone technology </a:t>
            </a:r>
            <a:r>
              <a:rPr lang="en-US" dirty="0" smtClean="0"/>
              <a:t>so </a:t>
            </a:r>
            <a:r>
              <a:rPr lang="en-US" dirty="0"/>
              <a:t>as to create loyalty reward programs as well as </a:t>
            </a:r>
            <a:r>
              <a:rPr lang="en-US" dirty="0" smtClean="0"/>
              <a:t>in-game </a:t>
            </a:r>
            <a:r>
              <a:rPr lang="en-US" dirty="0"/>
              <a:t>interaction.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3302" y="4773573"/>
            <a:ext cx="333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Changing</a:t>
            </a:r>
            <a:r>
              <a:rPr lang="en-US" dirty="0"/>
              <a:t> the content of bulk machines to include items of </a:t>
            </a:r>
            <a:r>
              <a:rPr lang="en-US" b="1" dirty="0">
                <a:latin typeface="Calibri"/>
                <a:cs typeface="Calibri"/>
              </a:rPr>
              <a:t>increased relevance </a:t>
            </a:r>
            <a:r>
              <a:rPr lang="en-US" dirty="0"/>
              <a:t>to the new </a:t>
            </a:r>
            <a:r>
              <a:rPr lang="en-US" dirty="0" smtClean="0"/>
              <a:t>generation. This </a:t>
            </a:r>
            <a:r>
              <a:rPr lang="en-US" dirty="0"/>
              <a:t>will </a:t>
            </a:r>
            <a:r>
              <a:rPr lang="en-US" dirty="0" smtClean="0"/>
              <a:t>boost consumption </a:t>
            </a:r>
            <a:r>
              <a:rPr lang="en-US" dirty="0"/>
              <a:t>from the </a:t>
            </a:r>
            <a:r>
              <a:rPr lang="en-US" b="1" dirty="0">
                <a:latin typeface="Calibri"/>
                <a:cs typeface="Calibri"/>
              </a:rPr>
              <a:t>existing consumer population</a:t>
            </a:r>
            <a:r>
              <a:rPr lang="en-US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0460" y="1944308"/>
            <a:ext cx="10081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“NEN’s revenue stagnation was caused by overreliance on selected product lines. Therefore, it is necessary to update the product portfolio of NEN for continuous growth. However, since the long-term solution will be lengthy and time consuming we have proposed short-term solutions to boost revenue growth.”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16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Digitally Integrate Currently Successful Machines and Creating a Reward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75" y="1916567"/>
            <a:ext cx="6347316" cy="4102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 rise of smartphones is disrupting NEN machines like Toy by serving as an </a:t>
            </a:r>
            <a:r>
              <a:rPr lang="en-US" sz="2000" b="1" dirty="0" smtClean="0">
                <a:latin typeface="Calibri"/>
                <a:cs typeface="Calibri"/>
              </a:rPr>
              <a:t>entertainment substitute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NEN is able to reduce the negative impact of smartphones by </a:t>
            </a:r>
            <a:r>
              <a:rPr lang="en-US" sz="2000" b="1" dirty="0" smtClean="0">
                <a:latin typeface="Calibri"/>
                <a:cs typeface="Calibri"/>
              </a:rPr>
              <a:t>integrating</a:t>
            </a:r>
            <a:r>
              <a:rPr lang="en-US" sz="2000" dirty="0" smtClean="0"/>
              <a:t> its system with them in order to create </a:t>
            </a:r>
            <a:r>
              <a:rPr lang="en-US" sz="2000" b="1" dirty="0" smtClean="0">
                <a:latin typeface="Calibri"/>
                <a:cs typeface="Calibri"/>
              </a:rPr>
              <a:t>an application and online reward program</a:t>
            </a:r>
            <a:r>
              <a:rPr lang="en-US" sz="2000" dirty="0" smtClean="0"/>
              <a:t> for frequent users.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Introduction of the NEN application will </a:t>
            </a:r>
            <a:r>
              <a:rPr lang="en-US" sz="2000" b="1" dirty="0" smtClean="0">
                <a:latin typeface="Calibri"/>
                <a:cs typeface="Calibri"/>
              </a:rPr>
              <a:t>increase customer loyalty </a:t>
            </a:r>
            <a:r>
              <a:rPr lang="en-US" sz="2000" dirty="0" smtClean="0"/>
              <a:t>and create unprecedented </a:t>
            </a:r>
            <a:r>
              <a:rPr lang="en-US" sz="2000" b="1" dirty="0" smtClean="0">
                <a:latin typeface="Calibri"/>
                <a:cs typeface="Calibri"/>
              </a:rPr>
              <a:t>in-game interaction </a:t>
            </a:r>
            <a:r>
              <a:rPr lang="en-US" sz="2000" dirty="0" smtClean="0"/>
              <a:t>for NEN customers.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Bulk, however, will not participate in this digital upgrade due to the minimal amount of revenue collected per machine.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643" t="7407" b="61574"/>
          <a:stretch/>
        </p:blipFill>
        <p:spPr>
          <a:xfrm>
            <a:off x="7127874" y="1651000"/>
            <a:ext cx="4634461" cy="4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0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Update Bulk to Become More Culturally Relevant</a:t>
            </a:r>
            <a:endParaRPr lang="en-US" sz="4000" dirty="0"/>
          </a:p>
        </p:txBody>
      </p:sp>
      <p:pic>
        <p:nvPicPr>
          <p:cNvPr id="7" name="Picture 6" descr="Screen Shot 2015-04-13 at 6.0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2" y="2033672"/>
            <a:ext cx="5016500" cy="229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546" y="1268707"/>
            <a:ext cx="33395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Healthier Lifestyle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9207" y="1232363"/>
            <a:ext cx="33395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in Toy Trend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4618" y="1786103"/>
            <a:ext cx="539340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MAKER </a:t>
            </a:r>
            <a:r>
              <a:rPr lang="en-US" dirty="0" smtClean="0"/>
              <a:t>MOVEMENT- the </a:t>
            </a:r>
            <a:r>
              <a:rPr lang="en-US" dirty="0"/>
              <a:t>Building Sets and Arts &amp; Crafts categories grew by 13% and 3%, respectively, proving that kids love to create interesting structures, designs, inventions and other projects that will set them apart from others and let their talents shine through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 </a:t>
            </a:r>
            <a:r>
              <a:rPr lang="en-US" dirty="0"/>
              <a:t>IN </a:t>
            </a:r>
            <a:r>
              <a:rPr lang="en-US" dirty="0" smtClean="0"/>
              <a:t>TECH - the </a:t>
            </a:r>
            <a:r>
              <a:rPr lang="en-US" dirty="0"/>
              <a:t>toy industry continues to draw on new technologies to create “Top in Tech” toys and youth </a:t>
            </a:r>
            <a:r>
              <a:rPr lang="en-US" dirty="0" smtClean="0"/>
              <a:t>electronics.</a:t>
            </a:r>
          </a:p>
          <a:p>
            <a:r>
              <a:rPr lang="en-US" dirty="0" smtClean="0"/>
              <a:t>MINI MADNESS - toys </a:t>
            </a:r>
            <a:r>
              <a:rPr lang="en-US" dirty="0"/>
              <a:t>that come in tiny packages, as well as smaller versions of hot-selling existing product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(toy industry association </a:t>
            </a:r>
            <a:r>
              <a:rPr lang="en-US" dirty="0" err="1" smtClean="0"/>
              <a:t>inc.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6301" y="4918808"/>
            <a:ext cx="94071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products sold in Bulk must be switched to products that reflect the growing importance of living a </a:t>
            </a:r>
            <a:r>
              <a:rPr lang="en-US" b="1" dirty="0" smtClean="0">
                <a:latin typeface="Calibri"/>
                <a:cs typeface="Calibri"/>
              </a:rPr>
              <a:t>healthy lifestyle </a:t>
            </a:r>
            <a:r>
              <a:rPr lang="en-US" dirty="0" smtClean="0"/>
              <a:t>by </a:t>
            </a:r>
            <a:r>
              <a:rPr lang="en-US" b="1" dirty="0">
                <a:latin typeface="Calibri"/>
                <a:cs typeface="Calibri"/>
              </a:rPr>
              <a:t>reducing</a:t>
            </a:r>
            <a:r>
              <a:rPr lang="en-US" dirty="0" smtClean="0"/>
              <a:t> the amount of machines currently </a:t>
            </a:r>
            <a:r>
              <a:rPr lang="en-US" b="1" dirty="0">
                <a:latin typeface="Calibri"/>
                <a:cs typeface="Calibri"/>
              </a:rPr>
              <a:t>selling candy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NEN should increase Bulk machines that dispense toys which reflect the </a:t>
            </a:r>
            <a:r>
              <a:rPr lang="en-US" b="1" dirty="0">
                <a:latin typeface="Calibri"/>
                <a:cs typeface="Calibri"/>
              </a:rPr>
              <a:t>increasing popularity of technology, miniatures, and customizability </a:t>
            </a:r>
            <a:r>
              <a:rPr lang="en-US" dirty="0" smtClean="0"/>
              <a:t>in the toy industry. Items such as miniature </a:t>
            </a:r>
            <a:r>
              <a:rPr lang="en-US" dirty="0" err="1" smtClean="0"/>
              <a:t>legos</a:t>
            </a:r>
            <a:r>
              <a:rPr lang="en-US" dirty="0" smtClean="0"/>
              <a:t>, figurines, and items that showcase electronic features.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90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2015 Marketing Campaign Should Be Based on Seasonality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07134" y="3771580"/>
            <a:ext cx="5578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growth of Bulk exceed 10%, implement new Bulk in all regions. </a:t>
            </a:r>
            <a:endParaRPr lang="en-US" dirty="0"/>
          </a:p>
          <a:p>
            <a:r>
              <a:rPr lang="en-US" dirty="0" smtClean="0"/>
              <a:t>If the growth rate of Bulk is between 5% - 10%, introduce bulk in regions with high profitability.</a:t>
            </a:r>
          </a:p>
          <a:p>
            <a:r>
              <a:rPr lang="en-US" dirty="0" smtClean="0"/>
              <a:t>If the growth rate of Bulk is below 5%, reevaluate the plan.</a:t>
            </a:r>
          </a:p>
          <a:p>
            <a:r>
              <a:rPr lang="en-US" dirty="0" smtClean="0"/>
              <a:t>Apply the same criteria for introduction of the digital platform. </a:t>
            </a:r>
            <a:endParaRPr lang="en-US" dirty="0"/>
          </a:p>
        </p:txBody>
      </p:sp>
      <p:pic>
        <p:nvPicPr>
          <p:cNvPr id="7" name="Picture 6" descr="Revenue Breakd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0" y="1422500"/>
            <a:ext cx="4996780" cy="41482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061607" y="2245440"/>
            <a:ext cx="52863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7379" y="2338829"/>
            <a:ext cx="1825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– May</a:t>
            </a:r>
          </a:p>
          <a:p>
            <a:pPr algn="ctr"/>
            <a:r>
              <a:rPr lang="en-US" sz="1400" dirty="0" smtClean="0"/>
              <a:t>Launching new bulk in Great Plains*</a:t>
            </a:r>
          </a:p>
          <a:p>
            <a:pPr algn="ctr"/>
            <a:r>
              <a:rPr lang="en-US" sz="1400" dirty="0" smtClean="0"/>
              <a:t>Start phasing out </a:t>
            </a:r>
            <a:r>
              <a:rPr lang="en-US" sz="1400" dirty="0"/>
              <a:t>l</a:t>
            </a:r>
            <a:r>
              <a:rPr lang="en-US" sz="1400" dirty="0" smtClean="0"/>
              <a:t>ow revenue products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2627" y="2214328"/>
            <a:ext cx="202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Oct. - Nov.</a:t>
            </a:r>
          </a:p>
          <a:p>
            <a:pPr algn="ctr"/>
            <a:r>
              <a:rPr lang="en-US" sz="1400" dirty="0" smtClean="0"/>
              <a:t>Introduce the digital </a:t>
            </a:r>
            <a:r>
              <a:rPr lang="en-US" sz="1400" dirty="0"/>
              <a:t>p</a:t>
            </a:r>
            <a:r>
              <a:rPr lang="en-US" sz="1400" dirty="0" smtClean="0"/>
              <a:t>latform for Toy and etc.</a:t>
            </a:r>
          </a:p>
          <a:p>
            <a:pPr algn="ctr"/>
            <a:r>
              <a:rPr lang="en-US" sz="1400" dirty="0" smtClean="0"/>
              <a:t>in Michiana*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0039" y="1444720"/>
            <a:ext cx="2301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June-August</a:t>
            </a:r>
          </a:p>
          <a:p>
            <a:pPr algn="ctr"/>
            <a:r>
              <a:rPr lang="en-US" sz="1400" dirty="0" smtClean="0"/>
              <a:t>Develop digital </a:t>
            </a:r>
            <a:r>
              <a:rPr lang="en-US" sz="1400" dirty="0"/>
              <a:t>p</a:t>
            </a:r>
            <a:r>
              <a:rPr lang="en-US" sz="1400" dirty="0" smtClean="0"/>
              <a:t>latform</a:t>
            </a:r>
          </a:p>
          <a:p>
            <a:pPr algn="ctr"/>
            <a:r>
              <a:rPr lang="en-US" sz="1400" dirty="0" smtClean="0"/>
              <a:t>Collect Bulk </a:t>
            </a:r>
            <a:r>
              <a:rPr lang="en-US" sz="1400" dirty="0"/>
              <a:t>s</a:t>
            </a:r>
            <a:r>
              <a:rPr lang="en-US" sz="1400" dirty="0" smtClean="0"/>
              <a:t>ale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86446" y="1556959"/>
            <a:ext cx="23018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Dec. to Jan.</a:t>
            </a:r>
          </a:p>
          <a:p>
            <a:pPr algn="ctr"/>
            <a:r>
              <a:rPr lang="en-US" sz="1400" dirty="0" smtClean="0"/>
              <a:t>Collect Toy sale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2523336" y="3431062"/>
            <a:ext cx="1104990" cy="6268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6142059">
            <a:off x="3830202" y="1917418"/>
            <a:ext cx="1104990" cy="6268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4772" y="5855899"/>
            <a:ext cx="1133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implementing changes in Bulk and introducing the new Digital Platform nationwide, both plans should be tested first in regions that have experienced stagnation for the past few year.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4620" y="6529304"/>
            <a:ext cx="3400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*See appendix: revenue growth by region for detailed analysis.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824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14" y="338941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Long-Term Solution: Introducing Products that Appeal to </a:t>
            </a:r>
            <a:r>
              <a:rPr lang="en-US" sz="4000" dirty="0"/>
              <a:t>a</a:t>
            </a:r>
            <a:r>
              <a:rPr lang="en-US" sz="4000" dirty="0" smtClean="0"/>
              <a:t> New Customer Segment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8267"/>
              </p:ext>
            </p:extLst>
          </p:nvPr>
        </p:nvGraphicFramePr>
        <p:xfrm>
          <a:off x="961174" y="2248284"/>
          <a:ext cx="10278382" cy="1338210"/>
        </p:xfrm>
        <a:graphic>
          <a:graphicData uri="http://schemas.openxmlformats.org/drawingml/2006/table">
            <a:tbl>
              <a:tblPr/>
              <a:tblGrid>
                <a:gridCol w="1824013"/>
                <a:gridCol w="1278141"/>
                <a:gridCol w="865408"/>
                <a:gridCol w="865408"/>
                <a:gridCol w="1238198"/>
                <a:gridCol w="1198257"/>
                <a:gridCol w="1278141"/>
                <a:gridCol w="865408"/>
                <a:gridCol w="865408"/>
              </a:tblGrid>
              <a:tr h="22303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 Group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AMUSEMENT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BEANIE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BULK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HIGHVALUE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KIDDIE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Average Revenue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2.91532478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8.781285275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2.283008154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18.85519029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6.25095522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12.97198844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3.044760286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35">
                <a:tc>
                  <a:txBody>
                    <a:bodyPr/>
                    <a:lstStyle/>
                    <a:p>
                      <a:pPr algn="ctr" fontAlgn="ctr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Machine Group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VENDING PHAR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VENDING SNACK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VIDEO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LOWVALUE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Average Revenue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10.76805881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8.742132899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12.85084318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9.303731974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3.028920791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8.342122875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3.826148224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4.978500461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1867" y="2014698"/>
            <a:ext cx="548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Daily Average Revenue Per Machine By Machine Group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282834" y="2415286"/>
            <a:ext cx="1123956" cy="5985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8789" y="3086852"/>
            <a:ext cx="1123956" cy="5985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37980" y="2444484"/>
            <a:ext cx="1123956" cy="5985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23620" y="3086851"/>
            <a:ext cx="1123956" cy="5985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6294" y="4189986"/>
            <a:ext cx="11006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Value and Stop, the two brands that target the 15-25 year old age group provide the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most average daily revenue </a:t>
            </a:r>
            <a:r>
              <a:rPr lang="en-US" dirty="0" smtClean="0"/>
              <a:t>per machine for NEN. </a:t>
            </a:r>
          </a:p>
          <a:p>
            <a:endParaRPr lang="en-US" dirty="0"/>
          </a:p>
          <a:p>
            <a:r>
              <a:rPr lang="en-US" dirty="0" smtClean="0"/>
              <a:t>The 5-15 year old demographic that NEN had targeted has now moved into the 15-25 year old age group and so in order to retain control of this segment, NEN </a:t>
            </a:r>
            <a:r>
              <a:rPr lang="en-US" b="1" dirty="0" smtClean="0">
                <a:latin typeface="Calibri"/>
                <a:cs typeface="Calibri"/>
              </a:rPr>
              <a:t>must change their machine portfolio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order to improve NEN’s revenue potential over time, we recommend the introduction of more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high reward </a:t>
            </a:r>
            <a:r>
              <a:rPr lang="en-US" dirty="0" smtClean="0"/>
              <a:t>machines 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that target the 15-25 year old (Millennial) </a:t>
            </a:r>
            <a:r>
              <a:rPr lang="en-US" dirty="0" smtClean="0"/>
              <a:t>age group because they generate more revenue for NEN per machine.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1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4255</TotalTime>
  <Words>2034</Words>
  <Application>Microsoft Macintosh PowerPoint</Application>
  <PresentationFormat>Custom</PresentationFormat>
  <Paragraphs>510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Metropolitan</vt:lpstr>
      <vt:lpstr>Capturing The Future For National Entertainment Network</vt:lpstr>
      <vt:lpstr>Introduction</vt:lpstr>
      <vt:lpstr>Macro Overview – Revenue overview</vt:lpstr>
      <vt:lpstr>Current State and Overall Strategic Recommendation</vt:lpstr>
      <vt:lpstr>Short Term Remedy - Overview</vt:lpstr>
      <vt:lpstr>Digitally Integrate Currently Successful Machines and Creating a Reward Program</vt:lpstr>
      <vt:lpstr>Update Bulk to Become More Culturally Relevant</vt:lpstr>
      <vt:lpstr>The 2015 Marketing Campaign Should Be Based on Seasonality</vt:lpstr>
      <vt:lpstr>Long-Term Solution: Introducing Products that Appeal to a New Customer Segment</vt:lpstr>
      <vt:lpstr>The Millennial Generation is</vt:lpstr>
      <vt:lpstr>PowerPoint Presentation</vt:lpstr>
      <vt:lpstr>Risks and Potential future research</vt:lpstr>
      <vt:lpstr>Appendix: U.S. Median Age By State</vt:lpstr>
      <vt:lpstr>Appendix: Revenue Growth By Region (Toy and Bulk)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DataBlitz Competition</dc:title>
  <cp:lastModifiedBy>Bill Su</cp:lastModifiedBy>
  <cp:revision>52</cp:revision>
  <dcterms:created xsi:type="dcterms:W3CDTF">2015-04-10T22:21:39Z</dcterms:created>
  <dcterms:modified xsi:type="dcterms:W3CDTF">2015-04-14T00:31:53Z</dcterms:modified>
</cp:coreProperties>
</file>