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6" r:id="rId2"/>
    <p:sldId id="294" r:id="rId3"/>
    <p:sldId id="293" r:id="rId4"/>
    <p:sldId id="292" r:id="rId5"/>
    <p:sldId id="305" r:id="rId6"/>
    <p:sldId id="291" r:id="rId7"/>
    <p:sldId id="295" r:id="rId8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 autoAdjust="0"/>
    <p:restoredTop sz="99593" autoAdjust="0"/>
  </p:normalViewPr>
  <p:slideViewPr>
    <p:cSldViewPr snapToGrid="0">
      <p:cViewPr>
        <p:scale>
          <a:sx n="80" d="100"/>
          <a:sy n="80" d="100"/>
        </p:scale>
        <p:origin x="-1408" y="-19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oak:Downloads:Libbey%20Model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oak:Downloads:Libbey%20Mode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en-US"/>
              <a:t>Growth of Tupperware Sales Force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'Sales Force'!$G$4</c:f>
              <c:strCache>
                <c:ptCount val="1"/>
                <c:pt idx="0">
                  <c:v>Tupperware Sales Force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rgbClr val="4684EE"/>
              </a:solidFill>
              <a:ln cmpd="sng">
                <a:solidFill>
                  <a:srgbClr val="4684EE"/>
                </a:solidFill>
              </a:ln>
            </c:spPr>
          </c:marker>
          <c:trendline>
            <c:name>Trendline for reps</c:name>
            <c:spPr>
              <a:ln w="19050">
                <a:solidFill>
                  <a:srgbClr val="4684EE">
                    <a:alpha val="40000"/>
                  </a:srgbClr>
                </a:solidFill>
              </a:ln>
            </c:spPr>
            <c:trendlineType val="exp"/>
            <c:dispRSqr val="0"/>
            <c:dispEq val="0"/>
          </c:trendline>
          <c:xVal>
            <c:numRef>
              <c:f>'Sales Force'!$F$5:$F$7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12.0</c:v>
                </c:pt>
              </c:numCache>
            </c:numRef>
          </c:xVal>
          <c:yVal>
            <c:numRef>
              <c:f>'Sales Force'!$G$5:$G$7</c:f>
              <c:numCache>
                <c:formatCode>General</c:formatCode>
                <c:ptCount val="3"/>
                <c:pt idx="0">
                  <c:v>2000.0</c:v>
                </c:pt>
                <c:pt idx="1">
                  <c:v>170000.0</c:v>
                </c:pt>
                <c:pt idx="2">
                  <c:v>250000.0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220264"/>
        <c:axId val="-2109245464"/>
      </c:scatterChart>
      <c:valAx>
        <c:axId val="-2109220264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 (Entry @ 0)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09245464"/>
        <c:crosses val="autoZero"/>
        <c:crossBetween val="midCat"/>
      </c:valAx>
      <c:valAx>
        <c:axId val="-2109245464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Sales Force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09220264"/>
        <c:crosses val="autoZero"/>
        <c:crossBetween val="midCat"/>
      </c:valAx>
    </c:plotArea>
    <c:legend>
      <c:legendPos val="b"/>
      <c:layout/>
      <c:overlay val="0"/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en-US" dirty="0"/>
              <a:t>Estimated Libbey Sales Force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'Sales Force'!$G$13</c:f>
              <c:strCache>
                <c:ptCount val="1"/>
                <c:pt idx="0">
                  <c:v>Estimated Libbey Sales Force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rgbClr val="4684EE"/>
              </a:solidFill>
              <a:ln cmpd="sng">
                <a:solidFill>
                  <a:srgbClr val="4684EE"/>
                </a:solidFill>
              </a:ln>
            </c:spPr>
          </c:marker>
          <c:trendline>
            <c:name>Trendline for Adjusted down for smaller starting force</c:name>
            <c:spPr>
              <a:ln w="19050">
                <a:solidFill>
                  <a:srgbClr val="4684EE">
                    <a:alpha val="40000"/>
                  </a:srgbClr>
                </a:solidFill>
              </a:ln>
            </c:spPr>
            <c:trendlineType val="exp"/>
            <c:dispRSqr val="0"/>
            <c:dispEq val="0"/>
          </c:trendline>
          <c:xVal>
            <c:numRef>
              <c:f>'Sales Force'!$F$14:$F$23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xVal>
          <c:yVal>
            <c:numRef>
              <c:f>'Sales Force'!$G$14:$G$23</c:f>
              <c:numCache>
                <c:formatCode>General</c:formatCode>
                <c:ptCount val="10"/>
                <c:pt idx="0">
                  <c:v>157.7750344766478</c:v>
                </c:pt>
                <c:pt idx="1">
                  <c:v>248.929615041074</c:v>
                </c:pt>
                <c:pt idx="2">
                  <c:v>392.7487859536412</c:v>
                </c:pt>
                <c:pt idx="3">
                  <c:v>619.659532444973</c:v>
                </c:pt>
                <c:pt idx="4">
                  <c:v>977.668040952891</c:v>
                </c:pt>
                <c:pt idx="5">
                  <c:v>1542.51608868059</c:v>
                </c:pt>
                <c:pt idx="6">
                  <c:v>2433.705290723638</c:v>
                </c:pt>
                <c:pt idx="7">
                  <c:v>3839.779361499225</c:v>
                </c:pt>
                <c:pt idx="8">
                  <c:v>6058.213211432607</c:v>
                </c:pt>
                <c:pt idx="9">
                  <c:v>9558.347983006621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1365176"/>
        <c:axId val="-2111374760"/>
      </c:scatterChart>
      <c:valAx>
        <c:axId val="-2111365176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 since Entry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11374760"/>
        <c:crosses val="autoZero"/>
        <c:crossBetween val="midCat"/>
      </c:valAx>
      <c:valAx>
        <c:axId val="-2111374760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Sales Force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11365176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0820414215205043"/>
          <c:y val="0.805412742795981"/>
          <c:w val="0.829038395136119"/>
          <c:h val="0.0892131792272014"/>
        </c:manualLayout>
      </c:layout>
      <c:overlay val="0"/>
    </c:legend>
    <c:plotVisOnly val="1"/>
    <c:dispBlanksAs val="zero"/>
    <c:showDLblsOverMax val="1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E8352-CCAC-B640-9B03-FE44338D5055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C3256-FF9E-FF4F-B3DE-1A6900F9B750}">
      <dgm:prSet phldrT="[Text]"/>
      <dgm:spPr/>
      <dgm:t>
        <a:bodyPr/>
        <a:lstStyle/>
        <a:p>
          <a:r>
            <a:rPr lang="en-US" dirty="0" smtClean="0"/>
            <a:t>Cost Drivers</a:t>
          </a:r>
          <a:endParaRPr lang="en-US" dirty="0"/>
        </a:p>
      </dgm:t>
    </dgm:pt>
    <dgm:pt modelId="{086BEAB0-3CCC-324C-B3C8-DC1FD4509E28}" type="parTrans" cxnId="{63BEFE38-D22E-C144-A250-C15D4371EE62}">
      <dgm:prSet/>
      <dgm:spPr/>
      <dgm:t>
        <a:bodyPr/>
        <a:lstStyle/>
        <a:p>
          <a:endParaRPr lang="en-US"/>
        </a:p>
      </dgm:t>
    </dgm:pt>
    <dgm:pt modelId="{647A8C14-CD47-384E-B0CC-BA22D9A89BCB}" type="sibTrans" cxnId="{63BEFE38-D22E-C144-A250-C15D4371EE62}">
      <dgm:prSet/>
      <dgm:spPr/>
      <dgm:t>
        <a:bodyPr/>
        <a:lstStyle/>
        <a:p>
          <a:endParaRPr lang="en-US"/>
        </a:p>
      </dgm:t>
    </dgm:pt>
    <dgm:pt modelId="{393DAEE5-9669-F440-9F3B-090C76F05566}">
      <dgm:prSet phldrT="[Text]"/>
      <dgm:spPr/>
      <dgm:t>
        <a:bodyPr/>
        <a:lstStyle/>
        <a:p>
          <a:r>
            <a:rPr lang="en-US" dirty="0" smtClean="0"/>
            <a:t>Commission to direct sales representatives</a:t>
          </a:r>
          <a:endParaRPr lang="en-US" dirty="0"/>
        </a:p>
      </dgm:t>
    </dgm:pt>
    <dgm:pt modelId="{2B723A9C-2347-C64E-A79A-E9E313F3EB30}" type="parTrans" cxnId="{F5B9859B-274A-0A4B-97DA-C060DB1D2F36}">
      <dgm:prSet/>
      <dgm:spPr/>
      <dgm:t>
        <a:bodyPr/>
        <a:lstStyle/>
        <a:p>
          <a:endParaRPr lang="en-US"/>
        </a:p>
      </dgm:t>
    </dgm:pt>
    <dgm:pt modelId="{64546063-2D04-234C-A304-BDD7C50BB5DF}" type="sibTrans" cxnId="{F5B9859B-274A-0A4B-97DA-C060DB1D2F36}">
      <dgm:prSet/>
      <dgm:spPr/>
      <dgm:t>
        <a:bodyPr/>
        <a:lstStyle/>
        <a:p>
          <a:endParaRPr lang="en-US"/>
        </a:p>
      </dgm:t>
    </dgm:pt>
    <dgm:pt modelId="{034E43D9-A2C0-7349-BEDB-B83655114060}">
      <dgm:prSet phldrT="[Text]"/>
      <dgm:spPr/>
      <dgm:t>
        <a:bodyPr/>
        <a:lstStyle/>
        <a:p>
          <a:r>
            <a:rPr lang="en-US" dirty="0" smtClean="0"/>
            <a:t>Expats and local employees</a:t>
          </a:r>
          <a:endParaRPr lang="en-US" dirty="0"/>
        </a:p>
      </dgm:t>
    </dgm:pt>
    <dgm:pt modelId="{A832940E-DE08-5040-8459-4A55E83A696C}" type="parTrans" cxnId="{A2F5918B-1C85-1840-878A-E3F89EC85311}">
      <dgm:prSet/>
      <dgm:spPr/>
      <dgm:t>
        <a:bodyPr/>
        <a:lstStyle/>
        <a:p>
          <a:endParaRPr lang="en-US"/>
        </a:p>
      </dgm:t>
    </dgm:pt>
    <dgm:pt modelId="{A3A0E027-C7DC-7A45-9A15-FDF124805821}" type="sibTrans" cxnId="{A2F5918B-1C85-1840-878A-E3F89EC85311}">
      <dgm:prSet/>
      <dgm:spPr/>
      <dgm:t>
        <a:bodyPr/>
        <a:lstStyle/>
        <a:p>
          <a:endParaRPr lang="en-US"/>
        </a:p>
      </dgm:t>
    </dgm:pt>
    <dgm:pt modelId="{C1AA9F28-1195-0D40-9796-147678F5536A}">
      <dgm:prSet phldrT="[Text]"/>
      <dgm:spPr/>
      <dgm:t>
        <a:bodyPr/>
        <a:lstStyle/>
        <a:p>
          <a:r>
            <a:rPr lang="en-US" dirty="0" smtClean="0"/>
            <a:t>Revenue Drivers</a:t>
          </a:r>
          <a:endParaRPr lang="en-US" dirty="0"/>
        </a:p>
      </dgm:t>
    </dgm:pt>
    <dgm:pt modelId="{6EEF297F-18F5-4844-9F8E-450E68FF6E79}" type="parTrans" cxnId="{A84833FD-FF1A-9A4E-B8E9-6F15F0182E43}">
      <dgm:prSet/>
      <dgm:spPr/>
      <dgm:t>
        <a:bodyPr/>
        <a:lstStyle/>
        <a:p>
          <a:endParaRPr lang="en-US"/>
        </a:p>
      </dgm:t>
    </dgm:pt>
    <dgm:pt modelId="{BDDF4C3F-7B7C-DC4C-BF5B-183A4287569E}" type="sibTrans" cxnId="{A84833FD-FF1A-9A4E-B8E9-6F15F0182E43}">
      <dgm:prSet/>
      <dgm:spPr/>
      <dgm:t>
        <a:bodyPr/>
        <a:lstStyle/>
        <a:p>
          <a:endParaRPr lang="en-US"/>
        </a:p>
      </dgm:t>
    </dgm:pt>
    <dgm:pt modelId="{FAEF4438-145B-FF48-BDD0-C1F3E353D9F1}">
      <dgm:prSet phldrT="[Text]"/>
      <dgm:spPr/>
      <dgm:t>
        <a:bodyPr/>
        <a:lstStyle/>
        <a:p>
          <a:r>
            <a:rPr lang="en-US" dirty="0" smtClean="0"/>
            <a:t>Size of sales force</a:t>
          </a:r>
          <a:endParaRPr lang="en-US" dirty="0"/>
        </a:p>
      </dgm:t>
    </dgm:pt>
    <dgm:pt modelId="{34348343-B6C4-1248-9AD9-046ABA10AE95}" type="parTrans" cxnId="{1C11B078-F888-904D-9E61-F8CB25BBD50D}">
      <dgm:prSet/>
      <dgm:spPr/>
      <dgm:t>
        <a:bodyPr/>
        <a:lstStyle/>
        <a:p>
          <a:endParaRPr lang="en-US"/>
        </a:p>
      </dgm:t>
    </dgm:pt>
    <dgm:pt modelId="{793AD4A2-A0A4-924A-B33F-B9316762C391}" type="sibTrans" cxnId="{1C11B078-F888-904D-9E61-F8CB25BBD50D}">
      <dgm:prSet/>
      <dgm:spPr/>
      <dgm:t>
        <a:bodyPr/>
        <a:lstStyle/>
        <a:p>
          <a:endParaRPr lang="en-US"/>
        </a:p>
      </dgm:t>
    </dgm:pt>
    <dgm:pt modelId="{9F823F80-2AAB-A840-9336-ECC6C7421D21}">
      <dgm:prSet phldrT="[Text]"/>
      <dgm:spPr/>
      <dgm:t>
        <a:bodyPr/>
        <a:lstStyle/>
        <a:p>
          <a:r>
            <a:rPr lang="en-US" dirty="0" smtClean="0"/>
            <a:t>Average sales per representative</a:t>
          </a:r>
          <a:endParaRPr lang="en-US" dirty="0"/>
        </a:p>
      </dgm:t>
    </dgm:pt>
    <dgm:pt modelId="{B9D885F9-9F69-D54C-ABED-513D7F48F04E}" type="parTrans" cxnId="{CFD8EF21-3F20-634D-BCD8-54F6D0569C7F}">
      <dgm:prSet/>
      <dgm:spPr/>
      <dgm:t>
        <a:bodyPr/>
        <a:lstStyle/>
        <a:p>
          <a:endParaRPr lang="en-US"/>
        </a:p>
      </dgm:t>
    </dgm:pt>
    <dgm:pt modelId="{EA911C73-B28F-BF45-8B8A-64BBE39F8227}" type="sibTrans" cxnId="{CFD8EF21-3F20-634D-BCD8-54F6D0569C7F}">
      <dgm:prSet/>
      <dgm:spPr/>
      <dgm:t>
        <a:bodyPr/>
        <a:lstStyle/>
        <a:p>
          <a:endParaRPr lang="en-US"/>
        </a:p>
      </dgm:t>
    </dgm:pt>
    <dgm:pt modelId="{EFB059AF-078F-9045-8AAA-E2D7A5F2CBED}">
      <dgm:prSet/>
      <dgm:spPr/>
      <dgm:t>
        <a:bodyPr/>
        <a:lstStyle/>
        <a:p>
          <a:r>
            <a:rPr lang="en-US" dirty="0" smtClean="0"/>
            <a:t>Rent expense</a:t>
          </a:r>
          <a:endParaRPr lang="en-US" dirty="0"/>
        </a:p>
      </dgm:t>
    </dgm:pt>
    <dgm:pt modelId="{FEC5B278-4C83-DA49-B851-8152C4BE3F68}" type="parTrans" cxnId="{E2A80A64-73A4-2242-BA8A-B265DE68BD07}">
      <dgm:prSet/>
      <dgm:spPr/>
      <dgm:t>
        <a:bodyPr/>
        <a:lstStyle/>
        <a:p>
          <a:endParaRPr lang="en-US"/>
        </a:p>
      </dgm:t>
    </dgm:pt>
    <dgm:pt modelId="{E78FA5A3-9B6D-B747-ACD1-6843ED6005AD}" type="sibTrans" cxnId="{E2A80A64-73A4-2242-BA8A-B265DE68BD07}">
      <dgm:prSet/>
      <dgm:spPr/>
      <dgm:t>
        <a:bodyPr/>
        <a:lstStyle/>
        <a:p>
          <a:endParaRPr lang="en-US"/>
        </a:p>
      </dgm:t>
    </dgm:pt>
    <dgm:pt modelId="{1BDE83BE-8EE4-EA4A-95D6-1FDD4AF0BA06}">
      <dgm:prSet/>
      <dgm:spPr/>
      <dgm:t>
        <a:bodyPr/>
        <a:lstStyle/>
        <a:p>
          <a:r>
            <a:rPr lang="en-US" dirty="0" smtClean="0"/>
            <a:t>Launch parties in Years 1 and 2</a:t>
          </a:r>
          <a:endParaRPr lang="en-US" dirty="0"/>
        </a:p>
      </dgm:t>
    </dgm:pt>
    <dgm:pt modelId="{2FCAA134-EB79-0C4B-B828-615F78299C99}" type="parTrans" cxnId="{938CE46E-C745-2E4C-9CB9-2833F68AB00C}">
      <dgm:prSet/>
      <dgm:spPr/>
      <dgm:t>
        <a:bodyPr/>
        <a:lstStyle/>
        <a:p>
          <a:endParaRPr lang="en-US"/>
        </a:p>
      </dgm:t>
    </dgm:pt>
    <dgm:pt modelId="{031589E7-F288-9647-85C8-056DE67FF1E8}" type="sibTrans" cxnId="{938CE46E-C745-2E4C-9CB9-2833F68AB00C}">
      <dgm:prSet/>
      <dgm:spPr/>
      <dgm:t>
        <a:bodyPr/>
        <a:lstStyle/>
        <a:p>
          <a:endParaRPr lang="en-US"/>
        </a:p>
      </dgm:t>
    </dgm:pt>
    <dgm:pt modelId="{0B84C56A-403A-4F49-A945-78560BA9757B}">
      <dgm:prSet/>
      <dgm:spPr/>
      <dgm:t>
        <a:bodyPr/>
        <a:lstStyle/>
        <a:p>
          <a:r>
            <a:rPr lang="en-US" dirty="0" smtClean="0"/>
            <a:t>E-Commerce platform</a:t>
          </a:r>
          <a:endParaRPr lang="en-US" dirty="0"/>
        </a:p>
      </dgm:t>
    </dgm:pt>
    <dgm:pt modelId="{8A02A240-E502-F949-9622-3A62A4635DC9}" type="parTrans" cxnId="{CD28248B-5178-1042-BA3E-967A0FC19F6A}">
      <dgm:prSet/>
      <dgm:spPr/>
      <dgm:t>
        <a:bodyPr/>
        <a:lstStyle/>
        <a:p>
          <a:endParaRPr lang="en-US"/>
        </a:p>
      </dgm:t>
    </dgm:pt>
    <dgm:pt modelId="{F1A5E8AB-88D9-0C40-AC97-83F20D6C7712}" type="sibTrans" cxnId="{CD28248B-5178-1042-BA3E-967A0FC19F6A}">
      <dgm:prSet/>
      <dgm:spPr/>
      <dgm:t>
        <a:bodyPr/>
        <a:lstStyle/>
        <a:p>
          <a:endParaRPr lang="en-US"/>
        </a:p>
      </dgm:t>
    </dgm:pt>
    <dgm:pt modelId="{A1B0D8DE-955A-964C-9C63-9DFD3D877080}">
      <dgm:prSet/>
      <dgm:spPr/>
      <dgm:t>
        <a:bodyPr/>
        <a:lstStyle/>
        <a:p>
          <a:r>
            <a:rPr lang="en-US" dirty="0" smtClean="0"/>
            <a:t>Financial Highlights</a:t>
          </a:r>
          <a:endParaRPr lang="en-US" dirty="0"/>
        </a:p>
      </dgm:t>
    </dgm:pt>
    <dgm:pt modelId="{584EB56A-940D-514B-88A8-5A8E3E72B870}" type="parTrans" cxnId="{5FCF3A67-A6A4-AE49-B6A2-4530EB69F956}">
      <dgm:prSet/>
      <dgm:spPr/>
      <dgm:t>
        <a:bodyPr/>
        <a:lstStyle/>
        <a:p>
          <a:endParaRPr lang="en-US"/>
        </a:p>
      </dgm:t>
    </dgm:pt>
    <dgm:pt modelId="{C51E836C-81B3-134F-A745-CC6DC22D8224}" type="sibTrans" cxnId="{5FCF3A67-A6A4-AE49-B6A2-4530EB69F956}">
      <dgm:prSet/>
      <dgm:spPr/>
      <dgm:t>
        <a:bodyPr/>
        <a:lstStyle/>
        <a:p>
          <a:endParaRPr lang="en-US"/>
        </a:p>
      </dgm:t>
    </dgm:pt>
    <dgm:pt modelId="{3DC5F196-902B-814F-8EC6-CE07E757154E}">
      <dgm:prSet/>
      <dgm:spPr/>
      <dgm:t>
        <a:bodyPr/>
        <a:lstStyle/>
        <a:p>
          <a:r>
            <a:rPr lang="en-US" dirty="0" smtClean="0"/>
            <a:t>Revenue accrual begins in Year 1 as launch parties attract sales reps</a:t>
          </a:r>
          <a:endParaRPr lang="en-US" dirty="0"/>
        </a:p>
      </dgm:t>
    </dgm:pt>
    <dgm:pt modelId="{7F3E40D2-41B9-AF4D-BCB9-357CD58DA902}" type="parTrans" cxnId="{A3E990C0-6204-1E43-BD10-3B65375AAE45}">
      <dgm:prSet/>
      <dgm:spPr/>
      <dgm:t>
        <a:bodyPr/>
        <a:lstStyle/>
        <a:p>
          <a:endParaRPr lang="en-US"/>
        </a:p>
      </dgm:t>
    </dgm:pt>
    <dgm:pt modelId="{A88F2E94-6893-6B44-84D3-E4700651B4B9}" type="sibTrans" cxnId="{A3E990C0-6204-1E43-BD10-3B65375AAE45}">
      <dgm:prSet/>
      <dgm:spPr/>
      <dgm:t>
        <a:bodyPr/>
        <a:lstStyle/>
        <a:p>
          <a:endParaRPr lang="en-US"/>
        </a:p>
      </dgm:t>
    </dgm:pt>
    <dgm:pt modelId="{E0A1FCAB-43CE-D44A-8ABB-35886DBE3347}">
      <dgm:prSet/>
      <dgm:spPr/>
      <dgm:t>
        <a:bodyPr/>
        <a:lstStyle/>
        <a:p>
          <a:r>
            <a:rPr lang="en-US" dirty="0" smtClean="0"/>
            <a:t>Profitability is achieved in Year 3 as sales force and E-Commerce platform grow</a:t>
          </a:r>
          <a:endParaRPr lang="en-US" dirty="0"/>
        </a:p>
      </dgm:t>
    </dgm:pt>
    <dgm:pt modelId="{B1EDBEDC-BB99-BB4A-9797-81068E4E03BD}" type="parTrans" cxnId="{095271A4-CB61-D24F-B22D-EECB724BA2AA}">
      <dgm:prSet/>
      <dgm:spPr/>
      <dgm:t>
        <a:bodyPr/>
        <a:lstStyle/>
        <a:p>
          <a:endParaRPr lang="en-US"/>
        </a:p>
      </dgm:t>
    </dgm:pt>
    <dgm:pt modelId="{CECC7945-C3D2-A64F-8616-23541DA86EB3}" type="sibTrans" cxnId="{095271A4-CB61-D24F-B22D-EECB724BA2AA}">
      <dgm:prSet/>
      <dgm:spPr/>
      <dgm:t>
        <a:bodyPr/>
        <a:lstStyle/>
        <a:p>
          <a:endParaRPr lang="en-US"/>
        </a:p>
      </dgm:t>
    </dgm:pt>
    <dgm:pt modelId="{A7F5EF0D-83FD-8744-95FD-2E4890C45ADB}">
      <dgm:prSet/>
      <dgm:spPr/>
      <dgm:t>
        <a:bodyPr/>
        <a:lstStyle/>
        <a:p>
          <a:r>
            <a:rPr lang="en-US" dirty="0" smtClean="0"/>
            <a:t>Metrics are tracked to regularly re-evaluate project</a:t>
          </a:r>
          <a:endParaRPr lang="en-US" dirty="0"/>
        </a:p>
      </dgm:t>
    </dgm:pt>
    <dgm:pt modelId="{4BC368BF-4BD0-1149-B55A-30AF29DDF17C}" type="parTrans" cxnId="{E932C7CB-FA7D-F549-88D9-A7C0C98AC670}">
      <dgm:prSet/>
      <dgm:spPr/>
      <dgm:t>
        <a:bodyPr/>
        <a:lstStyle/>
        <a:p>
          <a:endParaRPr lang="en-US"/>
        </a:p>
      </dgm:t>
    </dgm:pt>
    <dgm:pt modelId="{923F94C3-A2C2-174C-9323-0D7E3AA8AE3A}" type="sibTrans" cxnId="{E932C7CB-FA7D-F549-88D9-A7C0C98AC670}">
      <dgm:prSet/>
      <dgm:spPr/>
      <dgm:t>
        <a:bodyPr/>
        <a:lstStyle/>
        <a:p>
          <a:endParaRPr lang="en-US"/>
        </a:p>
      </dgm:t>
    </dgm:pt>
    <dgm:pt modelId="{A6F9F6AB-32E8-E740-B066-B2C1002644E3}" type="pres">
      <dgm:prSet presAssocID="{83FE8352-CCAC-B640-9B03-FE44338D50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AD77F8-DEAC-F24D-B67F-DF0CBED1FD28}" type="pres">
      <dgm:prSet presAssocID="{31AC3256-FF9E-FF4F-B3DE-1A6900F9B750}" presName="root" presStyleCnt="0"/>
      <dgm:spPr/>
    </dgm:pt>
    <dgm:pt modelId="{1F6B40E1-FEB6-0A41-94D4-623CCDAC3CD5}" type="pres">
      <dgm:prSet presAssocID="{31AC3256-FF9E-FF4F-B3DE-1A6900F9B750}" presName="rootComposite" presStyleCnt="0"/>
      <dgm:spPr/>
    </dgm:pt>
    <dgm:pt modelId="{67B2CF56-190F-5B41-B999-2F051C418E13}" type="pres">
      <dgm:prSet presAssocID="{31AC3256-FF9E-FF4F-B3DE-1A6900F9B750}" presName="rootText" presStyleLbl="node1" presStyleIdx="0" presStyleCnt="3" custLinFactNeighborX="-23790" custLinFactNeighborY="4509"/>
      <dgm:spPr/>
      <dgm:t>
        <a:bodyPr/>
        <a:lstStyle/>
        <a:p>
          <a:endParaRPr lang="en-US"/>
        </a:p>
      </dgm:t>
    </dgm:pt>
    <dgm:pt modelId="{44C9A921-A767-C747-968E-B22546A40945}" type="pres">
      <dgm:prSet presAssocID="{31AC3256-FF9E-FF4F-B3DE-1A6900F9B750}" presName="rootConnector" presStyleLbl="node1" presStyleIdx="0" presStyleCnt="3"/>
      <dgm:spPr/>
    </dgm:pt>
    <dgm:pt modelId="{8B4DD321-992E-2144-A00C-FBF2B179E331}" type="pres">
      <dgm:prSet presAssocID="{31AC3256-FF9E-FF4F-B3DE-1A6900F9B750}" presName="childShape" presStyleCnt="0"/>
      <dgm:spPr/>
    </dgm:pt>
    <dgm:pt modelId="{E5D740C2-902F-8945-A0BA-28F8BE873C3D}" type="pres">
      <dgm:prSet presAssocID="{2B723A9C-2347-C64E-A79A-E9E313F3EB30}" presName="Name13" presStyleLbl="parChTrans1D2" presStyleIdx="0" presStyleCnt="10"/>
      <dgm:spPr/>
    </dgm:pt>
    <dgm:pt modelId="{BDEB2DF0-6F64-2C44-9914-FCE6519E0794}" type="pres">
      <dgm:prSet presAssocID="{393DAEE5-9669-F440-9F3B-090C76F05566}" presName="childText" presStyleLbl="bgAcc1" presStyleIdx="0" presStyleCnt="10" custLinFactNeighborX="-267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0C9F-64AF-604F-AAC5-5E1E0FB8CA52}" type="pres">
      <dgm:prSet presAssocID="{A832940E-DE08-5040-8459-4A55E83A696C}" presName="Name13" presStyleLbl="parChTrans1D2" presStyleIdx="1" presStyleCnt="10"/>
      <dgm:spPr/>
    </dgm:pt>
    <dgm:pt modelId="{57BB4EB0-33EA-A441-910D-0A500C4FF1F7}" type="pres">
      <dgm:prSet presAssocID="{034E43D9-A2C0-7349-BEDB-B83655114060}" presName="childText" presStyleLbl="bgAcc1" presStyleIdx="1" presStyleCnt="10" custLinFactNeighborX="-26764">
        <dgm:presLayoutVars>
          <dgm:bulletEnabled val="1"/>
        </dgm:presLayoutVars>
      </dgm:prSet>
      <dgm:spPr/>
    </dgm:pt>
    <dgm:pt modelId="{A4D08532-9FF9-8349-A551-4E5B2606F0C4}" type="pres">
      <dgm:prSet presAssocID="{FEC5B278-4C83-DA49-B851-8152C4BE3F68}" presName="Name13" presStyleLbl="parChTrans1D2" presStyleIdx="2" presStyleCnt="10"/>
      <dgm:spPr/>
    </dgm:pt>
    <dgm:pt modelId="{8A8884F0-F4B7-A848-90C8-FE395F5C0A7C}" type="pres">
      <dgm:prSet presAssocID="{EFB059AF-078F-9045-8AAA-E2D7A5F2CBED}" presName="childText" presStyleLbl="bgAcc1" presStyleIdx="2" presStyleCnt="10" custLinFactNeighborX="-267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7D27E-6D24-5F4D-A17D-7316ED3DA3F3}" type="pres">
      <dgm:prSet presAssocID="{2FCAA134-EB79-0C4B-B828-615F78299C99}" presName="Name13" presStyleLbl="parChTrans1D2" presStyleIdx="3" presStyleCnt="10"/>
      <dgm:spPr/>
    </dgm:pt>
    <dgm:pt modelId="{97293EB4-8882-0540-AF04-48EF1D7E8DAE}" type="pres">
      <dgm:prSet presAssocID="{1BDE83BE-8EE4-EA4A-95D6-1FDD4AF0BA06}" presName="childText" presStyleLbl="bgAcc1" presStyleIdx="3" presStyleCnt="10" custLinFactNeighborX="-26764" custLinFactNeighborY="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160E8-5933-904E-BA2D-AE054CF55EEB}" type="pres">
      <dgm:prSet presAssocID="{C1AA9F28-1195-0D40-9796-147678F5536A}" presName="root" presStyleCnt="0"/>
      <dgm:spPr/>
    </dgm:pt>
    <dgm:pt modelId="{4EAEC740-711F-7942-ADB3-C6DE3868F5F1}" type="pres">
      <dgm:prSet presAssocID="{C1AA9F28-1195-0D40-9796-147678F5536A}" presName="rootComposite" presStyleCnt="0"/>
      <dgm:spPr/>
    </dgm:pt>
    <dgm:pt modelId="{565BB932-FACE-814C-9024-8D9EC98631CD}" type="pres">
      <dgm:prSet presAssocID="{C1AA9F28-1195-0D40-9796-147678F5536A}" presName="rootText" presStyleLbl="node1" presStyleIdx="1" presStyleCnt="3" custLinFactNeighborX="-29341" custLinFactNeighborY="6344"/>
      <dgm:spPr/>
      <dgm:t>
        <a:bodyPr/>
        <a:lstStyle/>
        <a:p>
          <a:endParaRPr lang="en-US"/>
        </a:p>
      </dgm:t>
    </dgm:pt>
    <dgm:pt modelId="{2B2ECE81-4296-A34A-93C8-F1479F2614D1}" type="pres">
      <dgm:prSet presAssocID="{C1AA9F28-1195-0D40-9796-147678F5536A}" presName="rootConnector" presStyleLbl="node1" presStyleIdx="1" presStyleCnt="3"/>
      <dgm:spPr/>
    </dgm:pt>
    <dgm:pt modelId="{C6806DF2-E9A0-5846-A621-1B5D17E419C8}" type="pres">
      <dgm:prSet presAssocID="{C1AA9F28-1195-0D40-9796-147678F5536A}" presName="childShape" presStyleCnt="0"/>
      <dgm:spPr/>
    </dgm:pt>
    <dgm:pt modelId="{68E13E05-1325-6744-9BC7-FA90E13BAFFC}" type="pres">
      <dgm:prSet presAssocID="{34348343-B6C4-1248-9AD9-046ABA10AE95}" presName="Name13" presStyleLbl="parChTrans1D2" presStyleIdx="4" presStyleCnt="10"/>
      <dgm:spPr/>
    </dgm:pt>
    <dgm:pt modelId="{44DD20D4-1A2C-1442-9B6A-CDCD845ED3F8}" type="pres">
      <dgm:prSet presAssocID="{FAEF4438-145B-FF48-BDD0-C1F3E353D9F1}" presName="childText" presStyleLbl="bgAcc1" presStyleIdx="4" presStyleCnt="10" custLinFactNeighborX="-36677" custLinFactNeighborY="6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52F74-B6F4-4F4C-B4C4-7ADA5E16997F}" type="pres">
      <dgm:prSet presAssocID="{B9D885F9-9F69-D54C-ABED-513D7F48F04E}" presName="Name13" presStyleLbl="parChTrans1D2" presStyleIdx="5" presStyleCnt="10"/>
      <dgm:spPr/>
    </dgm:pt>
    <dgm:pt modelId="{AA808085-1831-F241-8034-CE806D5FA1FB}" type="pres">
      <dgm:prSet presAssocID="{9F823F80-2AAB-A840-9336-ECC6C7421D21}" presName="childText" presStyleLbl="bgAcc1" presStyleIdx="5" presStyleCnt="10" custLinFactNeighborX="-36677" custLinFactNeighborY="6344">
        <dgm:presLayoutVars>
          <dgm:bulletEnabled val="1"/>
        </dgm:presLayoutVars>
      </dgm:prSet>
      <dgm:spPr/>
    </dgm:pt>
    <dgm:pt modelId="{DE6CE5FB-F8B7-414B-905E-83E697415A52}" type="pres">
      <dgm:prSet presAssocID="{8A02A240-E502-F949-9622-3A62A4635DC9}" presName="Name13" presStyleLbl="parChTrans1D2" presStyleIdx="6" presStyleCnt="10"/>
      <dgm:spPr/>
    </dgm:pt>
    <dgm:pt modelId="{8C6E2B82-44DE-7A46-A11F-E7F6621FB1D1}" type="pres">
      <dgm:prSet presAssocID="{0B84C56A-403A-4F49-A945-78560BA9757B}" presName="childText" presStyleLbl="bgAcc1" presStyleIdx="6" presStyleCnt="10" custLinFactNeighborX="-36677" custLinFactNeighborY="6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C86B3-F798-6641-9A6B-4A9D34E6130E}" type="pres">
      <dgm:prSet presAssocID="{A1B0D8DE-955A-964C-9C63-9DFD3D877080}" presName="root" presStyleCnt="0"/>
      <dgm:spPr/>
    </dgm:pt>
    <dgm:pt modelId="{C91FC038-F61B-5746-8E59-193932BB59FA}" type="pres">
      <dgm:prSet presAssocID="{A1B0D8DE-955A-964C-9C63-9DFD3D877080}" presName="rootComposite" presStyleCnt="0"/>
      <dgm:spPr/>
    </dgm:pt>
    <dgm:pt modelId="{25EF27F6-E5F4-C841-BB23-FE8A410801D5}" type="pres">
      <dgm:prSet presAssocID="{A1B0D8DE-955A-964C-9C63-9DFD3D877080}" presName="rootText" presStyleLbl="node1" presStyleIdx="2" presStyleCnt="3" custLinFactNeighborX="793" custLinFactNeighborY="4758"/>
      <dgm:spPr/>
    </dgm:pt>
    <dgm:pt modelId="{8EED3E96-A12E-C34D-B4D3-E1E3C8C7BC1B}" type="pres">
      <dgm:prSet presAssocID="{A1B0D8DE-955A-964C-9C63-9DFD3D877080}" presName="rootConnector" presStyleLbl="node1" presStyleIdx="2" presStyleCnt="3"/>
      <dgm:spPr/>
    </dgm:pt>
    <dgm:pt modelId="{632B2979-3EB5-3E42-9175-B5BF68C6C2CF}" type="pres">
      <dgm:prSet presAssocID="{A1B0D8DE-955A-964C-9C63-9DFD3D877080}" presName="childShape" presStyleCnt="0"/>
      <dgm:spPr/>
    </dgm:pt>
    <dgm:pt modelId="{918AC897-8DF6-7645-A394-B5D3651A75A2}" type="pres">
      <dgm:prSet presAssocID="{7F3E40D2-41B9-AF4D-BCB9-357CD58DA902}" presName="Name13" presStyleLbl="parChTrans1D2" presStyleIdx="7" presStyleCnt="10"/>
      <dgm:spPr/>
    </dgm:pt>
    <dgm:pt modelId="{AFF4D49A-F89E-C148-88AE-57D84B4F61FF}" type="pres">
      <dgm:prSet presAssocID="{3DC5F196-902B-814F-8EC6-CE07E757154E}" presName="childText" presStyleLbl="bgAcc1" presStyleIdx="7" presStyleCnt="10" custScaleX="133347" custScaleY="112688" custLinFactNeighborX="991" custLinFactNeighborY="4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28C0E-0AF7-6644-AF0C-353C9646CA9C}" type="pres">
      <dgm:prSet presAssocID="{B1EDBEDC-BB99-BB4A-9797-81068E4E03BD}" presName="Name13" presStyleLbl="parChTrans1D2" presStyleIdx="8" presStyleCnt="10"/>
      <dgm:spPr/>
    </dgm:pt>
    <dgm:pt modelId="{6A8D3FE7-877E-2B4A-A93E-142297EAFF9F}" type="pres">
      <dgm:prSet presAssocID="{E0A1FCAB-43CE-D44A-8ABB-35886DBE3347}" presName="childText" presStyleLbl="bgAcc1" presStyleIdx="8" presStyleCnt="10" custScaleX="136957" custScaleY="97490" custLinFactNeighborX="991" custLinFactNeighborY="4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2C814-01DA-2645-AF00-4F283A5E65A9}" type="pres">
      <dgm:prSet presAssocID="{4BC368BF-4BD0-1149-B55A-30AF29DDF17C}" presName="Name13" presStyleLbl="parChTrans1D2" presStyleIdx="9" presStyleCnt="10"/>
      <dgm:spPr/>
    </dgm:pt>
    <dgm:pt modelId="{5B55817F-B6D8-3B49-BDDF-69FB8F833230}" type="pres">
      <dgm:prSet presAssocID="{A7F5EF0D-83FD-8744-95FD-2E4890C45ADB}" presName="childText" presStyleLbl="bgAcc1" presStyleIdx="9" presStyleCnt="10" custScaleX="138940" custScaleY="112613" custLinFactNeighborX="991" custLinFactNeighborY="4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9A2668-00D6-D54D-B72E-3935619AA940}" type="presOf" srcId="{A832940E-DE08-5040-8459-4A55E83A696C}" destId="{5FAE0C9F-64AF-604F-AAC5-5E1E0FB8CA52}" srcOrd="0" destOrd="0" presId="urn:microsoft.com/office/officeart/2005/8/layout/hierarchy3"/>
    <dgm:cxn modelId="{938CE46E-C745-2E4C-9CB9-2833F68AB00C}" srcId="{31AC3256-FF9E-FF4F-B3DE-1A6900F9B750}" destId="{1BDE83BE-8EE4-EA4A-95D6-1FDD4AF0BA06}" srcOrd="3" destOrd="0" parTransId="{2FCAA134-EB79-0C4B-B828-615F78299C99}" sibTransId="{031589E7-F288-9647-85C8-056DE67FF1E8}"/>
    <dgm:cxn modelId="{27B8E7CA-4EE1-0346-9597-887E96B7B204}" type="presOf" srcId="{31AC3256-FF9E-FF4F-B3DE-1A6900F9B750}" destId="{67B2CF56-190F-5B41-B999-2F051C418E13}" srcOrd="0" destOrd="0" presId="urn:microsoft.com/office/officeart/2005/8/layout/hierarchy3"/>
    <dgm:cxn modelId="{E932C7CB-FA7D-F549-88D9-A7C0C98AC670}" srcId="{A1B0D8DE-955A-964C-9C63-9DFD3D877080}" destId="{A7F5EF0D-83FD-8744-95FD-2E4890C45ADB}" srcOrd="2" destOrd="0" parTransId="{4BC368BF-4BD0-1149-B55A-30AF29DDF17C}" sibTransId="{923F94C3-A2C2-174C-9323-0D7E3AA8AE3A}"/>
    <dgm:cxn modelId="{4D342B8E-DD6F-664E-B029-F0966A39AF11}" type="presOf" srcId="{FEC5B278-4C83-DA49-B851-8152C4BE3F68}" destId="{A4D08532-9FF9-8349-A551-4E5B2606F0C4}" srcOrd="0" destOrd="0" presId="urn:microsoft.com/office/officeart/2005/8/layout/hierarchy3"/>
    <dgm:cxn modelId="{CD28248B-5178-1042-BA3E-967A0FC19F6A}" srcId="{C1AA9F28-1195-0D40-9796-147678F5536A}" destId="{0B84C56A-403A-4F49-A945-78560BA9757B}" srcOrd="2" destOrd="0" parTransId="{8A02A240-E502-F949-9622-3A62A4635DC9}" sibTransId="{F1A5E8AB-88D9-0C40-AC97-83F20D6C7712}"/>
    <dgm:cxn modelId="{B22A4536-17D3-734E-A487-FF9E4C743D76}" type="presOf" srcId="{34348343-B6C4-1248-9AD9-046ABA10AE95}" destId="{68E13E05-1325-6744-9BC7-FA90E13BAFFC}" srcOrd="0" destOrd="0" presId="urn:microsoft.com/office/officeart/2005/8/layout/hierarchy3"/>
    <dgm:cxn modelId="{CFD8EF21-3F20-634D-BCD8-54F6D0569C7F}" srcId="{C1AA9F28-1195-0D40-9796-147678F5536A}" destId="{9F823F80-2AAB-A840-9336-ECC6C7421D21}" srcOrd="1" destOrd="0" parTransId="{B9D885F9-9F69-D54C-ABED-513D7F48F04E}" sibTransId="{EA911C73-B28F-BF45-8B8A-64BBE39F8227}"/>
    <dgm:cxn modelId="{628BF65A-45B8-5643-A336-2C6BB5CF572F}" type="presOf" srcId="{C1AA9F28-1195-0D40-9796-147678F5536A}" destId="{2B2ECE81-4296-A34A-93C8-F1479F2614D1}" srcOrd="1" destOrd="0" presId="urn:microsoft.com/office/officeart/2005/8/layout/hierarchy3"/>
    <dgm:cxn modelId="{63BEFE38-D22E-C144-A250-C15D4371EE62}" srcId="{83FE8352-CCAC-B640-9B03-FE44338D5055}" destId="{31AC3256-FF9E-FF4F-B3DE-1A6900F9B750}" srcOrd="0" destOrd="0" parTransId="{086BEAB0-3CCC-324C-B3C8-DC1FD4509E28}" sibTransId="{647A8C14-CD47-384E-B0CC-BA22D9A89BCB}"/>
    <dgm:cxn modelId="{ECEFC3A5-F87D-9544-9DB3-A7B304CD2C79}" type="presOf" srcId="{1BDE83BE-8EE4-EA4A-95D6-1FDD4AF0BA06}" destId="{97293EB4-8882-0540-AF04-48EF1D7E8DAE}" srcOrd="0" destOrd="0" presId="urn:microsoft.com/office/officeart/2005/8/layout/hierarchy3"/>
    <dgm:cxn modelId="{D70288A2-6979-BA45-9667-167DB0BF7653}" type="presOf" srcId="{B1EDBEDC-BB99-BB4A-9797-81068E4E03BD}" destId="{7EA28C0E-0AF7-6644-AF0C-353C9646CA9C}" srcOrd="0" destOrd="0" presId="urn:microsoft.com/office/officeart/2005/8/layout/hierarchy3"/>
    <dgm:cxn modelId="{F5B9859B-274A-0A4B-97DA-C060DB1D2F36}" srcId="{31AC3256-FF9E-FF4F-B3DE-1A6900F9B750}" destId="{393DAEE5-9669-F440-9F3B-090C76F05566}" srcOrd="0" destOrd="0" parTransId="{2B723A9C-2347-C64E-A79A-E9E313F3EB30}" sibTransId="{64546063-2D04-234C-A304-BDD7C50BB5DF}"/>
    <dgm:cxn modelId="{3D5324BD-7B9F-FF4D-9FAE-00DD50518DA6}" type="presOf" srcId="{A1B0D8DE-955A-964C-9C63-9DFD3D877080}" destId="{8EED3E96-A12E-C34D-B4D3-E1E3C8C7BC1B}" srcOrd="1" destOrd="0" presId="urn:microsoft.com/office/officeart/2005/8/layout/hierarchy3"/>
    <dgm:cxn modelId="{5FCF3A67-A6A4-AE49-B6A2-4530EB69F956}" srcId="{83FE8352-CCAC-B640-9B03-FE44338D5055}" destId="{A1B0D8DE-955A-964C-9C63-9DFD3D877080}" srcOrd="2" destOrd="0" parTransId="{584EB56A-940D-514B-88A8-5A8E3E72B870}" sibTransId="{C51E836C-81B3-134F-A745-CC6DC22D8224}"/>
    <dgm:cxn modelId="{F4C6987E-8A1A-E143-8A2D-BFFF004F147F}" type="presOf" srcId="{8A02A240-E502-F949-9622-3A62A4635DC9}" destId="{DE6CE5FB-F8B7-414B-905E-83E697415A52}" srcOrd="0" destOrd="0" presId="urn:microsoft.com/office/officeart/2005/8/layout/hierarchy3"/>
    <dgm:cxn modelId="{B3832400-C711-B641-966A-C9F87C06F92F}" type="presOf" srcId="{3DC5F196-902B-814F-8EC6-CE07E757154E}" destId="{AFF4D49A-F89E-C148-88AE-57D84B4F61FF}" srcOrd="0" destOrd="0" presId="urn:microsoft.com/office/officeart/2005/8/layout/hierarchy3"/>
    <dgm:cxn modelId="{0924A16C-EC61-9A4D-A63D-08F215D47EEE}" type="presOf" srcId="{7F3E40D2-41B9-AF4D-BCB9-357CD58DA902}" destId="{918AC897-8DF6-7645-A394-B5D3651A75A2}" srcOrd="0" destOrd="0" presId="urn:microsoft.com/office/officeart/2005/8/layout/hierarchy3"/>
    <dgm:cxn modelId="{E2A80A64-73A4-2242-BA8A-B265DE68BD07}" srcId="{31AC3256-FF9E-FF4F-B3DE-1A6900F9B750}" destId="{EFB059AF-078F-9045-8AAA-E2D7A5F2CBED}" srcOrd="2" destOrd="0" parTransId="{FEC5B278-4C83-DA49-B851-8152C4BE3F68}" sibTransId="{E78FA5A3-9B6D-B747-ACD1-6843ED6005AD}"/>
    <dgm:cxn modelId="{095271A4-CB61-D24F-B22D-EECB724BA2AA}" srcId="{A1B0D8DE-955A-964C-9C63-9DFD3D877080}" destId="{E0A1FCAB-43CE-D44A-8ABB-35886DBE3347}" srcOrd="1" destOrd="0" parTransId="{B1EDBEDC-BB99-BB4A-9797-81068E4E03BD}" sibTransId="{CECC7945-C3D2-A64F-8616-23541DA86EB3}"/>
    <dgm:cxn modelId="{A84833FD-FF1A-9A4E-B8E9-6F15F0182E43}" srcId="{83FE8352-CCAC-B640-9B03-FE44338D5055}" destId="{C1AA9F28-1195-0D40-9796-147678F5536A}" srcOrd="1" destOrd="0" parTransId="{6EEF297F-18F5-4844-9F8E-450E68FF6E79}" sibTransId="{BDDF4C3F-7B7C-DC4C-BF5B-183A4287569E}"/>
    <dgm:cxn modelId="{D9B8AB4E-09A1-7B4D-9328-1E95020E2C96}" type="presOf" srcId="{9F823F80-2AAB-A840-9336-ECC6C7421D21}" destId="{AA808085-1831-F241-8034-CE806D5FA1FB}" srcOrd="0" destOrd="0" presId="urn:microsoft.com/office/officeart/2005/8/layout/hierarchy3"/>
    <dgm:cxn modelId="{078B5D43-3FF3-2943-B6C3-3DD3375D6B68}" type="presOf" srcId="{0B84C56A-403A-4F49-A945-78560BA9757B}" destId="{8C6E2B82-44DE-7A46-A11F-E7F6621FB1D1}" srcOrd="0" destOrd="0" presId="urn:microsoft.com/office/officeart/2005/8/layout/hierarchy3"/>
    <dgm:cxn modelId="{FE09F5AA-6EBB-6249-A07D-5C7F2B6F39B0}" type="presOf" srcId="{4BC368BF-4BD0-1149-B55A-30AF29DDF17C}" destId="{3DA2C814-01DA-2645-AF00-4F283A5E65A9}" srcOrd="0" destOrd="0" presId="urn:microsoft.com/office/officeart/2005/8/layout/hierarchy3"/>
    <dgm:cxn modelId="{A3E990C0-6204-1E43-BD10-3B65375AAE45}" srcId="{A1B0D8DE-955A-964C-9C63-9DFD3D877080}" destId="{3DC5F196-902B-814F-8EC6-CE07E757154E}" srcOrd="0" destOrd="0" parTransId="{7F3E40D2-41B9-AF4D-BCB9-357CD58DA902}" sibTransId="{A88F2E94-6893-6B44-84D3-E4700651B4B9}"/>
    <dgm:cxn modelId="{09275540-9D10-8046-8A67-4D07C0AE3297}" type="presOf" srcId="{83FE8352-CCAC-B640-9B03-FE44338D5055}" destId="{A6F9F6AB-32E8-E740-B066-B2C1002644E3}" srcOrd="0" destOrd="0" presId="urn:microsoft.com/office/officeart/2005/8/layout/hierarchy3"/>
    <dgm:cxn modelId="{3309C3BB-92F1-A94D-99DD-FFDCF4C5980A}" type="presOf" srcId="{A1B0D8DE-955A-964C-9C63-9DFD3D877080}" destId="{25EF27F6-E5F4-C841-BB23-FE8A410801D5}" srcOrd="0" destOrd="0" presId="urn:microsoft.com/office/officeart/2005/8/layout/hierarchy3"/>
    <dgm:cxn modelId="{0E6C26A3-9EF5-C640-91A1-2BC8BF13BC4E}" type="presOf" srcId="{C1AA9F28-1195-0D40-9796-147678F5536A}" destId="{565BB932-FACE-814C-9024-8D9EC98631CD}" srcOrd="0" destOrd="0" presId="urn:microsoft.com/office/officeart/2005/8/layout/hierarchy3"/>
    <dgm:cxn modelId="{60F981A7-6022-1F4A-A084-64424880E980}" type="presOf" srcId="{EFB059AF-078F-9045-8AAA-E2D7A5F2CBED}" destId="{8A8884F0-F4B7-A848-90C8-FE395F5C0A7C}" srcOrd="0" destOrd="0" presId="urn:microsoft.com/office/officeart/2005/8/layout/hierarchy3"/>
    <dgm:cxn modelId="{BEABBB06-F798-2740-B5DF-A706C9BEE4FB}" type="presOf" srcId="{FAEF4438-145B-FF48-BDD0-C1F3E353D9F1}" destId="{44DD20D4-1A2C-1442-9B6A-CDCD845ED3F8}" srcOrd="0" destOrd="0" presId="urn:microsoft.com/office/officeart/2005/8/layout/hierarchy3"/>
    <dgm:cxn modelId="{594E653A-C728-4B4E-86AF-FEC64BEFFA9B}" type="presOf" srcId="{B9D885F9-9F69-D54C-ABED-513D7F48F04E}" destId="{F8752F74-B6F4-4F4C-B4C4-7ADA5E16997F}" srcOrd="0" destOrd="0" presId="urn:microsoft.com/office/officeart/2005/8/layout/hierarchy3"/>
    <dgm:cxn modelId="{64EBD62A-3B89-6A4E-8879-A1A721810ABF}" type="presOf" srcId="{2FCAA134-EB79-0C4B-B828-615F78299C99}" destId="{2B67D27E-6D24-5F4D-A17D-7316ED3DA3F3}" srcOrd="0" destOrd="0" presId="urn:microsoft.com/office/officeart/2005/8/layout/hierarchy3"/>
    <dgm:cxn modelId="{5606F812-8A54-4845-BAB3-246462C6B893}" type="presOf" srcId="{31AC3256-FF9E-FF4F-B3DE-1A6900F9B750}" destId="{44C9A921-A767-C747-968E-B22546A40945}" srcOrd="1" destOrd="0" presId="urn:microsoft.com/office/officeart/2005/8/layout/hierarchy3"/>
    <dgm:cxn modelId="{15A8B45F-82BE-C14A-A250-E24B95208EEF}" type="presOf" srcId="{E0A1FCAB-43CE-D44A-8ABB-35886DBE3347}" destId="{6A8D3FE7-877E-2B4A-A93E-142297EAFF9F}" srcOrd="0" destOrd="0" presId="urn:microsoft.com/office/officeart/2005/8/layout/hierarchy3"/>
    <dgm:cxn modelId="{8B4D0CA7-FB69-F041-AC58-D85665B143DC}" type="presOf" srcId="{A7F5EF0D-83FD-8744-95FD-2E4890C45ADB}" destId="{5B55817F-B6D8-3B49-BDDF-69FB8F833230}" srcOrd="0" destOrd="0" presId="urn:microsoft.com/office/officeart/2005/8/layout/hierarchy3"/>
    <dgm:cxn modelId="{ED533AF7-6743-F046-8F4E-7B23887EB660}" type="presOf" srcId="{034E43D9-A2C0-7349-BEDB-B83655114060}" destId="{57BB4EB0-33EA-A441-910D-0A500C4FF1F7}" srcOrd="0" destOrd="0" presId="urn:microsoft.com/office/officeart/2005/8/layout/hierarchy3"/>
    <dgm:cxn modelId="{0F74DABE-9287-5C4D-95C2-BBFF85E48DCC}" type="presOf" srcId="{2B723A9C-2347-C64E-A79A-E9E313F3EB30}" destId="{E5D740C2-902F-8945-A0BA-28F8BE873C3D}" srcOrd="0" destOrd="0" presId="urn:microsoft.com/office/officeart/2005/8/layout/hierarchy3"/>
    <dgm:cxn modelId="{A2F5918B-1C85-1840-878A-E3F89EC85311}" srcId="{31AC3256-FF9E-FF4F-B3DE-1A6900F9B750}" destId="{034E43D9-A2C0-7349-BEDB-B83655114060}" srcOrd="1" destOrd="0" parTransId="{A832940E-DE08-5040-8459-4A55E83A696C}" sibTransId="{A3A0E027-C7DC-7A45-9A15-FDF124805821}"/>
    <dgm:cxn modelId="{763C1646-2686-514E-B9EE-FC83AEE30082}" type="presOf" srcId="{393DAEE5-9669-F440-9F3B-090C76F05566}" destId="{BDEB2DF0-6F64-2C44-9914-FCE6519E0794}" srcOrd="0" destOrd="0" presId="urn:microsoft.com/office/officeart/2005/8/layout/hierarchy3"/>
    <dgm:cxn modelId="{1C11B078-F888-904D-9E61-F8CB25BBD50D}" srcId="{C1AA9F28-1195-0D40-9796-147678F5536A}" destId="{FAEF4438-145B-FF48-BDD0-C1F3E353D9F1}" srcOrd="0" destOrd="0" parTransId="{34348343-B6C4-1248-9AD9-046ABA10AE95}" sibTransId="{793AD4A2-A0A4-924A-B33F-B9316762C391}"/>
    <dgm:cxn modelId="{98CBB944-7622-0D4E-9AC6-3F9DC6AA0917}" type="presParOf" srcId="{A6F9F6AB-32E8-E740-B066-B2C1002644E3}" destId="{C7AD77F8-DEAC-F24D-B67F-DF0CBED1FD28}" srcOrd="0" destOrd="0" presId="urn:microsoft.com/office/officeart/2005/8/layout/hierarchy3"/>
    <dgm:cxn modelId="{F97F2D21-69FE-DB40-80A8-D766BAA2E549}" type="presParOf" srcId="{C7AD77F8-DEAC-F24D-B67F-DF0CBED1FD28}" destId="{1F6B40E1-FEB6-0A41-94D4-623CCDAC3CD5}" srcOrd="0" destOrd="0" presId="urn:microsoft.com/office/officeart/2005/8/layout/hierarchy3"/>
    <dgm:cxn modelId="{E5BED0C7-87EC-5946-96C4-1DEC6A664F5D}" type="presParOf" srcId="{1F6B40E1-FEB6-0A41-94D4-623CCDAC3CD5}" destId="{67B2CF56-190F-5B41-B999-2F051C418E13}" srcOrd="0" destOrd="0" presId="urn:microsoft.com/office/officeart/2005/8/layout/hierarchy3"/>
    <dgm:cxn modelId="{6E921065-94A9-B046-B6A3-B23A7F6365DD}" type="presParOf" srcId="{1F6B40E1-FEB6-0A41-94D4-623CCDAC3CD5}" destId="{44C9A921-A767-C747-968E-B22546A40945}" srcOrd="1" destOrd="0" presId="urn:microsoft.com/office/officeart/2005/8/layout/hierarchy3"/>
    <dgm:cxn modelId="{E527A1AA-FA68-654B-9B07-F5033AD4A208}" type="presParOf" srcId="{C7AD77F8-DEAC-F24D-B67F-DF0CBED1FD28}" destId="{8B4DD321-992E-2144-A00C-FBF2B179E331}" srcOrd="1" destOrd="0" presId="urn:microsoft.com/office/officeart/2005/8/layout/hierarchy3"/>
    <dgm:cxn modelId="{62259520-1602-FB4A-BE8F-422ED8BA6AB0}" type="presParOf" srcId="{8B4DD321-992E-2144-A00C-FBF2B179E331}" destId="{E5D740C2-902F-8945-A0BA-28F8BE873C3D}" srcOrd="0" destOrd="0" presId="urn:microsoft.com/office/officeart/2005/8/layout/hierarchy3"/>
    <dgm:cxn modelId="{B1E9E239-4B2F-9B48-8CB7-91779E60A460}" type="presParOf" srcId="{8B4DD321-992E-2144-A00C-FBF2B179E331}" destId="{BDEB2DF0-6F64-2C44-9914-FCE6519E0794}" srcOrd="1" destOrd="0" presId="urn:microsoft.com/office/officeart/2005/8/layout/hierarchy3"/>
    <dgm:cxn modelId="{AADD1CE8-55D6-F841-B24E-742FA6FA6559}" type="presParOf" srcId="{8B4DD321-992E-2144-A00C-FBF2B179E331}" destId="{5FAE0C9F-64AF-604F-AAC5-5E1E0FB8CA52}" srcOrd="2" destOrd="0" presId="urn:microsoft.com/office/officeart/2005/8/layout/hierarchy3"/>
    <dgm:cxn modelId="{AFBEB922-6F62-164E-9626-7CD02D9A9491}" type="presParOf" srcId="{8B4DD321-992E-2144-A00C-FBF2B179E331}" destId="{57BB4EB0-33EA-A441-910D-0A500C4FF1F7}" srcOrd="3" destOrd="0" presId="urn:microsoft.com/office/officeart/2005/8/layout/hierarchy3"/>
    <dgm:cxn modelId="{4AC23065-47AD-B543-A086-4DF5DF869C33}" type="presParOf" srcId="{8B4DD321-992E-2144-A00C-FBF2B179E331}" destId="{A4D08532-9FF9-8349-A551-4E5B2606F0C4}" srcOrd="4" destOrd="0" presId="urn:microsoft.com/office/officeart/2005/8/layout/hierarchy3"/>
    <dgm:cxn modelId="{E636E0A2-856C-444D-8FBC-D82616C5071A}" type="presParOf" srcId="{8B4DD321-992E-2144-A00C-FBF2B179E331}" destId="{8A8884F0-F4B7-A848-90C8-FE395F5C0A7C}" srcOrd="5" destOrd="0" presId="urn:microsoft.com/office/officeart/2005/8/layout/hierarchy3"/>
    <dgm:cxn modelId="{BA6BC6EF-C470-8D4D-A39E-BC2E89F7E32C}" type="presParOf" srcId="{8B4DD321-992E-2144-A00C-FBF2B179E331}" destId="{2B67D27E-6D24-5F4D-A17D-7316ED3DA3F3}" srcOrd="6" destOrd="0" presId="urn:microsoft.com/office/officeart/2005/8/layout/hierarchy3"/>
    <dgm:cxn modelId="{A26129D8-9FF2-C84D-B718-18554E914215}" type="presParOf" srcId="{8B4DD321-992E-2144-A00C-FBF2B179E331}" destId="{97293EB4-8882-0540-AF04-48EF1D7E8DAE}" srcOrd="7" destOrd="0" presId="urn:microsoft.com/office/officeart/2005/8/layout/hierarchy3"/>
    <dgm:cxn modelId="{CFFAB781-1113-2D42-A08F-CB6B6E85D44E}" type="presParOf" srcId="{A6F9F6AB-32E8-E740-B066-B2C1002644E3}" destId="{DD1160E8-5933-904E-BA2D-AE054CF55EEB}" srcOrd="1" destOrd="0" presId="urn:microsoft.com/office/officeart/2005/8/layout/hierarchy3"/>
    <dgm:cxn modelId="{4E26AC94-9A88-104C-8E82-1EAD47028294}" type="presParOf" srcId="{DD1160E8-5933-904E-BA2D-AE054CF55EEB}" destId="{4EAEC740-711F-7942-ADB3-C6DE3868F5F1}" srcOrd="0" destOrd="0" presId="urn:microsoft.com/office/officeart/2005/8/layout/hierarchy3"/>
    <dgm:cxn modelId="{4E5072A3-6653-8141-B728-1932909DED82}" type="presParOf" srcId="{4EAEC740-711F-7942-ADB3-C6DE3868F5F1}" destId="{565BB932-FACE-814C-9024-8D9EC98631CD}" srcOrd="0" destOrd="0" presId="urn:microsoft.com/office/officeart/2005/8/layout/hierarchy3"/>
    <dgm:cxn modelId="{42E02B75-5F7A-9046-9A31-BE1C42F514A8}" type="presParOf" srcId="{4EAEC740-711F-7942-ADB3-C6DE3868F5F1}" destId="{2B2ECE81-4296-A34A-93C8-F1479F2614D1}" srcOrd="1" destOrd="0" presId="urn:microsoft.com/office/officeart/2005/8/layout/hierarchy3"/>
    <dgm:cxn modelId="{4E3DBAEA-74B2-B444-A324-8BD3EFB0AB02}" type="presParOf" srcId="{DD1160E8-5933-904E-BA2D-AE054CF55EEB}" destId="{C6806DF2-E9A0-5846-A621-1B5D17E419C8}" srcOrd="1" destOrd="0" presId="urn:microsoft.com/office/officeart/2005/8/layout/hierarchy3"/>
    <dgm:cxn modelId="{59A07A40-C20A-7B4C-9D61-A8D5F2C0CE54}" type="presParOf" srcId="{C6806DF2-E9A0-5846-A621-1B5D17E419C8}" destId="{68E13E05-1325-6744-9BC7-FA90E13BAFFC}" srcOrd="0" destOrd="0" presId="urn:microsoft.com/office/officeart/2005/8/layout/hierarchy3"/>
    <dgm:cxn modelId="{96CE6287-76AF-4244-A790-D8243FBB8B78}" type="presParOf" srcId="{C6806DF2-E9A0-5846-A621-1B5D17E419C8}" destId="{44DD20D4-1A2C-1442-9B6A-CDCD845ED3F8}" srcOrd="1" destOrd="0" presId="urn:microsoft.com/office/officeart/2005/8/layout/hierarchy3"/>
    <dgm:cxn modelId="{492C30AA-C0F1-9E45-A208-D9217DABA936}" type="presParOf" srcId="{C6806DF2-E9A0-5846-A621-1B5D17E419C8}" destId="{F8752F74-B6F4-4F4C-B4C4-7ADA5E16997F}" srcOrd="2" destOrd="0" presId="urn:microsoft.com/office/officeart/2005/8/layout/hierarchy3"/>
    <dgm:cxn modelId="{ED138330-36C9-C24C-A2EF-43A25C769F82}" type="presParOf" srcId="{C6806DF2-E9A0-5846-A621-1B5D17E419C8}" destId="{AA808085-1831-F241-8034-CE806D5FA1FB}" srcOrd="3" destOrd="0" presId="urn:microsoft.com/office/officeart/2005/8/layout/hierarchy3"/>
    <dgm:cxn modelId="{A3475689-C4F4-7E41-B29D-AAA657AAB06F}" type="presParOf" srcId="{C6806DF2-E9A0-5846-A621-1B5D17E419C8}" destId="{DE6CE5FB-F8B7-414B-905E-83E697415A52}" srcOrd="4" destOrd="0" presId="urn:microsoft.com/office/officeart/2005/8/layout/hierarchy3"/>
    <dgm:cxn modelId="{DEAE5125-7448-1944-A4D5-64F4A13CAA8F}" type="presParOf" srcId="{C6806DF2-E9A0-5846-A621-1B5D17E419C8}" destId="{8C6E2B82-44DE-7A46-A11F-E7F6621FB1D1}" srcOrd="5" destOrd="0" presId="urn:microsoft.com/office/officeart/2005/8/layout/hierarchy3"/>
    <dgm:cxn modelId="{BC1720CC-021B-A940-90D9-3D241BD4DDD4}" type="presParOf" srcId="{A6F9F6AB-32E8-E740-B066-B2C1002644E3}" destId="{C51C86B3-F798-6641-9A6B-4A9D34E6130E}" srcOrd="2" destOrd="0" presId="urn:microsoft.com/office/officeart/2005/8/layout/hierarchy3"/>
    <dgm:cxn modelId="{689670A6-C157-D542-858D-28D1E5C2307C}" type="presParOf" srcId="{C51C86B3-F798-6641-9A6B-4A9D34E6130E}" destId="{C91FC038-F61B-5746-8E59-193932BB59FA}" srcOrd="0" destOrd="0" presId="urn:microsoft.com/office/officeart/2005/8/layout/hierarchy3"/>
    <dgm:cxn modelId="{34D59743-CA7C-E044-B96E-82366FCE50C2}" type="presParOf" srcId="{C91FC038-F61B-5746-8E59-193932BB59FA}" destId="{25EF27F6-E5F4-C841-BB23-FE8A410801D5}" srcOrd="0" destOrd="0" presId="urn:microsoft.com/office/officeart/2005/8/layout/hierarchy3"/>
    <dgm:cxn modelId="{9A529C7D-6AD6-0041-886F-EB12B859F3CD}" type="presParOf" srcId="{C91FC038-F61B-5746-8E59-193932BB59FA}" destId="{8EED3E96-A12E-C34D-B4D3-E1E3C8C7BC1B}" srcOrd="1" destOrd="0" presId="urn:microsoft.com/office/officeart/2005/8/layout/hierarchy3"/>
    <dgm:cxn modelId="{8DA91B45-A2C9-CE40-9D8F-778FE69C4762}" type="presParOf" srcId="{C51C86B3-F798-6641-9A6B-4A9D34E6130E}" destId="{632B2979-3EB5-3E42-9175-B5BF68C6C2CF}" srcOrd="1" destOrd="0" presId="urn:microsoft.com/office/officeart/2005/8/layout/hierarchy3"/>
    <dgm:cxn modelId="{CF940915-C821-1C41-8B3B-9F74B101DC35}" type="presParOf" srcId="{632B2979-3EB5-3E42-9175-B5BF68C6C2CF}" destId="{918AC897-8DF6-7645-A394-B5D3651A75A2}" srcOrd="0" destOrd="0" presId="urn:microsoft.com/office/officeart/2005/8/layout/hierarchy3"/>
    <dgm:cxn modelId="{ED2C5773-052F-BC4D-890B-C85F8C33A078}" type="presParOf" srcId="{632B2979-3EB5-3E42-9175-B5BF68C6C2CF}" destId="{AFF4D49A-F89E-C148-88AE-57D84B4F61FF}" srcOrd="1" destOrd="0" presId="urn:microsoft.com/office/officeart/2005/8/layout/hierarchy3"/>
    <dgm:cxn modelId="{9E602D71-2834-F34F-808F-15D94A5DD6B1}" type="presParOf" srcId="{632B2979-3EB5-3E42-9175-B5BF68C6C2CF}" destId="{7EA28C0E-0AF7-6644-AF0C-353C9646CA9C}" srcOrd="2" destOrd="0" presId="urn:microsoft.com/office/officeart/2005/8/layout/hierarchy3"/>
    <dgm:cxn modelId="{C5AEBB70-E04F-584B-A79F-BA6C0239A02A}" type="presParOf" srcId="{632B2979-3EB5-3E42-9175-B5BF68C6C2CF}" destId="{6A8D3FE7-877E-2B4A-A93E-142297EAFF9F}" srcOrd="3" destOrd="0" presId="urn:microsoft.com/office/officeart/2005/8/layout/hierarchy3"/>
    <dgm:cxn modelId="{ED9A6294-7481-AB4B-8CA1-BBCF0204D271}" type="presParOf" srcId="{632B2979-3EB5-3E42-9175-B5BF68C6C2CF}" destId="{3DA2C814-01DA-2645-AF00-4F283A5E65A9}" srcOrd="4" destOrd="0" presId="urn:microsoft.com/office/officeart/2005/8/layout/hierarchy3"/>
    <dgm:cxn modelId="{241B0CB0-026F-8740-9634-CD65120294E9}" type="presParOf" srcId="{632B2979-3EB5-3E42-9175-B5BF68C6C2CF}" destId="{5B55817F-B6D8-3B49-BDDF-69FB8F83323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2CF56-190F-5B41-B999-2F051C418E13}">
      <dsp:nvSpPr>
        <dsp:cNvPr id="0" name=""/>
        <dsp:cNvSpPr/>
      </dsp:nvSpPr>
      <dsp:spPr>
        <a:xfrm>
          <a:off x="145711" y="47618"/>
          <a:ext cx="2001796" cy="1000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Cost Drivers</a:t>
          </a:r>
          <a:endParaRPr lang="en-US" sz="3100" kern="1200" dirty="0"/>
        </a:p>
      </dsp:txBody>
      <dsp:txXfrm>
        <a:off x="175026" y="76933"/>
        <a:ext cx="1943166" cy="942268"/>
      </dsp:txXfrm>
    </dsp:sp>
    <dsp:sp modelId="{E5D740C2-902F-8945-A0BA-28F8BE873C3D}">
      <dsp:nvSpPr>
        <dsp:cNvPr id="0" name=""/>
        <dsp:cNvSpPr/>
      </dsp:nvSpPr>
      <dsp:spPr>
        <a:xfrm>
          <a:off x="345890" y="1048516"/>
          <a:ext cx="247798" cy="705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543"/>
              </a:lnTo>
              <a:lnTo>
                <a:pt x="247798" y="70554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B2DF0-6F64-2C44-9914-FCE6519E0794}">
      <dsp:nvSpPr>
        <dsp:cNvPr id="0" name=""/>
        <dsp:cNvSpPr/>
      </dsp:nvSpPr>
      <dsp:spPr>
        <a:xfrm>
          <a:off x="593689" y="1253610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Commission to direct sales representatives</a:t>
          </a:r>
          <a:endParaRPr lang="en-US" sz="1500" kern="1200" dirty="0"/>
        </a:p>
      </dsp:txBody>
      <dsp:txXfrm>
        <a:off x="623004" y="1282925"/>
        <a:ext cx="1542807" cy="942268"/>
      </dsp:txXfrm>
    </dsp:sp>
    <dsp:sp modelId="{5FAE0C9F-64AF-604F-AAC5-5E1E0FB8CA52}">
      <dsp:nvSpPr>
        <dsp:cNvPr id="0" name=""/>
        <dsp:cNvSpPr/>
      </dsp:nvSpPr>
      <dsp:spPr>
        <a:xfrm>
          <a:off x="345890" y="1048516"/>
          <a:ext cx="247798" cy="1956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666"/>
              </a:lnTo>
              <a:lnTo>
                <a:pt x="247798" y="195666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B4EB0-33EA-A441-910D-0A500C4FF1F7}">
      <dsp:nvSpPr>
        <dsp:cNvPr id="0" name=""/>
        <dsp:cNvSpPr/>
      </dsp:nvSpPr>
      <dsp:spPr>
        <a:xfrm>
          <a:off x="593689" y="2504733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Expats and local employees</a:t>
          </a:r>
          <a:endParaRPr lang="en-US" sz="1500" kern="1200" dirty="0"/>
        </a:p>
      </dsp:txBody>
      <dsp:txXfrm>
        <a:off x="623004" y="2534048"/>
        <a:ext cx="1542807" cy="942268"/>
      </dsp:txXfrm>
    </dsp:sp>
    <dsp:sp modelId="{A4D08532-9FF9-8349-A551-4E5B2606F0C4}">
      <dsp:nvSpPr>
        <dsp:cNvPr id="0" name=""/>
        <dsp:cNvSpPr/>
      </dsp:nvSpPr>
      <dsp:spPr>
        <a:xfrm>
          <a:off x="345890" y="1048516"/>
          <a:ext cx="247798" cy="3207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7788"/>
              </a:lnTo>
              <a:lnTo>
                <a:pt x="247798" y="32077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884F0-F4B7-A848-90C8-FE395F5C0A7C}">
      <dsp:nvSpPr>
        <dsp:cNvPr id="0" name=""/>
        <dsp:cNvSpPr/>
      </dsp:nvSpPr>
      <dsp:spPr>
        <a:xfrm>
          <a:off x="593689" y="3755856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Rent expense</a:t>
          </a:r>
          <a:endParaRPr lang="en-US" sz="1500" kern="1200" dirty="0"/>
        </a:p>
      </dsp:txBody>
      <dsp:txXfrm>
        <a:off x="623004" y="3785171"/>
        <a:ext cx="1542807" cy="942268"/>
      </dsp:txXfrm>
    </dsp:sp>
    <dsp:sp modelId="{2B67D27E-6D24-5F4D-A17D-7316ED3DA3F3}">
      <dsp:nvSpPr>
        <dsp:cNvPr id="0" name=""/>
        <dsp:cNvSpPr/>
      </dsp:nvSpPr>
      <dsp:spPr>
        <a:xfrm>
          <a:off x="345890" y="1048516"/>
          <a:ext cx="247798" cy="4461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1399"/>
              </a:lnTo>
              <a:lnTo>
                <a:pt x="247798" y="446139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93EB4-8882-0540-AF04-48EF1D7E8DAE}">
      <dsp:nvSpPr>
        <dsp:cNvPr id="0" name=""/>
        <dsp:cNvSpPr/>
      </dsp:nvSpPr>
      <dsp:spPr>
        <a:xfrm>
          <a:off x="593689" y="5009466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Launch parties in Years 1 and 2</a:t>
          </a:r>
          <a:endParaRPr lang="en-US" sz="1500" kern="1200" dirty="0"/>
        </a:p>
      </dsp:txBody>
      <dsp:txXfrm>
        <a:off x="623004" y="5038781"/>
        <a:ext cx="1542807" cy="942268"/>
      </dsp:txXfrm>
    </dsp:sp>
    <dsp:sp modelId="{565BB932-FACE-814C-9024-8D9EC98631CD}">
      <dsp:nvSpPr>
        <dsp:cNvPr id="0" name=""/>
        <dsp:cNvSpPr/>
      </dsp:nvSpPr>
      <dsp:spPr>
        <a:xfrm>
          <a:off x="2536837" y="65984"/>
          <a:ext cx="2001796" cy="1000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Revenue Drivers</a:t>
          </a:r>
          <a:endParaRPr lang="en-US" sz="3100" kern="1200" dirty="0"/>
        </a:p>
      </dsp:txBody>
      <dsp:txXfrm>
        <a:off x="2566152" y="95299"/>
        <a:ext cx="1943166" cy="942268"/>
      </dsp:txXfrm>
    </dsp:sp>
    <dsp:sp modelId="{68E13E05-1325-6744-9BC7-FA90E13BAFFC}">
      <dsp:nvSpPr>
        <dsp:cNvPr id="0" name=""/>
        <dsp:cNvSpPr/>
      </dsp:nvSpPr>
      <dsp:spPr>
        <a:xfrm>
          <a:off x="2737016" y="1066882"/>
          <a:ext cx="200167" cy="75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673"/>
              </a:lnTo>
              <a:lnTo>
                <a:pt x="200167" y="7506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D20D4-1A2C-1442-9B6A-CDCD845ED3F8}">
      <dsp:nvSpPr>
        <dsp:cNvPr id="0" name=""/>
        <dsp:cNvSpPr/>
      </dsp:nvSpPr>
      <dsp:spPr>
        <a:xfrm>
          <a:off x="2937184" y="1317107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Size of sales force</a:t>
          </a:r>
          <a:endParaRPr lang="en-US" sz="1500" kern="1200" dirty="0"/>
        </a:p>
      </dsp:txBody>
      <dsp:txXfrm>
        <a:off x="2966499" y="1346422"/>
        <a:ext cx="1542807" cy="942268"/>
      </dsp:txXfrm>
    </dsp:sp>
    <dsp:sp modelId="{F8752F74-B6F4-4F4C-B4C4-7ADA5E16997F}">
      <dsp:nvSpPr>
        <dsp:cNvPr id="0" name=""/>
        <dsp:cNvSpPr/>
      </dsp:nvSpPr>
      <dsp:spPr>
        <a:xfrm>
          <a:off x="2737016" y="1066882"/>
          <a:ext cx="200167" cy="200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796"/>
              </a:lnTo>
              <a:lnTo>
                <a:pt x="200167" y="20017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08085-1831-F241-8034-CE806D5FA1FB}">
      <dsp:nvSpPr>
        <dsp:cNvPr id="0" name=""/>
        <dsp:cNvSpPr/>
      </dsp:nvSpPr>
      <dsp:spPr>
        <a:xfrm>
          <a:off x="2937184" y="2568230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Average sales per representative</a:t>
          </a:r>
          <a:endParaRPr lang="en-US" sz="1500" kern="1200" dirty="0"/>
        </a:p>
      </dsp:txBody>
      <dsp:txXfrm>
        <a:off x="2966499" y="2597545"/>
        <a:ext cx="1542807" cy="942268"/>
      </dsp:txXfrm>
    </dsp:sp>
    <dsp:sp modelId="{DE6CE5FB-F8B7-414B-905E-83E697415A52}">
      <dsp:nvSpPr>
        <dsp:cNvPr id="0" name=""/>
        <dsp:cNvSpPr/>
      </dsp:nvSpPr>
      <dsp:spPr>
        <a:xfrm>
          <a:off x="2737016" y="1066882"/>
          <a:ext cx="200167" cy="3252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2919"/>
              </a:lnTo>
              <a:lnTo>
                <a:pt x="200167" y="32529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E2B82-44DE-7A46-A11F-E7F6621FB1D1}">
      <dsp:nvSpPr>
        <dsp:cNvPr id="0" name=""/>
        <dsp:cNvSpPr/>
      </dsp:nvSpPr>
      <dsp:spPr>
        <a:xfrm>
          <a:off x="2937184" y="3819353"/>
          <a:ext cx="1601437" cy="1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E-Commerce platform</a:t>
          </a:r>
          <a:endParaRPr lang="en-US" sz="1500" kern="1200" dirty="0"/>
        </a:p>
      </dsp:txBody>
      <dsp:txXfrm>
        <a:off x="2966499" y="3848668"/>
        <a:ext cx="1542807" cy="942268"/>
      </dsp:txXfrm>
    </dsp:sp>
    <dsp:sp modelId="{25EF27F6-E5F4-C841-BB23-FE8A410801D5}">
      <dsp:nvSpPr>
        <dsp:cNvPr id="0" name=""/>
        <dsp:cNvSpPr/>
      </dsp:nvSpPr>
      <dsp:spPr>
        <a:xfrm>
          <a:off x="5642304" y="50110"/>
          <a:ext cx="2001796" cy="1000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Financial Highlights</a:t>
          </a:r>
          <a:endParaRPr lang="en-US" sz="3100" kern="1200" dirty="0"/>
        </a:p>
      </dsp:txBody>
      <dsp:txXfrm>
        <a:off x="5671619" y="79425"/>
        <a:ext cx="1943166" cy="942268"/>
      </dsp:txXfrm>
    </dsp:sp>
    <dsp:sp modelId="{918AC897-8DF6-7645-A394-B5D3651A75A2}">
      <dsp:nvSpPr>
        <dsp:cNvPr id="0" name=""/>
        <dsp:cNvSpPr/>
      </dsp:nvSpPr>
      <dsp:spPr>
        <a:xfrm>
          <a:off x="5842484" y="1051008"/>
          <a:ext cx="200175" cy="814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70"/>
              </a:lnTo>
              <a:lnTo>
                <a:pt x="200175" y="8141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4D49A-F89E-C148-88AE-57D84B4F61FF}">
      <dsp:nvSpPr>
        <dsp:cNvPr id="0" name=""/>
        <dsp:cNvSpPr/>
      </dsp:nvSpPr>
      <dsp:spPr>
        <a:xfrm>
          <a:off x="6042659" y="1301233"/>
          <a:ext cx="2135468" cy="1127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Revenue accrual begins in Year 1 as launch parties attract sales reps</a:t>
          </a:r>
          <a:endParaRPr lang="en-US" sz="1500" kern="1200" dirty="0"/>
        </a:p>
      </dsp:txBody>
      <dsp:txXfrm>
        <a:off x="6075694" y="1334268"/>
        <a:ext cx="2069398" cy="1061822"/>
      </dsp:txXfrm>
    </dsp:sp>
    <dsp:sp modelId="{7EA28C0E-0AF7-6644-AF0C-353C9646CA9C}">
      <dsp:nvSpPr>
        <dsp:cNvPr id="0" name=""/>
        <dsp:cNvSpPr/>
      </dsp:nvSpPr>
      <dsp:spPr>
        <a:xfrm>
          <a:off x="5842484" y="1051008"/>
          <a:ext cx="200175" cy="2116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229"/>
              </a:lnTo>
              <a:lnTo>
                <a:pt x="200175" y="21162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D3FE7-877E-2B4A-A93E-142297EAFF9F}">
      <dsp:nvSpPr>
        <dsp:cNvPr id="0" name=""/>
        <dsp:cNvSpPr/>
      </dsp:nvSpPr>
      <dsp:spPr>
        <a:xfrm>
          <a:off x="6042659" y="2679350"/>
          <a:ext cx="2193280" cy="975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Profitability is achieved in Year 3 as sales force and E-Commerce platform grow</a:t>
          </a:r>
          <a:endParaRPr lang="en-US" sz="1500" kern="1200" dirty="0"/>
        </a:p>
      </dsp:txBody>
      <dsp:txXfrm>
        <a:off x="6071238" y="2707929"/>
        <a:ext cx="2136122" cy="918617"/>
      </dsp:txXfrm>
    </dsp:sp>
    <dsp:sp modelId="{3DA2C814-01DA-2645-AF00-4F283A5E65A9}">
      <dsp:nvSpPr>
        <dsp:cNvPr id="0" name=""/>
        <dsp:cNvSpPr/>
      </dsp:nvSpPr>
      <dsp:spPr>
        <a:xfrm>
          <a:off x="5842484" y="1051008"/>
          <a:ext cx="200175" cy="3417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7912"/>
              </a:lnTo>
              <a:lnTo>
                <a:pt x="200175" y="341791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5817F-B6D8-3B49-BDDF-69FB8F833230}">
      <dsp:nvSpPr>
        <dsp:cNvPr id="0" name=""/>
        <dsp:cNvSpPr/>
      </dsp:nvSpPr>
      <dsp:spPr>
        <a:xfrm>
          <a:off x="6042659" y="3905350"/>
          <a:ext cx="2225036" cy="1127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Metrics are tracked to regularly re-evaluate project</a:t>
          </a:r>
          <a:endParaRPr lang="en-US" sz="1500" kern="1200" dirty="0"/>
        </a:p>
      </dsp:txBody>
      <dsp:txXfrm>
        <a:off x="6075672" y="3938363"/>
        <a:ext cx="2159010" cy="1061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A089D-AF57-B64B-9B62-CF510B002B6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8C17D-E74D-6742-B50F-562BE0D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6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91" y="873196"/>
            <a:ext cx="8895398" cy="379984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699" y="4767793"/>
            <a:ext cx="7613266" cy="186537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8140656-C552-4613-8300-18301B6FBFAE}" type="datetime1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3D39-8110-4E43-87EF-981299358C52}" type="datetime1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760" y="788035"/>
            <a:ext cx="2168843" cy="5440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509" y="809627"/>
            <a:ext cx="6380798" cy="6120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692B-683D-438D-8BF4-21321A27A178}" type="datetime1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3F16-3FD0-4E9F-A6AD-B5F3D1D39CA1}" type="datetime1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4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91" y="869742"/>
            <a:ext cx="8894140" cy="380329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698" y="4764770"/>
            <a:ext cx="7611694" cy="1865376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1F5-02D4-4EF0-96BA-2D0DCBA38B47}" type="datetime1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41" y="2264552"/>
            <a:ext cx="3847338" cy="4269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347" y="2264552"/>
            <a:ext cx="3847338" cy="4269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B676-D55B-4CF5-91DA-0E8126216337}" type="datetime1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2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41" y="2312529"/>
            <a:ext cx="3847338" cy="819853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241" y="3120162"/>
            <a:ext cx="3847338" cy="3627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6277" y="2310226"/>
            <a:ext cx="3847338" cy="818693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6277" y="3117789"/>
            <a:ext cx="3847338" cy="3627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2451-46B1-4E1A-AE5B-A5EF307036B7}" type="datetime1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CE48-0B58-4FA9-87F3-1B43160A51F8}" type="datetime1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BE96-01E2-4A0E-A839-A5EDC99E392D}" type="datetime1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6500" y="0"/>
            <a:ext cx="37719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15658" y="614586"/>
            <a:ext cx="2791206" cy="2176272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63600"/>
            <a:ext cx="5029200" cy="518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7685" y="2846723"/>
            <a:ext cx="2803779" cy="354391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A069-BE37-42FA-B512-BBDF519D66B8}" type="datetime1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10" y="6141158"/>
            <a:ext cx="8894140" cy="69505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0058400" cy="6041746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241" y="6697700"/>
            <a:ext cx="7614209" cy="6045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D667E67-184B-4A56-B9E2-26149DC568F7}" type="datetime1">
              <a:rPr lang="en-US" smtClean="0"/>
              <a:t>4/22/15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1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211" y="566137"/>
            <a:ext cx="8887539" cy="1879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43" y="2279906"/>
            <a:ext cx="8871823" cy="42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267440"/>
            <a:ext cx="3394710" cy="259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37B713B-C620-4ACB-B759-5C68E4976C74}" type="datetime1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5" y="7428657"/>
            <a:ext cx="4149090" cy="259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0239" y="6659935"/>
            <a:ext cx="2414016" cy="15833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690D4B1-4E2B-4665-B501-3AA0A763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ushmanwakefield.com/~/media/global-reports/OSATW%202014%20Publication%20updated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19" y="-126992"/>
            <a:ext cx="8508663" cy="187929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Entry is projected to be profitable by Year 3</a:t>
            </a:r>
            <a:endParaRPr lang="en-US" sz="4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500529"/>
            <a:ext cx="8842026" cy="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62247973"/>
              </p:ext>
            </p:extLst>
          </p:nvPr>
        </p:nvGraphicFramePr>
        <p:xfrm>
          <a:off x="666733" y="1650917"/>
          <a:ext cx="8873765" cy="6010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9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" y="-347263"/>
            <a:ext cx="9342524" cy="18792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Considering best, base, and worst case scenarios, NPV of entry is $16 million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659310"/>
              </p:ext>
            </p:extLst>
          </p:nvPr>
        </p:nvGraphicFramePr>
        <p:xfrm>
          <a:off x="1844380" y="672168"/>
          <a:ext cx="6664280" cy="3235274"/>
        </p:xfrm>
        <a:graphic>
          <a:graphicData uri="http://schemas.openxmlformats.org/drawingml/2006/table">
            <a:tbl>
              <a:tblPr/>
              <a:tblGrid>
                <a:gridCol w="1269271"/>
                <a:gridCol w="1447441"/>
                <a:gridCol w="1418200"/>
                <a:gridCol w="2529368"/>
              </a:tblGrid>
              <a:tr h="462182">
                <a:tc gridSpan="2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Case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Probability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NPV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Expected Value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Worst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-$3,713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-$371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Base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70%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$13,356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$9,349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Best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$35,844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$7,169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Sum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16,147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52681" y="4137763"/>
            <a:ext cx="2188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sz="1400" dirty="0">
                <a:solidFill>
                  <a:srgbClr val="000000"/>
                </a:solidFill>
                <a:latin typeface="Calibri"/>
              </a:rPr>
              <a:t>*Dollar values in thousands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011" y="5487664"/>
            <a:ext cx="2590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In Perspective:</a:t>
            </a:r>
            <a:endParaRPr lang="en-US" sz="3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357659"/>
            <a:ext cx="8842026" cy="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0" y="4730508"/>
            <a:ext cx="8699157" cy="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94974"/>
              </p:ext>
            </p:extLst>
          </p:nvPr>
        </p:nvGraphicFramePr>
        <p:xfrm>
          <a:off x="3143125" y="5400413"/>
          <a:ext cx="6238628" cy="1464310"/>
        </p:xfrm>
        <a:graphic>
          <a:graphicData uri="http://schemas.openxmlformats.org/drawingml/2006/table">
            <a:tbl>
              <a:tblPr/>
              <a:tblGrid>
                <a:gridCol w="4635317"/>
                <a:gridCol w="1603311"/>
              </a:tblGrid>
              <a:tr h="412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Libbey current market capitalization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$868,390,000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NPV of project 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$16,147,000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60% share to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Libbey in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JV profit sharing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$9,688,200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2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Contribution to Libbey's Value as %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1.12%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8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9" y="-307742"/>
            <a:ext cx="9474540" cy="18792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Appendix: </a:t>
            </a:r>
            <a:r>
              <a:rPr lang="en-US" sz="3200" dirty="0" smtClean="0"/>
              <a:t>Revenue and Cost Models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6032" y="1342258"/>
          <a:ext cx="6085768" cy="4402871"/>
        </p:xfrm>
        <a:graphic>
          <a:graphicData uri="http://schemas.openxmlformats.org/drawingml/2006/table">
            <a:tbl>
              <a:tblPr/>
              <a:tblGrid>
                <a:gridCol w="488185"/>
                <a:gridCol w="659898"/>
                <a:gridCol w="690715"/>
                <a:gridCol w="734761"/>
                <a:gridCol w="893731"/>
                <a:gridCol w="1175963"/>
                <a:gridCol w="486064"/>
                <a:gridCol w="144393"/>
                <a:gridCol w="812058"/>
              </a:tblGrid>
              <a:tr h="217232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Revenue Model: Direct Selling and eCommerce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232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*Sales in IDR (millions), 1 million IDR = 77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USD (as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4/20/15)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23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3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Year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Libbey Sales Force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Sales Per Rep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Direct Sales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eCommerce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Total Sales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158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153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24,217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24,217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2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249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161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40,119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40,119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393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169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66,462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6,646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73,108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4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620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178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110,103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7,975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118,079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5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978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187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182,401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9,571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191,972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1543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196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302,173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11,485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313,657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232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Assumptions: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18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-Ideal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sales rep has 3 parties per month, with 6.46 million IDR in sales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per</a:t>
                      </a: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party, so 232 million IDR in sales per year 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232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-Starting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at 66% sales capacity = 153 million IDR per year 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18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-Sales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rep growth is modeled after Tupperware sales force growth,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starting</a:t>
                      </a: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with a much lower number of sellers (158 in year 1), see graphs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18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-eCommerce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starts in Year 3 as 10% of direct sales and grows at 20%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per</a:t>
                      </a: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year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44438" y="1362052"/>
          <a:ext cx="4596366" cy="3936947"/>
        </p:xfrm>
        <a:graphic>
          <a:graphicData uri="http://schemas.openxmlformats.org/drawingml/2006/table">
            <a:tbl>
              <a:tblPr/>
              <a:tblGrid>
                <a:gridCol w="853221"/>
                <a:gridCol w="451127"/>
                <a:gridCol w="853221"/>
                <a:gridCol w="197749"/>
                <a:gridCol w="1508692"/>
                <a:gridCol w="265161"/>
                <a:gridCol w="467195"/>
              </a:tblGrid>
              <a:tr h="2255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Breakdown for Year 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*In millions of IDR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Expats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Launch parties (Years 1 and 2)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Salary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1,292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Number of parties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Benefits (70% salary)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904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per party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32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73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per expat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2,196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Cost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323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cost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4,393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Rent expense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Local Employees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per square foot per year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0.78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Number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Office size (sq. ft.)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1000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Salary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121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776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Benefits (60% salary)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per employee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193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Marketing expense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cost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1,548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Promotions and giveaways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129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129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10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Commission to sales force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30% of sales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467793" y="5443328"/>
          <a:ext cx="4559247" cy="2282038"/>
        </p:xfrm>
        <a:graphic>
          <a:graphicData uri="http://schemas.openxmlformats.org/drawingml/2006/table">
            <a:tbl>
              <a:tblPr/>
              <a:tblGrid>
                <a:gridCol w="4559247"/>
              </a:tblGrid>
              <a:tr h="215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Summary of assumptions and yearly changes: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-Expat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compensation increases by 4% annually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-Local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employee compensation increases by 4% annually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-Rent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expense increases by 4% annually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7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-Launch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party expense increases by 4% in Year 2 (end of Launch Parties)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-Marketing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expense grows by 2% annually (and most marketing is outsourced 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direct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selling partner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, heavy reliance on word of mouth)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-Commission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 sales force is 26% of their sales</a:t>
                      </a: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-COGS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is 64%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sales, includes tariff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of 5% on glassware imports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6246" marR="6246" marT="85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05808" y="6585219"/>
          <a:ext cx="4256227" cy="684953"/>
        </p:xfrm>
        <a:graphic>
          <a:graphicData uri="http://schemas.openxmlformats.org/drawingml/2006/table">
            <a:tbl>
              <a:tblPr/>
              <a:tblGrid>
                <a:gridCol w="4256227"/>
              </a:tblGrid>
              <a:tr h="532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Sources: COMM 3050 slides,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MyExpatriate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Pay for Indonesia,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  <a:hlinkClick r:id="rId2"/>
                        </a:rPr>
                        <a:t>http://www.cushmanwakefield.com/~/media/global-reports/OSATW%202014%20Publication%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  <a:hlinkClick r:id="rId2"/>
                        </a:rPr>
                        <a:t>20updated.pdf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, KPMG Primer on Indonesian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Value Added Tax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" y="1135420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63918" y="1146717"/>
            <a:ext cx="20074" cy="6625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279598" y="5416310"/>
            <a:ext cx="4778802" cy="23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41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" y="-339760"/>
            <a:ext cx="9507087" cy="18792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Appendix: Base </a:t>
            </a:r>
            <a:r>
              <a:rPr lang="en-US" sz="3200" dirty="0" smtClean="0"/>
              <a:t>case DCF shows NPV of $13 million (IDR 172,509 million)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1893" y="1225771"/>
          <a:ext cx="7087235" cy="5523898"/>
        </p:xfrm>
        <a:graphic>
          <a:graphicData uri="http://schemas.openxmlformats.org/drawingml/2006/table">
            <a:tbl>
              <a:tblPr/>
              <a:tblGrid>
                <a:gridCol w="1884657"/>
                <a:gridCol w="587634"/>
                <a:gridCol w="688364"/>
                <a:gridCol w="785316"/>
                <a:gridCol w="785316"/>
                <a:gridCol w="785316"/>
                <a:gridCol w="785316"/>
                <a:gridCol w="785316"/>
              </a:tblGrid>
              <a:tr h="219050"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2016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2017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2018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2019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2020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2021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2022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Revenue from direct selling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24,217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40,119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66,462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110,103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182,401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302,173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308,216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Revenue from eCommerce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6,646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7,975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9,571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11,485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11,714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fr-FR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Total Revenue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24,217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40,119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73,108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118,079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191,972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313,657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319,930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COGS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15,499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25,676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46,789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75,570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122,862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200,741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204,755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Gross Profit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8,718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14,443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26,319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42,508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69,110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112,917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115,175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SGA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Commission to sellers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6,296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10,431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17,280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28,627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47,424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78,565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80,136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Launch parties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323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339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fr-FR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Expat compensation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4,393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4,569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4,751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4,941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5,139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5,345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5,558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Local employee compensation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1,548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1,610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1,674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1,741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1,811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1,883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1,959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Marketing expense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129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132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134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137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140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143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146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fr-FR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Rent expense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776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807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839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873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908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944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982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EBIT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-4,747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-3,444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1,640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6,189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13,688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26,037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26,394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Taxes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-1,187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-861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-1,638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1,547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3,422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6,509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6,599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fr-FR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NOL Tax Asset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1,187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2,048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0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it-IT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Net Income / FCF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-4,747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-3,444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3,278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4,642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10,266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287,040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19,796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1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8579" marR="8579" marT="11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9.40%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PGR</a:t>
                      </a:r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2%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5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Terminal Value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267,512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Total NPV (IDR millions)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$172,509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NPV in USD (millions)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$13,352</a:t>
                      </a: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8579" marR="8579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604494" y="1763121"/>
          <a:ext cx="2424026" cy="4708326"/>
        </p:xfrm>
        <a:graphic>
          <a:graphicData uri="http://schemas.openxmlformats.org/drawingml/2006/table">
            <a:tbl>
              <a:tblPr/>
              <a:tblGrid>
                <a:gridCol w="1212013"/>
                <a:gridCol w="1212013"/>
              </a:tblGrid>
              <a:tr h="23345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Assumptions</a:t>
                      </a:r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:</a:t>
                      </a: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2291" marR="12291" marT="122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-See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and revenue models for: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</a:t>
                      </a:r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-Revenue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from direct selling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</a:t>
                      </a:r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-Revenue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from eCommerce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  </a:t>
                      </a:r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-Base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Year 1 costs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-Sales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commission is 26%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-Launch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parties run for 2 years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-Expat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compensations grows 4% annually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-Marketing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expense grows 2% annually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-Rent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expense grows 4% annually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-Local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employee compensation grows 4% annually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-NOL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tax asset from losses can be used in Year 3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-Tax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rate is 25%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4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-WACC </a:t>
                      </a:r>
                      <a:r>
                        <a:rPr lang="fi-FI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= 9.4% (</a:t>
                      </a:r>
                      <a:r>
                        <a:rPr lang="fi-FI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see</a:t>
                      </a:r>
                      <a:r>
                        <a:rPr lang="fi-FI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 Appendix)</a:t>
                      </a: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8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-Perpetual 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growth rate = 2</a:t>
                      </a:r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%</a:t>
                      </a:r>
                    </a:p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-Entry starts in 2016</a:t>
                      </a:r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140" marR="10140" marT="139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831" y="1130608"/>
            <a:ext cx="1476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*Numbers in IDR millions</a:t>
            </a:r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1000960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440153" y="1000960"/>
            <a:ext cx="17942" cy="677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5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67" y="0"/>
            <a:ext cx="8887539" cy="18792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Appendix: Best, Base, and Worst Case Scenario Criteria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4268"/>
              </p:ext>
            </p:extLst>
          </p:nvPr>
        </p:nvGraphicFramePr>
        <p:xfrm>
          <a:off x="324116" y="2910800"/>
          <a:ext cx="2811589" cy="3199739"/>
        </p:xfrm>
        <a:graphic>
          <a:graphicData uri="http://schemas.openxmlformats.org/drawingml/2006/table">
            <a:tbl>
              <a:tblPr/>
              <a:tblGrid>
                <a:gridCol w="2811589"/>
              </a:tblGrid>
              <a:tr h="41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Base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Case</a:t>
                      </a:r>
                    </a:p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Beta = 1.03 (industry averages)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5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 = 9.4% (see WACC calculations in Appendix)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56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eCommerce starts in 2018 at grows at 20%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6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Sales per representative start at $11,880 and grow 5%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Start with 158 sales reps in Year 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Perpetual growth rate = 2%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COGS is 64% of sales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54660"/>
              </p:ext>
            </p:extLst>
          </p:nvPr>
        </p:nvGraphicFramePr>
        <p:xfrm>
          <a:off x="3473220" y="2920916"/>
          <a:ext cx="3017892" cy="3200929"/>
        </p:xfrm>
        <a:graphic>
          <a:graphicData uri="http://schemas.openxmlformats.org/drawingml/2006/table">
            <a:tbl>
              <a:tblPr/>
              <a:tblGrid>
                <a:gridCol w="3017892"/>
              </a:tblGrid>
              <a:tr h="374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Best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Case</a:t>
                      </a:r>
                    </a:p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Beta = 1.03 (industry averages)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 = 9.4% (see WACC calculations in Appendix)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eCommerce starts in 2018 at grows at 30%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Sales per representative start at $18,000 and grow 5%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Start with 158 sales reps in Year 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Perpetual growth rate = 2%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COGS declines to 60% of sales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12671" y="2869272"/>
            <a:ext cx="3092593" cy="346485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22574" y="2858116"/>
            <a:ext cx="3092593" cy="347601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1119" y="2853594"/>
            <a:ext cx="3282696" cy="348053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10609" y="241612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20" dirty="0" smtClean="0">
                <a:solidFill>
                  <a:schemeClr val="accent1"/>
                </a:solidFill>
              </a:rPr>
              <a:t>Scenario Criteria: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49743"/>
              </p:ext>
            </p:extLst>
          </p:nvPr>
        </p:nvGraphicFramePr>
        <p:xfrm>
          <a:off x="6626975" y="2970772"/>
          <a:ext cx="3282666" cy="3207748"/>
        </p:xfrm>
        <a:graphic>
          <a:graphicData uri="http://schemas.openxmlformats.org/drawingml/2006/table">
            <a:tbl>
              <a:tblPr/>
              <a:tblGrid>
                <a:gridCol w="3282666"/>
              </a:tblGrid>
              <a:tr h="45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Worst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Case</a:t>
                      </a:r>
                    </a:p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9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Beta = 1.03 (industry averages)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 = 9.4% (see WACC calculations in Appendix)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eCommerce starts in 2018 at grows at 20%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7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Sales per representative start at $6000 and grow 5% annually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9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Start with 158 sales reps in Year 1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Perpetual growth rate = 1%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COGS rises to 70% of sales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0" y="1877887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4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0" y="-331665"/>
            <a:ext cx="9640597" cy="1879291"/>
          </a:xfrm>
        </p:spPr>
        <p:txBody>
          <a:bodyPr>
            <a:normAutofit/>
          </a:bodyPr>
          <a:lstStyle/>
          <a:p>
            <a:r>
              <a:rPr lang="en-US" sz="3500" dirty="0" smtClean="0"/>
              <a:t>Appendix: Abandonment Criteria and Exit Strategy</a:t>
            </a:r>
            <a:endParaRPr lang="en-US" sz="3500" dirty="0"/>
          </a:p>
        </p:txBody>
      </p:sp>
      <p:sp>
        <p:nvSpPr>
          <p:cNvPr id="4" name="Rectangle 3"/>
          <p:cNvSpPr/>
          <p:nvPr/>
        </p:nvSpPr>
        <p:spPr>
          <a:xfrm>
            <a:off x="923620" y="5852449"/>
            <a:ext cx="840659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/>
              <a:t>Overall exit strategy if goals are not met:</a:t>
            </a:r>
            <a:r>
              <a:rPr lang="en-US" sz="1700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End </a:t>
            </a:r>
            <a:r>
              <a:rPr lang="en-US" sz="1700" dirty="0" smtClean="0"/>
              <a:t>JV relationship </a:t>
            </a:r>
            <a:r>
              <a:rPr lang="en-US" sz="1700" dirty="0"/>
              <a:t>with direct selling </a:t>
            </a:r>
            <a:r>
              <a:rPr lang="en-US" sz="1700" dirty="0" smtClean="0"/>
              <a:t>partner and take </a:t>
            </a:r>
            <a:r>
              <a:rPr lang="en-US" sz="1700" dirty="0"/>
              <a:t>down eCommerce </a:t>
            </a:r>
            <a:r>
              <a:rPr lang="en-US" sz="1700" dirty="0" smtClean="0"/>
              <a:t>site</a:t>
            </a:r>
            <a:endParaRPr lang="en-US" sz="1700" dirty="0"/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Ship remaining inventory back to warehouses in China for sale in other </a:t>
            </a:r>
            <a:r>
              <a:rPr lang="en-US" sz="1700" dirty="0" smtClean="0"/>
              <a:t>countries</a:t>
            </a:r>
            <a:endParaRPr lang="en-US" sz="1700" dirty="0"/>
          </a:p>
          <a:p>
            <a:pPr marL="285750" indent="-285750">
              <a:buFont typeface="Arial"/>
              <a:buChar char="•"/>
            </a:pPr>
            <a:r>
              <a:rPr lang="en-US" sz="1700" dirty="0"/>
              <a:t>Bring expats back to home </a:t>
            </a:r>
            <a:r>
              <a:rPr lang="en-US" sz="1700" dirty="0" smtClean="0"/>
              <a:t>market and end </a:t>
            </a:r>
            <a:r>
              <a:rPr lang="en-US" sz="1700" dirty="0"/>
              <a:t>working relationship with local </a:t>
            </a:r>
            <a:r>
              <a:rPr lang="en-US" sz="1700" dirty="0" smtClean="0"/>
              <a:t>employees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588" y="3038950"/>
            <a:ext cx="3724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		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" y="1111193"/>
            <a:ext cx="7318085" cy="24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alf Frame 10"/>
          <p:cNvSpPr/>
          <p:nvPr/>
        </p:nvSpPr>
        <p:spPr>
          <a:xfrm>
            <a:off x="825717" y="5784027"/>
            <a:ext cx="956163" cy="956143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 rot="10800000">
            <a:off x="8313087" y="1740731"/>
            <a:ext cx="956163" cy="956143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24534" y="1120305"/>
            <a:ext cx="9218493" cy="1342563"/>
            <a:chOff x="0" y="341172"/>
            <a:chExt cx="9218493" cy="1342563"/>
          </a:xfrm>
        </p:grpSpPr>
        <p:sp>
          <p:nvSpPr>
            <p:cNvPr id="33" name="Right Arrow 32"/>
            <p:cNvSpPr/>
            <p:nvPr/>
          </p:nvSpPr>
          <p:spPr>
            <a:xfrm>
              <a:off x="0" y="341172"/>
              <a:ext cx="9218493" cy="134256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ight Arrow 4"/>
            <p:cNvSpPr/>
            <p:nvPr/>
          </p:nvSpPr>
          <p:spPr>
            <a:xfrm>
              <a:off x="0" y="676813"/>
              <a:ext cx="8882852" cy="671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254000" bIns="213132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 smtClean="0"/>
                <a:t>Stage 1 (1-2 Years)</a:t>
              </a:r>
              <a:endParaRPr lang="en-US" sz="2500" b="1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4534" y="2125734"/>
            <a:ext cx="2839295" cy="2922257"/>
            <a:chOff x="0" y="1346602"/>
            <a:chExt cx="2839295" cy="2652396"/>
          </a:xfrm>
        </p:grpSpPr>
        <p:sp>
          <p:nvSpPr>
            <p:cNvPr id="31" name="Rectangle 30"/>
            <p:cNvSpPr/>
            <p:nvPr/>
          </p:nvSpPr>
          <p:spPr>
            <a:xfrm>
              <a:off x="0" y="1346602"/>
              <a:ext cx="2839295" cy="25862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0" y="1346602"/>
              <a:ext cx="2839295" cy="265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Short Term Exit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Criteria:</a:t>
              </a:r>
              <a:r>
                <a:rPr lang="en-US" sz="1200" b="1" dirty="0">
                  <a:solidFill>
                    <a:schemeClr val="tx1"/>
                  </a:solidFill>
                </a:rPr>
                <a:t>	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	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Fail to find a direct selling </a:t>
              </a:r>
              <a:r>
                <a:rPr lang="en-US" sz="1200" dirty="0" smtClean="0">
                  <a:solidFill>
                    <a:schemeClr val="tx1"/>
                  </a:solidFill>
                </a:rPr>
                <a:t>partner for a joint venture</a:t>
              </a:r>
              <a:r>
                <a:rPr lang="en-US" sz="1200" dirty="0">
                  <a:solidFill>
                    <a:schemeClr val="tx1"/>
                  </a:solidFill>
                </a:rPr>
                <a:t>	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Less than 0.5% share of glassware market by end of Year 2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solidFill>
                    <a:schemeClr val="tx1"/>
                  </a:solidFill>
                </a:rPr>
                <a:t>Launch </a:t>
              </a:r>
              <a:r>
                <a:rPr lang="en-US" sz="1200" dirty="0">
                  <a:solidFill>
                    <a:schemeClr val="tx1"/>
                  </a:solidFill>
                </a:rPr>
                <a:t>parties are not successful (less than 5 salespeople per party)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Fewer than 100 sales reps by the end of Year 2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Average annual sales per rep less than 77 million IDR by end of Year 2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Average party sales are less than 4 million IDR 	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3829" y="1567826"/>
            <a:ext cx="6379197" cy="1342563"/>
            <a:chOff x="2839295" y="788693"/>
            <a:chExt cx="6379197" cy="1342563"/>
          </a:xfrm>
        </p:grpSpPr>
        <p:sp>
          <p:nvSpPr>
            <p:cNvPr id="29" name="Right Arrow 28"/>
            <p:cNvSpPr/>
            <p:nvPr/>
          </p:nvSpPr>
          <p:spPr>
            <a:xfrm>
              <a:off x="2839295" y="788693"/>
              <a:ext cx="6379197" cy="134256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8"/>
            <p:cNvSpPr/>
            <p:nvPr/>
          </p:nvSpPr>
          <p:spPr>
            <a:xfrm>
              <a:off x="2839295" y="1124334"/>
              <a:ext cx="6043556" cy="671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254000" bIns="213132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 smtClean="0"/>
                <a:t>Stage 2 (3-5 Years)</a:t>
              </a:r>
              <a:endParaRPr lang="en-US" sz="25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03125" y="2015347"/>
            <a:ext cx="3539901" cy="1342563"/>
            <a:chOff x="5678591" y="1236214"/>
            <a:chExt cx="3539901" cy="1342563"/>
          </a:xfrm>
        </p:grpSpPr>
        <p:sp>
          <p:nvSpPr>
            <p:cNvPr id="27" name="Right Arrow 26"/>
            <p:cNvSpPr/>
            <p:nvPr/>
          </p:nvSpPr>
          <p:spPr>
            <a:xfrm>
              <a:off x="5678591" y="1236214"/>
              <a:ext cx="3539901" cy="1342563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ight Arrow 10"/>
            <p:cNvSpPr/>
            <p:nvPr/>
          </p:nvSpPr>
          <p:spPr>
            <a:xfrm>
              <a:off x="5678591" y="1571855"/>
              <a:ext cx="3204260" cy="671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254000" bIns="213132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 smtClean="0"/>
                <a:t>Stage 3 (&gt;5 Years)</a:t>
              </a:r>
              <a:endParaRPr lang="en-US" sz="25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9452" y="2572585"/>
            <a:ext cx="2839295" cy="2665897"/>
            <a:chOff x="5678591" y="2256585"/>
            <a:chExt cx="2839295" cy="2563362"/>
          </a:xfrm>
        </p:grpSpPr>
        <p:sp>
          <p:nvSpPr>
            <p:cNvPr id="25" name="Rectangle 24"/>
            <p:cNvSpPr/>
            <p:nvPr/>
          </p:nvSpPr>
          <p:spPr>
            <a:xfrm>
              <a:off x="5678591" y="2256585"/>
              <a:ext cx="2839295" cy="254842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5678591" y="2271525"/>
              <a:ext cx="2839295" cy="2548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3396026" y="2576931"/>
            <a:ext cx="2699521" cy="25862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r>
              <a:rPr lang="en-US" sz="1200" b="1" dirty="0"/>
              <a:t>Medium </a:t>
            </a:r>
            <a:r>
              <a:rPr lang="en-US" sz="1200" b="1" dirty="0" smtClean="0"/>
              <a:t>Term:</a:t>
            </a:r>
            <a:endParaRPr lang="en-US" sz="1200" b="1" dirty="0"/>
          </a:p>
          <a:p>
            <a:endParaRPr lang="en-US" sz="1200" b="1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eCommerce platform sales are less than 6.6 billion IDR by end of Year 4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Fewer than 500 sales reps by end of Year </a:t>
            </a:r>
            <a:r>
              <a:rPr lang="en-US" sz="1200" dirty="0" smtClean="0"/>
              <a:t>5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Fail to expand beyond glassware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Average annual sales per rep less than 100 million IDR by end of Year 5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Less than 3% share of glassware market by end of Year 5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36005" y="3023778"/>
            <a:ext cx="2839295" cy="2405195"/>
            <a:chOff x="5678591" y="2271525"/>
            <a:chExt cx="2839295" cy="2548422"/>
          </a:xfrm>
        </p:grpSpPr>
        <p:sp>
          <p:nvSpPr>
            <p:cNvPr id="38" name="Rectangle 37"/>
            <p:cNvSpPr/>
            <p:nvPr/>
          </p:nvSpPr>
          <p:spPr>
            <a:xfrm>
              <a:off x="5678591" y="2271525"/>
              <a:ext cx="2839295" cy="254842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ectangle 38"/>
            <p:cNvSpPr/>
            <p:nvPr/>
          </p:nvSpPr>
          <p:spPr>
            <a:xfrm>
              <a:off x="5678591" y="2271525"/>
              <a:ext cx="2839295" cy="2548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342219" y="2980004"/>
            <a:ext cx="2547122" cy="25862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r>
              <a:rPr lang="en-US" sz="1200" b="1" dirty="0"/>
              <a:t>Long </a:t>
            </a:r>
            <a:r>
              <a:rPr lang="en-US" sz="1200" b="1" dirty="0" smtClean="0"/>
              <a:t>Term:</a:t>
            </a:r>
            <a:endParaRPr lang="en-US" sz="1200" b="1" dirty="0"/>
          </a:p>
          <a:p>
            <a:endParaRPr lang="en-US" sz="1200" b="1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Growth in sales force &lt;5% year over year (indicating market saturation)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Annual sales per rep fail to grow year over year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eCommerce platform sales fail to grow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Not in the top 5 glassware companies (by sales volume) by end of Year 7</a:t>
            </a:r>
          </a:p>
        </p:txBody>
      </p:sp>
      <p:sp>
        <p:nvSpPr>
          <p:cNvPr id="35" name="Half Frame 34"/>
          <p:cNvSpPr/>
          <p:nvPr/>
        </p:nvSpPr>
        <p:spPr>
          <a:xfrm rot="10800000">
            <a:off x="8099727" y="6113534"/>
            <a:ext cx="956163" cy="956143"/>
          </a:xfrm>
          <a:prstGeom prst="halfFrame">
            <a:avLst>
              <a:gd name="adj1" fmla="val 5498"/>
              <a:gd name="adj2" fmla="val 7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62627" y="7403068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5" y="-104578"/>
            <a:ext cx="8887539" cy="18792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Appendix: Sales Force Growth Estimates and WACC</a:t>
            </a:r>
            <a:r>
              <a:rPr lang="en-US" sz="3200" dirty="0">
                <a:latin typeface="Times New Roman"/>
                <a:cs typeface="Times New Roman"/>
              </a:rPr>
              <a:t/>
            </a:r>
            <a:br>
              <a:rPr lang="en-US" sz="3200" dirty="0">
                <a:latin typeface="Times New Roman"/>
                <a:cs typeface="Times New Roman"/>
              </a:rPr>
            </a:br>
            <a:endParaRPr lang="en-US" sz="3200" dirty="0"/>
          </a:p>
        </p:txBody>
      </p:sp>
      <p:graphicFrame>
        <p:nvGraphicFramePr>
          <p:cNvPr id="4" name="Chart 3" title="Chart"/>
          <p:cNvGraphicFramePr>
            <a:graphicFrameLocks/>
          </p:cNvGraphicFramePr>
          <p:nvPr>
            <p:extLst/>
          </p:nvPr>
        </p:nvGraphicFramePr>
        <p:xfrm>
          <a:off x="1668732" y="1718831"/>
          <a:ext cx="3819093" cy="2608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title="Chart"/>
          <p:cNvGraphicFramePr>
            <a:graphicFrameLocks/>
          </p:cNvGraphicFramePr>
          <p:nvPr>
            <p:extLst/>
          </p:nvPr>
        </p:nvGraphicFramePr>
        <p:xfrm>
          <a:off x="1446451" y="5171558"/>
          <a:ext cx="4496080" cy="273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33301" y="1524152"/>
          <a:ext cx="2537955" cy="5575793"/>
        </p:xfrm>
        <a:graphic>
          <a:graphicData uri="http://schemas.openxmlformats.org/drawingml/2006/table">
            <a:tbl>
              <a:tblPr/>
              <a:tblGrid>
                <a:gridCol w="1560955"/>
                <a:gridCol w="977000"/>
              </a:tblGrid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of Equity (CAPM)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10-yr 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yield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/>
                        <a:cs typeface="Calibri LIght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7.41%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Default Spread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2.2%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da-D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Risk Free Rate: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5.2%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Equity Risk Premium: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9.1%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Beta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1.03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of Equity: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14.53%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Cost of Debt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Pre Tax Cost of Debt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4.63%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Tax rate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25.00%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After Tax Cost of Debt: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3.47%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Debt/Total Capital Ratio: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46.38%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Equity/Total Capital Ratio: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53.62%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 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WACC: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9.40%</a:t>
                      </a:r>
                    </a:p>
                  </a:txBody>
                  <a:tcPr marL="10478" marR="10478" marT="143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183627" y="7130101"/>
          <a:ext cx="2634208" cy="532553"/>
        </p:xfrm>
        <a:graphic>
          <a:graphicData uri="http://schemas.openxmlformats.org/drawingml/2006/table">
            <a:tbl>
              <a:tblPr/>
              <a:tblGrid>
                <a:gridCol w="2634208"/>
              </a:tblGrid>
              <a:tr h="5325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cs typeface="Calibri light"/>
                        </a:rPr>
                        <a:t>Sources: Libbey 10K, Google Finance, http://pages.stern.nyu.edu/~adamodar/, http://www.tradingeconomics.com/bonds</a:t>
                      </a: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56796" y="2773917"/>
          <a:ext cx="1317078" cy="226695"/>
        </p:xfrm>
        <a:graphic>
          <a:graphicData uri="http://schemas.openxmlformats.org/drawingml/2006/table">
            <a:tbl>
              <a:tblPr/>
              <a:tblGrid>
                <a:gridCol w="1317078"/>
              </a:tblGrid>
              <a:tr h="22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Source: NY Times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478" marR="10478" marT="14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5436" y="1182335"/>
            <a:ext cx="6789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Tupperware’s sales force growth was used to estimate the Libbey sales force, starting with fewer sales agents at the start: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4440" y="1080859"/>
            <a:ext cx="75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WACC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1135420"/>
            <a:ext cx="7798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6433" y="1131039"/>
            <a:ext cx="35753" cy="6484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3465169" y="4468247"/>
            <a:ext cx="436521" cy="6895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0111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6800</TotalTime>
  <Words>1424</Words>
  <Application>Microsoft Macintosh PowerPoint</Application>
  <PresentationFormat>Custom</PresentationFormat>
  <Paragraphs>419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Metropolitan</vt:lpstr>
      <vt:lpstr>Entry is projected to be profitable by Year 3</vt:lpstr>
      <vt:lpstr>Considering best, base, and worst case scenarios, NPV of entry is $16 million</vt:lpstr>
      <vt:lpstr>Appendix: Revenue and Cost Models</vt:lpstr>
      <vt:lpstr>Appendix: Base case DCF shows NPV of $13 million (IDR 172,509 million)</vt:lpstr>
      <vt:lpstr>Appendix: Best, Base, and Worst Case Scenario Criteria</vt:lpstr>
      <vt:lpstr>Appendix: Abandonment Criteria and Exit Strategy</vt:lpstr>
      <vt:lpstr>Appendix: Sales Force Growth Estimates and WACC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DataBlitz Competition</dc:title>
  <dc:creator>Su, Ruoyu (rs2bd)</dc:creator>
  <cp:lastModifiedBy>Wade Oakley</cp:lastModifiedBy>
  <cp:revision>284</cp:revision>
  <dcterms:created xsi:type="dcterms:W3CDTF">2015-04-10T22:21:39Z</dcterms:created>
  <dcterms:modified xsi:type="dcterms:W3CDTF">2015-04-23T00:10:17Z</dcterms:modified>
</cp:coreProperties>
</file>