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13.jpg" ContentType="image/png"/>
  <Override PartName="/ppt/media/image14.jpg" ContentType="image/pn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24" r:id="rId2"/>
    <p:sldId id="322" r:id="rId3"/>
    <p:sldId id="323" r:id="rId4"/>
    <p:sldId id="321" r:id="rId5"/>
    <p:sldId id="320" r:id="rId6"/>
    <p:sldId id="333" r:id="rId7"/>
    <p:sldId id="314" r:id="rId8"/>
    <p:sldId id="315" r:id="rId9"/>
    <p:sldId id="316" r:id="rId10"/>
    <p:sldId id="318" r:id="rId11"/>
    <p:sldId id="309" r:id="rId12"/>
    <p:sldId id="311" r:id="rId13"/>
    <p:sldId id="310" r:id="rId14"/>
    <p:sldId id="325" r:id="rId15"/>
    <p:sldId id="326" r:id="rId16"/>
    <p:sldId id="332" r:id="rId17"/>
    <p:sldId id="327" r:id="rId18"/>
    <p:sldId id="328" r:id="rId19"/>
    <p:sldId id="329" r:id="rId20"/>
    <p:sldId id="331" r:id="rId21"/>
    <p:sldId id="330" r:id="rId22"/>
    <p:sldId id="313" r:id="rId23"/>
    <p:sldId id="317" r:id="rId2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 autoAdjust="0"/>
    <p:restoredTop sz="99593" autoAdjust="0"/>
  </p:normalViewPr>
  <p:slideViewPr>
    <p:cSldViewPr snapToGrid="0">
      <p:cViewPr varScale="1">
        <p:scale>
          <a:sx n="63" d="100"/>
          <a:sy n="63" d="100"/>
        </p:scale>
        <p:origin x="120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oak:Downloads:Libbey%20Mode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oak:Downloads:Libbey%20Mode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/>
              <a:t>Growth of Tupperware Sales Force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'Sales Force'!$G$4</c:f>
              <c:strCache>
                <c:ptCount val="1"/>
                <c:pt idx="0">
                  <c:v>Tupperware Sales Force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rgbClr val="4684EE"/>
              </a:solidFill>
              <a:ln cmpd="sng">
                <a:solidFill>
                  <a:srgbClr val="4684EE"/>
                </a:solidFill>
              </a:ln>
            </c:spPr>
          </c:marker>
          <c:trendline>
            <c:name>Trendline for reps</c:name>
            <c:spPr>
              <a:ln w="19050">
                <a:solidFill>
                  <a:srgbClr val="4684EE">
                    <a:alpha val="40000"/>
                  </a:srgbClr>
                </a:solidFill>
              </a:ln>
            </c:spPr>
            <c:trendlineType val="exp"/>
            <c:dispRSqr val="0"/>
            <c:dispEq val="0"/>
          </c:trendline>
          <c:xVal>
            <c:numRef>
              <c:f>'Sales Force'!$F$5:$F$7</c:f>
              <c:numCache>
                <c:formatCode>General</c:formatCode>
                <c:ptCount val="3"/>
                <c:pt idx="0">
                  <c:v>1</c:v>
                </c:pt>
                <c:pt idx="1">
                  <c:v>10</c:v>
                </c:pt>
                <c:pt idx="2">
                  <c:v>12</c:v>
                </c:pt>
              </c:numCache>
            </c:numRef>
          </c:xVal>
          <c:yVal>
            <c:numRef>
              <c:f>'Sales Force'!$G$5:$G$7</c:f>
              <c:numCache>
                <c:formatCode>General</c:formatCode>
                <c:ptCount val="3"/>
                <c:pt idx="0">
                  <c:v>2000</c:v>
                </c:pt>
                <c:pt idx="1">
                  <c:v>170000</c:v>
                </c:pt>
                <c:pt idx="2">
                  <c:v>250000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142944"/>
        <c:axId val="488143336"/>
      </c:scatterChart>
      <c:valAx>
        <c:axId val="488142944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 (Entry @ 0)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488143336"/>
        <c:crosses val="autoZero"/>
        <c:crossBetween val="midCat"/>
      </c:valAx>
      <c:valAx>
        <c:axId val="48814333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Sales Force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488142944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 dirty="0"/>
              <a:t>Estimated Libbey Sales Force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'Sales Force'!$G$13</c:f>
              <c:strCache>
                <c:ptCount val="1"/>
                <c:pt idx="0">
                  <c:v>Estimated Libbey Sales Force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rgbClr val="4684EE"/>
              </a:solidFill>
              <a:ln cmpd="sng">
                <a:solidFill>
                  <a:srgbClr val="4684EE"/>
                </a:solidFill>
              </a:ln>
            </c:spPr>
          </c:marker>
          <c:trendline>
            <c:name>Trendline for Adjusted down for smaller starting force</c:name>
            <c:spPr>
              <a:ln w="19050">
                <a:solidFill>
                  <a:srgbClr val="4684EE">
                    <a:alpha val="40000"/>
                  </a:srgbClr>
                </a:solidFill>
              </a:ln>
            </c:spPr>
            <c:trendlineType val="exp"/>
            <c:dispRSqr val="0"/>
            <c:dispEq val="0"/>
          </c:trendline>
          <c:xVal>
            <c:numRef>
              <c:f>'Sales Force'!$F$14:$F$23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'Sales Force'!$G$14:$G$23</c:f>
              <c:numCache>
                <c:formatCode>General</c:formatCode>
                <c:ptCount val="10"/>
                <c:pt idx="0">
                  <c:v>157.77503447664779</c:v>
                </c:pt>
                <c:pt idx="1">
                  <c:v>248.92961504107399</c:v>
                </c:pt>
                <c:pt idx="2">
                  <c:v>392.74878595364117</c:v>
                </c:pt>
                <c:pt idx="3">
                  <c:v>619.65953244497302</c:v>
                </c:pt>
                <c:pt idx="4">
                  <c:v>977.66804095289103</c:v>
                </c:pt>
                <c:pt idx="5">
                  <c:v>1542.51608868059</c:v>
                </c:pt>
                <c:pt idx="6">
                  <c:v>2433.705290723638</c:v>
                </c:pt>
                <c:pt idx="7">
                  <c:v>3839.7793614992252</c:v>
                </c:pt>
                <c:pt idx="8">
                  <c:v>6058.2132114326068</c:v>
                </c:pt>
                <c:pt idx="9">
                  <c:v>9558.3479830066208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144120"/>
        <c:axId val="488144512"/>
      </c:scatterChart>
      <c:valAx>
        <c:axId val="488144120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 since Entry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488144512"/>
        <c:crosses val="autoZero"/>
        <c:crossBetween val="midCat"/>
      </c:valAx>
      <c:valAx>
        <c:axId val="488144512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Sales Force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488144120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8.2041421520504296E-2"/>
          <c:y val="0.80541274279598096"/>
          <c:w val="0.82903839513611899"/>
          <c:h val="8.92131792272014E-2"/>
        </c:manualLayout>
      </c:layout>
      <c:overlay val="0"/>
    </c:legend>
    <c:plotVisOnly val="1"/>
    <c:dispBlanksAs val="zero"/>
    <c:showDLblsOverMax val="1"/>
  </c:chart>
  <c:externalData r:id="rId1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jpg"/><Relationship Id="rId1" Type="http://schemas.openxmlformats.org/officeDocument/2006/relationships/image" Target="../media/image13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75911-470D-5546-9ACA-1A3A20053DD9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6BDBA0-B063-DC44-B64F-29B0F278D43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81000"/>
          </a:schemeClr>
        </a:solidFill>
      </dgm:spPr>
      <dgm:t>
        <a:bodyPr/>
        <a:lstStyle/>
        <a:p>
          <a:r>
            <a:rPr lang="en-US" sz="1500" b="1" dirty="0" smtClean="0">
              <a:solidFill>
                <a:srgbClr val="000000"/>
              </a:solidFill>
            </a:rPr>
            <a:t>Build trust through social networks</a:t>
          </a:r>
          <a:endParaRPr lang="en-US" sz="1500" b="1" dirty="0">
            <a:solidFill>
              <a:srgbClr val="000000"/>
            </a:solidFill>
          </a:endParaRPr>
        </a:p>
      </dgm:t>
    </dgm:pt>
    <dgm:pt modelId="{1C99B06B-6378-DB46-B678-51CFABBFEA56}" type="parTrans" cxnId="{D3041B62-638F-3E43-8C6A-96DEA6B28D56}">
      <dgm:prSet/>
      <dgm:spPr/>
      <dgm:t>
        <a:bodyPr/>
        <a:lstStyle/>
        <a:p>
          <a:endParaRPr lang="en-US"/>
        </a:p>
      </dgm:t>
    </dgm:pt>
    <dgm:pt modelId="{4F0B40CB-41B4-B249-ACD6-B2C209EFCF28}" type="sibTrans" cxnId="{D3041B62-638F-3E43-8C6A-96DEA6B28D56}">
      <dgm:prSet/>
      <dgm:spPr/>
      <dgm:t>
        <a:bodyPr/>
        <a:lstStyle/>
        <a:p>
          <a:endParaRPr lang="en-US"/>
        </a:p>
      </dgm:t>
    </dgm:pt>
    <dgm:pt modelId="{4A2E3028-3FD2-5E45-B9E3-E75BB4437C00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80000"/>
          </a:schemeClr>
        </a:solidFill>
      </dgm:spPr>
      <dgm:t>
        <a:bodyPr/>
        <a:lstStyle/>
        <a:p>
          <a:r>
            <a:rPr lang="en-US" sz="1500" b="1" dirty="0" smtClean="0">
              <a:solidFill>
                <a:srgbClr val="000000"/>
              </a:solidFill>
            </a:rPr>
            <a:t>Push customers to </a:t>
          </a:r>
          <a:r>
            <a:rPr lang="en-US" sz="1500" b="1" dirty="0" err="1" smtClean="0">
              <a:solidFill>
                <a:srgbClr val="000000"/>
              </a:solidFill>
            </a:rPr>
            <a:t>eCommerce</a:t>
          </a:r>
          <a:endParaRPr lang="en-US" sz="1500" b="1" dirty="0">
            <a:solidFill>
              <a:srgbClr val="000000"/>
            </a:solidFill>
          </a:endParaRPr>
        </a:p>
      </dgm:t>
    </dgm:pt>
    <dgm:pt modelId="{0104C288-F80C-B844-AA97-225054F036B1}" type="parTrans" cxnId="{435F26BA-B5AF-9C4D-9A04-D6EE4AF179DA}">
      <dgm:prSet/>
      <dgm:spPr/>
      <dgm:t>
        <a:bodyPr/>
        <a:lstStyle/>
        <a:p>
          <a:endParaRPr lang="en-US"/>
        </a:p>
      </dgm:t>
    </dgm:pt>
    <dgm:pt modelId="{BD8993F3-50A4-814E-9565-5690B8C59AB4}" type="sibTrans" cxnId="{435F26BA-B5AF-9C4D-9A04-D6EE4AF179DA}">
      <dgm:prSet/>
      <dgm:spPr/>
      <dgm:t>
        <a:bodyPr/>
        <a:lstStyle/>
        <a:p>
          <a:endParaRPr lang="en-US"/>
        </a:p>
      </dgm:t>
    </dgm:pt>
    <dgm:pt modelId="{52BC555D-95E8-5A4F-A5E8-4247A92E3577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79000"/>
          </a:schemeClr>
        </a:solidFill>
      </dgm:spPr>
      <dgm:t>
        <a:bodyPr/>
        <a:lstStyle/>
        <a:p>
          <a:r>
            <a:rPr lang="en-US" sz="1500" b="1" dirty="0" smtClean="0">
              <a:solidFill>
                <a:srgbClr val="000000"/>
              </a:solidFill>
            </a:rPr>
            <a:t>Localized, “Own the Moment” messaging</a:t>
          </a:r>
          <a:endParaRPr lang="en-US" sz="1500" b="1" dirty="0">
            <a:solidFill>
              <a:srgbClr val="000000"/>
            </a:solidFill>
          </a:endParaRPr>
        </a:p>
      </dgm:t>
    </dgm:pt>
    <dgm:pt modelId="{FD1BE000-37D1-2641-91D1-AD5AC077EF38}" type="parTrans" cxnId="{389DA19A-DA8A-F243-AF80-03F8FD3EBD67}">
      <dgm:prSet/>
      <dgm:spPr/>
      <dgm:t>
        <a:bodyPr/>
        <a:lstStyle/>
        <a:p>
          <a:endParaRPr lang="en-US"/>
        </a:p>
      </dgm:t>
    </dgm:pt>
    <dgm:pt modelId="{47C0BA1B-08AF-E545-90EF-E355EB104266}" type="sibTrans" cxnId="{389DA19A-DA8A-F243-AF80-03F8FD3EBD67}">
      <dgm:prSet/>
      <dgm:spPr/>
      <dgm:t>
        <a:bodyPr/>
        <a:lstStyle/>
        <a:p>
          <a:endParaRPr lang="en-US"/>
        </a:p>
      </dgm:t>
    </dgm:pt>
    <dgm:pt modelId="{3F8CFFB8-BD5F-954F-BB6A-B10D06FB66E7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83000"/>
          </a:schemeClr>
        </a:solidFill>
      </dgm:spPr>
      <dgm:t>
        <a:bodyPr/>
        <a:lstStyle/>
        <a:p>
          <a:r>
            <a:rPr lang="en-US" sz="1500" b="1" dirty="0" smtClean="0">
              <a:solidFill>
                <a:srgbClr val="000000"/>
              </a:solidFill>
            </a:rPr>
            <a:t>Improved accessibility, broader geographic reach, increased sales</a:t>
          </a:r>
          <a:endParaRPr lang="en-US" sz="1500" b="1" dirty="0">
            <a:solidFill>
              <a:srgbClr val="000000"/>
            </a:solidFill>
          </a:endParaRPr>
        </a:p>
      </dgm:t>
    </dgm:pt>
    <dgm:pt modelId="{BB158A3B-4138-4840-A859-2D75B1072F11}" type="parTrans" cxnId="{74D1E424-AEDE-6A42-AFC9-830E874EF947}">
      <dgm:prSet/>
      <dgm:spPr/>
      <dgm:t>
        <a:bodyPr/>
        <a:lstStyle/>
        <a:p>
          <a:endParaRPr lang="en-US"/>
        </a:p>
      </dgm:t>
    </dgm:pt>
    <dgm:pt modelId="{34C81C4D-1599-4445-88DB-DC3AD041AE45}" type="sibTrans" cxnId="{74D1E424-AEDE-6A42-AFC9-830E874EF947}">
      <dgm:prSet/>
      <dgm:spPr/>
      <dgm:t>
        <a:bodyPr/>
        <a:lstStyle/>
        <a:p>
          <a:endParaRPr lang="en-US"/>
        </a:p>
      </dgm:t>
    </dgm:pt>
    <dgm:pt modelId="{55652CB5-DA3E-6B4D-903B-A1B2CA83501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84000"/>
          </a:schemeClr>
        </a:solidFill>
      </dgm:spPr>
      <dgm:t>
        <a:bodyPr/>
        <a:lstStyle/>
        <a:p>
          <a:r>
            <a:rPr lang="en-US" sz="1500" b="1" dirty="0" smtClean="0">
              <a:solidFill>
                <a:schemeClr val="tx1"/>
              </a:solidFill>
            </a:rPr>
            <a:t>Strengthened Libbey Brand</a:t>
          </a:r>
          <a:endParaRPr lang="en-US" sz="1500" b="1" dirty="0">
            <a:solidFill>
              <a:schemeClr val="tx1"/>
            </a:solidFill>
          </a:endParaRPr>
        </a:p>
      </dgm:t>
    </dgm:pt>
    <dgm:pt modelId="{1E351396-310E-6E41-9475-51AFF959DA46}" type="parTrans" cxnId="{AA7E74F1-D3C0-AD4A-B8E7-77C426C71D68}">
      <dgm:prSet/>
      <dgm:spPr/>
      <dgm:t>
        <a:bodyPr/>
        <a:lstStyle/>
        <a:p>
          <a:endParaRPr lang="en-US"/>
        </a:p>
      </dgm:t>
    </dgm:pt>
    <dgm:pt modelId="{86CA7243-C182-2840-BA50-C0A7DEC91CEA}" type="sibTrans" cxnId="{AA7E74F1-D3C0-AD4A-B8E7-77C426C71D68}">
      <dgm:prSet/>
      <dgm:spPr/>
      <dgm:t>
        <a:bodyPr/>
        <a:lstStyle/>
        <a:p>
          <a:endParaRPr lang="en-US"/>
        </a:p>
      </dgm:t>
    </dgm:pt>
    <dgm:pt modelId="{A915088D-D05C-6249-8877-BB1D255C4DBF}" type="pres">
      <dgm:prSet presAssocID="{4C975911-470D-5546-9ACA-1A3A20053D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20CCDE-20A7-2D47-8568-68FC6BEBF4AB}" type="pres">
      <dgm:prSet presAssocID="{BF6BDBA0-B063-DC44-B64F-29B0F278D43E}" presName="node" presStyleLbl="node1" presStyleIdx="0" presStyleCnt="5" custScaleX="122641" custScaleY="120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B3207-A08A-A34C-B530-5EEAD1A1DECF}" type="pres">
      <dgm:prSet presAssocID="{4F0B40CB-41B4-B249-ACD6-B2C209EFCF2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34D5A46-AB3C-E04F-9C59-DC1D2CF19BCB}" type="pres">
      <dgm:prSet presAssocID="{4F0B40CB-41B4-B249-ACD6-B2C209EFCF2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5533692-B582-5D48-AD80-1B55472CC9B3}" type="pres">
      <dgm:prSet presAssocID="{4A2E3028-3FD2-5E45-B9E3-E75BB4437C00}" presName="node" presStyleLbl="node1" presStyleIdx="1" presStyleCnt="5" custScaleX="122641" custScaleY="120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92233-B620-CF4E-966F-6C4B9CEFCF95}" type="pres">
      <dgm:prSet presAssocID="{BD8993F3-50A4-814E-9565-5690B8C59AB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7DE2321-9E21-DF4F-8723-44BFD734E6FA}" type="pres">
      <dgm:prSet presAssocID="{BD8993F3-50A4-814E-9565-5690B8C59AB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33BF395-ACAC-2C41-8837-706AE9ED2CFC}" type="pres">
      <dgm:prSet presAssocID="{52BC555D-95E8-5A4F-A5E8-4247A92E3577}" presName="node" presStyleLbl="node1" presStyleIdx="2" presStyleCnt="5" custScaleX="122641" custScaleY="120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048C1-0DF4-AD4C-9290-D081C7D45F04}" type="pres">
      <dgm:prSet presAssocID="{47C0BA1B-08AF-E545-90EF-E355EB10426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9098295-1641-E14E-B57B-6845934E7BA2}" type="pres">
      <dgm:prSet presAssocID="{47C0BA1B-08AF-E545-90EF-E355EB10426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16050A2-A241-814C-9451-221253326586}" type="pres">
      <dgm:prSet presAssocID="{3F8CFFB8-BD5F-954F-BB6A-B10D06FB66E7}" presName="node" presStyleLbl="node1" presStyleIdx="3" presStyleCnt="5" custScaleX="122641" custScaleY="120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77ED8-7A0F-2C49-93BB-EF0C56CCCD3B}" type="pres">
      <dgm:prSet presAssocID="{34C81C4D-1599-4445-88DB-DC3AD041AE4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9B422EF-EA00-A141-A766-C8584323E3C9}" type="pres">
      <dgm:prSet presAssocID="{34C81C4D-1599-4445-88DB-DC3AD041AE4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A32995D-2381-9E45-BB30-0F9E4380D3A9}" type="pres">
      <dgm:prSet presAssocID="{55652CB5-DA3E-6B4D-903B-A1B2CA83501B}" presName="node" presStyleLbl="node1" presStyleIdx="4" presStyleCnt="5" custScaleX="122641" custScaleY="120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6900-BE78-F247-8AFD-292AD95708AC}" type="pres">
      <dgm:prSet presAssocID="{86CA7243-C182-2840-BA50-C0A7DEC91CEA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A68ECC5-C083-7E4C-BF9F-4C5D1A4122EA}" type="pres">
      <dgm:prSet presAssocID="{86CA7243-C182-2840-BA50-C0A7DEC91CEA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C989835-B1B6-4C40-9901-6C3247CDD1FB}" type="presOf" srcId="{4F0B40CB-41B4-B249-ACD6-B2C209EFCF28}" destId="{411B3207-A08A-A34C-B530-5EEAD1A1DECF}" srcOrd="0" destOrd="0" presId="urn:microsoft.com/office/officeart/2005/8/layout/cycle2"/>
    <dgm:cxn modelId="{74D1E424-AEDE-6A42-AFC9-830E874EF947}" srcId="{4C975911-470D-5546-9ACA-1A3A20053DD9}" destId="{3F8CFFB8-BD5F-954F-BB6A-B10D06FB66E7}" srcOrd="3" destOrd="0" parTransId="{BB158A3B-4138-4840-A859-2D75B1072F11}" sibTransId="{34C81C4D-1599-4445-88DB-DC3AD041AE45}"/>
    <dgm:cxn modelId="{1E420D88-66E6-EA46-9419-E52E57D56F14}" type="presOf" srcId="{52BC555D-95E8-5A4F-A5E8-4247A92E3577}" destId="{533BF395-ACAC-2C41-8837-706AE9ED2CFC}" srcOrd="0" destOrd="0" presId="urn:microsoft.com/office/officeart/2005/8/layout/cycle2"/>
    <dgm:cxn modelId="{2AA78499-6324-1844-A035-5AAF1318891C}" type="presOf" srcId="{BD8993F3-50A4-814E-9565-5690B8C59AB4}" destId="{E7DE2321-9E21-DF4F-8723-44BFD734E6FA}" srcOrd="1" destOrd="0" presId="urn:microsoft.com/office/officeart/2005/8/layout/cycle2"/>
    <dgm:cxn modelId="{D3041B62-638F-3E43-8C6A-96DEA6B28D56}" srcId="{4C975911-470D-5546-9ACA-1A3A20053DD9}" destId="{BF6BDBA0-B063-DC44-B64F-29B0F278D43E}" srcOrd="0" destOrd="0" parTransId="{1C99B06B-6378-DB46-B678-51CFABBFEA56}" sibTransId="{4F0B40CB-41B4-B249-ACD6-B2C209EFCF28}"/>
    <dgm:cxn modelId="{98EB2A98-B94B-2F48-A0B8-F7B26104D8E8}" type="presOf" srcId="{86CA7243-C182-2840-BA50-C0A7DEC91CEA}" destId="{F98E6900-BE78-F247-8AFD-292AD95708AC}" srcOrd="0" destOrd="0" presId="urn:microsoft.com/office/officeart/2005/8/layout/cycle2"/>
    <dgm:cxn modelId="{117AA9A5-9C4D-1A40-B685-04AB76C53E90}" type="presOf" srcId="{47C0BA1B-08AF-E545-90EF-E355EB104266}" destId="{249048C1-0DF4-AD4C-9290-D081C7D45F04}" srcOrd="0" destOrd="0" presId="urn:microsoft.com/office/officeart/2005/8/layout/cycle2"/>
    <dgm:cxn modelId="{55827A6F-2A7D-9045-B93A-BE9F08F347E8}" type="presOf" srcId="{BF6BDBA0-B063-DC44-B64F-29B0F278D43E}" destId="{1C20CCDE-20A7-2D47-8568-68FC6BEBF4AB}" srcOrd="0" destOrd="0" presId="urn:microsoft.com/office/officeart/2005/8/layout/cycle2"/>
    <dgm:cxn modelId="{389DA19A-DA8A-F243-AF80-03F8FD3EBD67}" srcId="{4C975911-470D-5546-9ACA-1A3A20053DD9}" destId="{52BC555D-95E8-5A4F-A5E8-4247A92E3577}" srcOrd="2" destOrd="0" parTransId="{FD1BE000-37D1-2641-91D1-AD5AC077EF38}" sibTransId="{47C0BA1B-08AF-E545-90EF-E355EB104266}"/>
    <dgm:cxn modelId="{AA7E74F1-D3C0-AD4A-B8E7-77C426C71D68}" srcId="{4C975911-470D-5546-9ACA-1A3A20053DD9}" destId="{55652CB5-DA3E-6B4D-903B-A1B2CA83501B}" srcOrd="4" destOrd="0" parTransId="{1E351396-310E-6E41-9475-51AFF959DA46}" sibTransId="{86CA7243-C182-2840-BA50-C0A7DEC91CEA}"/>
    <dgm:cxn modelId="{A2BC91CD-4762-5546-9E10-06F68E1F9F56}" type="presOf" srcId="{47C0BA1B-08AF-E545-90EF-E355EB104266}" destId="{29098295-1641-E14E-B57B-6845934E7BA2}" srcOrd="1" destOrd="0" presId="urn:microsoft.com/office/officeart/2005/8/layout/cycle2"/>
    <dgm:cxn modelId="{8066A81C-590A-F848-8D3B-0FF2AC2C3C40}" type="presOf" srcId="{86CA7243-C182-2840-BA50-C0A7DEC91CEA}" destId="{EA68ECC5-C083-7E4C-BF9F-4C5D1A4122EA}" srcOrd="1" destOrd="0" presId="urn:microsoft.com/office/officeart/2005/8/layout/cycle2"/>
    <dgm:cxn modelId="{5C78D56B-2C42-E549-83A8-5A4E4C9FE6D2}" type="presOf" srcId="{4F0B40CB-41B4-B249-ACD6-B2C209EFCF28}" destId="{A34D5A46-AB3C-E04F-9C59-DC1D2CF19BCB}" srcOrd="1" destOrd="0" presId="urn:microsoft.com/office/officeart/2005/8/layout/cycle2"/>
    <dgm:cxn modelId="{9F45109B-B274-0F48-B238-8627B7AF6396}" type="presOf" srcId="{3F8CFFB8-BD5F-954F-BB6A-B10D06FB66E7}" destId="{A16050A2-A241-814C-9451-221253326586}" srcOrd="0" destOrd="0" presId="urn:microsoft.com/office/officeart/2005/8/layout/cycle2"/>
    <dgm:cxn modelId="{EB7A6F0B-759F-E147-95FF-1EEC0A12C93E}" type="presOf" srcId="{4A2E3028-3FD2-5E45-B9E3-E75BB4437C00}" destId="{65533692-B582-5D48-AD80-1B55472CC9B3}" srcOrd="0" destOrd="0" presId="urn:microsoft.com/office/officeart/2005/8/layout/cycle2"/>
    <dgm:cxn modelId="{4592376E-D083-2049-89AA-2AE7ECA4D4CB}" type="presOf" srcId="{BD8993F3-50A4-814E-9565-5690B8C59AB4}" destId="{7F492233-B620-CF4E-966F-6C4B9CEFCF95}" srcOrd="0" destOrd="0" presId="urn:microsoft.com/office/officeart/2005/8/layout/cycle2"/>
    <dgm:cxn modelId="{2BDC23D8-8B26-4041-AC79-8AD0E9FFF4CB}" type="presOf" srcId="{34C81C4D-1599-4445-88DB-DC3AD041AE45}" destId="{A6E77ED8-7A0F-2C49-93BB-EF0C56CCCD3B}" srcOrd="0" destOrd="0" presId="urn:microsoft.com/office/officeart/2005/8/layout/cycle2"/>
    <dgm:cxn modelId="{BC32397C-E338-6941-8DA3-25EE6A0631D3}" type="presOf" srcId="{55652CB5-DA3E-6B4D-903B-A1B2CA83501B}" destId="{1A32995D-2381-9E45-BB30-0F9E4380D3A9}" srcOrd="0" destOrd="0" presId="urn:microsoft.com/office/officeart/2005/8/layout/cycle2"/>
    <dgm:cxn modelId="{435F26BA-B5AF-9C4D-9A04-D6EE4AF179DA}" srcId="{4C975911-470D-5546-9ACA-1A3A20053DD9}" destId="{4A2E3028-3FD2-5E45-B9E3-E75BB4437C00}" srcOrd="1" destOrd="0" parTransId="{0104C288-F80C-B844-AA97-225054F036B1}" sibTransId="{BD8993F3-50A4-814E-9565-5690B8C59AB4}"/>
    <dgm:cxn modelId="{79373BDB-A5DB-E647-8673-510361D87398}" type="presOf" srcId="{4C975911-470D-5546-9ACA-1A3A20053DD9}" destId="{A915088D-D05C-6249-8877-BB1D255C4DBF}" srcOrd="0" destOrd="0" presId="urn:microsoft.com/office/officeart/2005/8/layout/cycle2"/>
    <dgm:cxn modelId="{F299EB49-8029-C64B-B72C-2F8BADB657B0}" type="presOf" srcId="{34C81C4D-1599-4445-88DB-DC3AD041AE45}" destId="{29B422EF-EA00-A141-A766-C8584323E3C9}" srcOrd="1" destOrd="0" presId="urn:microsoft.com/office/officeart/2005/8/layout/cycle2"/>
    <dgm:cxn modelId="{8DDE8B13-B289-1B42-AEFB-8983B1DA6837}" type="presParOf" srcId="{A915088D-D05C-6249-8877-BB1D255C4DBF}" destId="{1C20CCDE-20A7-2D47-8568-68FC6BEBF4AB}" srcOrd="0" destOrd="0" presId="urn:microsoft.com/office/officeart/2005/8/layout/cycle2"/>
    <dgm:cxn modelId="{D4912BF7-E2A5-2548-9E13-2019A309B1CA}" type="presParOf" srcId="{A915088D-D05C-6249-8877-BB1D255C4DBF}" destId="{411B3207-A08A-A34C-B530-5EEAD1A1DECF}" srcOrd="1" destOrd="0" presId="urn:microsoft.com/office/officeart/2005/8/layout/cycle2"/>
    <dgm:cxn modelId="{4E1F294D-2F3E-BD45-BC10-5D1F9C77C4BE}" type="presParOf" srcId="{411B3207-A08A-A34C-B530-5EEAD1A1DECF}" destId="{A34D5A46-AB3C-E04F-9C59-DC1D2CF19BCB}" srcOrd="0" destOrd="0" presId="urn:microsoft.com/office/officeart/2005/8/layout/cycle2"/>
    <dgm:cxn modelId="{0FA5BA2B-F926-5B49-BEA5-30703980ED97}" type="presParOf" srcId="{A915088D-D05C-6249-8877-BB1D255C4DBF}" destId="{65533692-B582-5D48-AD80-1B55472CC9B3}" srcOrd="2" destOrd="0" presId="urn:microsoft.com/office/officeart/2005/8/layout/cycle2"/>
    <dgm:cxn modelId="{92FF7C5F-0247-0448-9E5F-96E80BCAC564}" type="presParOf" srcId="{A915088D-D05C-6249-8877-BB1D255C4DBF}" destId="{7F492233-B620-CF4E-966F-6C4B9CEFCF95}" srcOrd="3" destOrd="0" presId="urn:microsoft.com/office/officeart/2005/8/layout/cycle2"/>
    <dgm:cxn modelId="{F0EE6073-1DAF-C741-A4A0-CAFF01385400}" type="presParOf" srcId="{7F492233-B620-CF4E-966F-6C4B9CEFCF95}" destId="{E7DE2321-9E21-DF4F-8723-44BFD734E6FA}" srcOrd="0" destOrd="0" presId="urn:microsoft.com/office/officeart/2005/8/layout/cycle2"/>
    <dgm:cxn modelId="{A8128604-D4FC-6540-8E41-8C4AFAAB2639}" type="presParOf" srcId="{A915088D-D05C-6249-8877-BB1D255C4DBF}" destId="{533BF395-ACAC-2C41-8837-706AE9ED2CFC}" srcOrd="4" destOrd="0" presId="urn:microsoft.com/office/officeart/2005/8/layout/cycle2"/>
    <dgm:cxn modelId="{8D4A473A-7D29-EC4E-971A-D0F59929CCC6}" type="presParOf" srcId="{A915088D-D05C-6249-8877-BB1D255C4DBF}" destId="{249048C1-0DF4-AD4C-9290-D081C7D45F04}" srcOrd="5" destOrd="0" presId="urn:microsoft.com/office/officeart/2005/8/layout/cycle2"/>
    <dgm:cxn modelId="{6BF54CCC-CADC-C54F-943D-41077A4DB286}" type="presParOf" srcId="{249048C1-0DF4-AD4C-9290-D081C7D45F04}" destId="{29098295-1641-E14E-B57B-6845934E7BA2}" srcOrd="0" destOrd="0" presId="urn:microsoft.com/office/officeart/2005/8/layout/cycle2"/>
    <dgm:cxn modelId="{6AA23ECB-4329-2742-9AE3-2C3F31448C24}" type="presParOf" srcId="{A915088D-D05C-6249-8877-BB1D255C4DBF}" destId="{A16050A2-A241-814C-9451-221253326586}" srcOrd="6" destOrd="0" presId="urn:microsoft.com/office/officeart/2005/8/layout/cycle2"/>
    <dgm:cxn modelId="{3D87E735-5E1E-1B40-B6AF-83A493F7AC53}" type="presParOf" srcId="{A915088D-D05C-6249-8877-BB1D255C4DBF}" destId="{A6E77ED8-7A0F-2C49-93BB-EF0C56CCCD3B}" srcOrd="7" destOrd="0" presId="urn:microsoft.com/office/officeart/2005/8/layout/cycle2"/>
    <dgm:cxn modelId="{F825D954-1B2B-DA42-9FF1-48E852DCF239}" type="presParOf" srcId="{A6E77ED8-7A0F-2C49-93BB-EF0C56CCCD3B}" destId="{29B422EF-EA00-A141-A766-C8584323E3C9}" srcOrd="0" destOrd="0" presId="urn:microsoft.com/office/officeart/2005/8/layout/cycle2"/>
    <dgm:cxn modelId="{38DC9844-9E21-864A-95EC-2F389809C158}" type="presParOf" srcId="{A915088D-D05C-6249-8877-BB1D255C4DBF}" destId="{1A32995D-2381-9E45-BB30-0F9E4380D3A9}" srcOrd="8" destOrd="0" presId="urn:microsoft.com/office/officeart/2005/8/layout/cycle2"/>
    <dgm:cxn modelId="{42E898BF-FC86-A241-8720-610D50049986}" type="presParOf" srcId="{A915088D-D05C-6249-8877-BB1D255C4DBF}" destId="{F98E6900-BE78-F247-8AFD-292AD95708AC}" srcOrd="9" destOrd="0" presId="urn:microsoft.com/office/officeart/2005/8/layout/cycle2"/>
    <dgm:cxn modelId="{89D2DDA3-C164-9B46-B026-774C37456CF9}" type="presParOf" srcId="{F98E6900-BE78-F247-8AFD-292AD95708AC}" destId="{EA68ECC5-C083-7E4C-BF9F-4C5D1A4122E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9A0EE-D418-2E4E-B65D-3829F43440B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5EDD78CE-9DFB-214F-9749-0216AFDDE238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84000"/>
          </a:schemeClr>
        </a:solidFill>
      </dgm:spPr>
      <dgm:t>
        <a:bodyPr/>
        <a:lstStyle/>
        <a:p>
          <a:r>
            <a:rPr lang="en-US" b="0" i="0" dirty="0" smtClean="0">
              <a:solidFill>
                <a:schemeClr val="tx1"/>
              </a:solidFill>
              <a:latin typeface="Calibri Light"/>
              <a:cs typeface="Calibri Light"/>
            </a:rPr>
            <a:t>Success with direct selling in Indonesia</a:t>
          </a:r>
          <a:endParaRPr lang="en-US" b="0" i="0" dirty="0">
            <a:solidFill>
              <a:schemeClr val="tx1"/>
            </a:solidFill>
            <a:latin typeface="Calibri Light"/>
            <a:cs typeface="Calibri Light"/>
          </a:endParaRPr>
        </a:p>
      </dgm:t>
    </dgm:pt>
    <dgm:pt modelId="{E56CD7D7-B505-FE4A-BCEB-25C07B3A55C3}" type="parTrans" cxnId="{F5752BE2-4D7D-CF40-8E49-A240213FE05C}">
      <dgm:prSet/>
      <dgm:spPr/>
      <dgm:t>
        <a:bodyPr/>
        <a:lstStyle/>
        <a:p>
          <a:endParaRPr lang="en-US"/>
        </a:p>
      </dgm:t>
    </dgm:pt>
    <dgm:pt modelId="{1581D988-FA9E-084A-945F-BAFB7EDB5215}" type="sibTrans" cxnId="{F5752BE2-4D7D-CF40-8E49-A240213FE05C}">
      <dgm:prSet/>
      <dgm:spPr/>
      <dgm:t>
        <a:bodyPr/>
        <a:lstStyle/>
        <a:p>
          <a:endParaRPr lang="en-US"/>
        </a:p>
      </dgm:t>
    </dgm:pt>
    <dgm:pt modelId="{63710260-D627-1A4B-9767-6E676DC8A5D6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83000"/>
          </a:schemeClr>
        </a:solidFill>
      </dgm:spPr>
      <dgm:t>
        <a:bodyPr/>
        <a:lstStyle/>
        <a:p>
          <a:r>
            <a:rPr lang="en-US" b="0" i="0" dirty="0" smtClean="0">
              <a:solidFill>
                <a:srgbClr val="000000"/>
              </a:solidFill>
              <a:latin typeface="Calibri Light"/>
              <a:cs typeface="Calibri Light"/>
            </a:rPr>
            <a:t>Open showcase stores in urban areas</a:t>
          </a:r>
          <a:endParaRPr lang="en-US" b="0" i="0" dirty="0">
            <a:solidFill>
              <a:srgbClr val="000000"/>
            </a:solidFill>
            <a:latin typeface="Calibri Light"/>
            <a:cs typeface="Calibri Light"/>
          </a:endParaRPr>
        </a:p>
      </dgm:t>
    </dgm:pt>
    <dgm:pt modelId="{33E37941-8BD7-9044-9729-0A260171E2CC}" type="parTrans" cxnId="{D5D89238-943B-044E-AC22-E790B47636A2}">
      <dgm:prSet/>
      <dgm:spPr/>
      <dgm:t>
        <a:bodyPr/>
        <a:lstStyle/>
        <a:p>
          <a:endParaRPr lang="en-US"/>
        </a:p>
      </dgm:t>
    </dgm:pt>
    <dgm:pt modelId="{78A92996-D9E3-E848-BBC7-B89ECDE1FE81}" type="sibTrans" cxnId="{D5D89238-943B-044E-AC22-E790B47636A2}">
      <dgm:prSet/>
      <dgm:spPr/>
      <dgm:t>
        <a:bodyPr/>
        <a:lstStyle/>
        <a:p>
          <a:endParaRPr lang="en-US"/>
        </a:p>
      </dgm:t>
    </dgm:pt>
    <dgm:pt modelId="{EA6C3C01-D747-494D-9685-9DD2235D9AC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79000"/>
          </a:schemeClr>
        </a:solidFill>
      </dgm:spPr>
      <dgm:t>
        <a:bodyPr/>
        <a:lstStyle/>
        <a:p>
          <a:r>
            <a:rPr lang="en-US" b="0" i="0" dirty="0" smtClean="0">
              <a:solidFill>
                <a:srgbClr val="000000"/>
              </a:solidFill>
              <a:latin typeface="Calibri Light"/>
              <a:cs typeface="Calibri Light"/>
            </a:rPr>
            <a:t>Expand to different channels</a:t>
          </a:r>
          <a:endParaRPr lang="en-US" b="0" i="0" dirty="0">
            <a:solidFill>
              <a:srgbClr val="000000"/>
            </a:solidFill>
            <a:latin typeface="Calibri Light"/>
            <a:cs typeface="Calibri Light"/>
          </a:endParaRPr>
        </a:p>
      </dgm:t>
    </dgm:pt>
    <dgm:pt modelId="{AE3FB927-FE4B-6445-856E-221228C4EB0E}" type="parTrans" cxnId="{A71A16E2-3F24-2A4B-80EB-020DA92944FF}">
      <dgm:prSet/>
      <dgm:spPr/>
      <dgm:t>
        <a:bodyPr/>
        <a:lstStyle/>
        <a:p>
          <a:endParaRPr lang="en-US"/>
        </a:p>
      </dgm:t>
    </dgm:pt>
    <dgm:pt modelId="{B93E5C77-F801-B94A-A33A-0DEDB9836D3E}" type="sibTrans" cxnId="{A71A16E2-3F24-2A4B-80EB-020DA92944FF}">
      <dgm:prSet/>
      <dgm:spPr/>
      <dgm:t>
        <a:bodyPr/>
        <a:lstStyle/>
        <a:p>
          <a:endParaRPr lang="en-US"/>
        </a:p>
      </dgm:t>
    </dgm:pt>
    <dgm:pt modelId="{91EF8170-C31F-F34C-901A-B89AE84B8D1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83000"/>
          </a:schemeClr>
        </a:solidFill>
      </dgm:spPr>
      <dgm:t>
        <a:bodyPr/>
        <a:lstStyle/>
        <a:p>
          <a:r>
            <a:rPr lang="en-US" b="0" i="0" dirty="0" smtClean="0">
              <a:solidFill>
                <a:srgbClr val="000000"/>
              </a:solidFill>
              <a:latin typeface="Calibri Light"/>
              <a:cs typeface="Calibri Light"/>
            </a:rPr>
            <a:t>New product lines </a:t>
          </a:r>
          <a:endParaRPr lang="en-US" b="0" i="0" dirty="0">
            <a:solidFill>
              <a:srgbClr val="000000"/>
            </a:solidFill>
            <a:latin typeface="Calibri Light"/>
            <a:cs typeface="Calibri Light"/>
          </a:endParaRPr>
        </a:p>
      </dgm:t>
    </dgm:pt>
    <dgm:pt modelId="{FBB8D2BA-BE46-BF4A-8248-F11C05857879}" type="parTrans" cxnId="{86BD05E3-9123-A844-BEF5-AD0191A0DBE8}">
      <dgm:prSet/>
      <dgm:spPr/>
      <dgm:t>
        <a:bodyPr/>
        <a:lstStyle/>
        <a:p>
          <a:endParaRPr lang="en-US"/>
        </a:p>
      </dgm:t>
    </dgm:pt>
    <dgm:pt modelId="{961666B7-E44B-E14F-84B1-63D1AF5590C0}" type="sibTrans" cxnId="{86BD05E3-9123-A844-BEF5-AD0191A0DBE8}">
      <dgm:prSet/>
      <dgm:spPr/>
      <dgm:t>
        <a:bodyPr/>
        <a:lstStyle/>
        <a:p>
          <a:endParaRPr lang="en-US"/>
        </a:p>
      </dgm:t>
    </dgm:pt>
    <dgm:pt modelId="{48554323-94F3-5D41-9D7F-F548D4940E8C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83000"/>
          </a:schemeClr>
        </a:solidFill>
      </dgm:spPr>
      <dgm:t>
        <a:bodyPr/>
        <a:lstStyle/>
        <a:p>
          <a:r>
            <a:rPr lang="en-US" b="0" i="0" dirty="0" smtClean="0">
              <a:solidFill>
                <a:schemeClr val="tx1"/>
              </a:solidFill>
              <a:latin typeface="Calibri Light"/>
              <a:cs typeface="Calibri Light"/>
            </a:rPr>
            <a:t>Expand into similar new markets</a:t>
          </a:r>
          <a:endParaRPr lang="en-US" b="0" i="0" dirty="0">
            <a:solidFill>
              <a:schemeClr val="tx1"/>
            </a:solidFill>
            <a:latin typeface="Calibri Light"/>
            <a:cs typeface="Calibri Light"/>
          </a:endParaRPr>
        </a:p>
      </dgm:t>
    </dgm:pt>
    <dgm:pt modelId="{E0B7AF55-BCCF-3A45-9978-FA27272F8BF1}" type="parTrans" cxnId="{F5991075-F01F-9F4B-B2A4-3E264F328575}">
      <dgm:prSet/>
      <dgm:spPr/>
      <dgm:t>
        <a:bodyPr/>
        <a:lstStyle/>
        <a:p>
          <a:endParaRPr lang="en-US"/>
        </a:p>
      </dgm:t>
    </dgm:pt>
    <dgm:pt modelId="{72CFC20A-31C6-0B49-BE79-308A94A7F6A3}" type="sibTrans" cxnId="{F5991075-F01F-9F4B-B2A4-3E264F328575}">
      <dgm:prSet/>
      <dgm:spPr/>
      <dgm:t>
        <a:bodyPr/>
        <a:lstStyle/>
        <a:p>
          <a:endParaRPr lang="en-US"/>
        </a:p>
      </dgm:t>
    </dgm:pt>
    <dgm:pt modelId="{6FCF0D9D-2914-9D49-A412-C58342EA9AEC}" type="pres">
      <dgm:prSet presAssocID="{5D39A0EE-D418-2E4E-B65D-3829F43440B9}" presName="CompostProcess" presStyleCnt="0">
        <dgm:presLayoutVars>
          <dgm:dir/>
          <dgm:resizeHandles val="exact"/>
        </dgm:presLayoutVars>
      </dgm:prSet>
      <dgm:spPr/>
    </dgm:pt>
    <dgm:pt modelId="{7C027E84-B6FE-5D47-92CC-120B0962083C}" type="pres">
      <dgm:prSet presAssocID="{5D39A0EE-D418-2E4E-B65D-3829F43440B9}" presName="arrow" presStyleLbl="bgShp" presStyleIdx="0" presStyleCnt="1" custLinFactNeighborX="76094" custLinFactNeighborY="-22391"/>
      <dgm:spPr>
        <a:solidFill>
          <a:srgbClr val="50B4C8">
            <a:alpha val="26000"/>
          </a:srgbClr>
        </a:solidFill>
      </dgm:spPr>
    </dgm:pt>
    <dgm:pt modelId="{442CE1FE-1D31-174E-9075-77203AA4409C}" type="pres">
      <dgm:prSet presAssocID="{5D39A0EE-D418-2E4E-B65D-3829F43440B9}" presName="linearProcess" presStyleCnt="0"/>
      <dgm:spPr/>
    </dgm:pt>
    <dgm:pt modelId="{7EB71C71-DE36-0E40-BB92-B4271BDD5A40}" type="pres">
      <dgm:prSet presAssocID="{5EDD78CE-9DFB-214F-9749-0216AFDDE238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9061D-24B9-BF4B-AA31-BDF8EFE68CC7}" type="pres">
      <dgm:prSet presAssocID="{1581D988-FA9E-084A-945F-BAFB7EDB5215}" presName="sibTrans" presStyleCnt="0"/>
      <dgm:spPr/>
    </dgm:pt>
    <dgm:pt modelId="{3CC5211B-2410-8945-B942-64A87A3181C7}" type="pres">
      <dgm:prSet presAssocID="{63710260-D627-1A4B-9767-6E676DC8A5D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CD51C-F7FF-5745-A30F-A7DF7F60D344}" type="pres">
      <dgm:prSet presAssocID="{78A92996-D9E3-E848-BBC7-B89ECDE1FE81}" presName="sibTrans" presStyleCnt="0"/>
      <dgm:spPr/>
    </dgm:pt>
    <dgm:pt modelId="{AD9DD874-C619-704A-B91B-86AFC8A2218D}" type="pres">
      <dgm:prSet presAssocID="{EA6C3C01-D747-494D-9685-9DD2235D9AC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BEEA7-557C-8D4F-8CD5-E616548ED3AA}" type="pres">
      <dgm:prSet presAssocID="{B93E5C77-F801-B94A-A33A-0DEDB9836D3E}" presName="sibTrans" presStyleCnt="0"/>
      <dgm:spPr/>
    </dgm:pt>
    <dgm:pt modelId="{701F60D1-C421-2240-BE48-18FEFF9BB71A}" type="pres">
      <dgm:prSet presAssocID="{91EF8170-C31F-F34C-901A-B89AE84B8D1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691F0-F832-DF42-AFA0-1EBEABA5CF1E}" type="pres">
      <dgm:prSet presAssocID="{961666B7-E44B-E14F-84B1-63D1AF5590C0}" presName="sibTrans" presStyleCnt="0"/>
      <dgm:spPr/>
    </dgm:pt>
    <dgm:pt modelId="{4C0AD0CE-D6AF-B747-8961-294171D7AFA1}" type="pres">
      <dgm:prSet presAssocID="{48554323-94F3-5D41-9D7F-F548D4940E8C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3C9583-FCDE-AC4B-9FAE-AA3F8B45D5C7}" type="presOf" srcId="{5D39A0EE-D418-2E4E-B65D-3829F43440B9}" destId="{6FCF0D9D-2914-9D49-A412-C58342EA9AEC}" srcOrd="0" destOrd="0" presId="urn:microsoft.com/office/officeart/2005/8/layout/hProcess9"/>
    <dgm:cxn modelId="{44EF95F1-9A80-D545-85EB-18C606CD4A36}" type="presOf" srcId="{EA6C3C01-D747-494D-9685-9DD2235D9AC4}" destId="{AD9DD874-C619-704A-B91B-86AFC8A2218D}" srcOrd="0" destOrd="0" presId="urn:microsoft.com/office/officeart/2005/8/layout/hProcess9"/>
    <dgm:cxn modelId="{C3892BFA-3492-C542-915D-3ABA008A06BD}" type="presOf" srcId="{91EF8170-C31F-F34C-901A-B89AE84B8D14}" destId="{701F60D1-C421-2240-BE48-18FEFF9BB71A}" srcOrd="0" destOrd="0" presId="urn:microsoft.com/office/officeart/2005/8/layout/hProcess9"/>
    <dgm:cxn modelId="{6F64EC1D-F2D4-7641-8FF0-C1F723FC3441}" type="presOf" srcId="{5EDD78CE-9DFB-214F-9749-0216AFDDE238}" destId="{7EB71C71-DE36-0E40-BB92-B4271BDD5A40}" srcOrd="0" destOrd="0" presId="urn:microsoft.com/office/officeart/2005/8/layout/hProcess9"/>
    <dgm:cxn modelId="{F5752BE2-4D7D-CF40-8E49-A240213FE05C}" srcId="{5D39A0EE-D418-2E4E-B65D-3829F43440B9}" destId="{5EDD78CE-9DFB-214F-9749-0216AFDDE238}" srcOrd="0" destOrd="0" parTransId="{E56CD7D7-B505-FE4A-BCEB-25C07B3A55C3}" sibTransId="{1581D988-FA9E-084A-945F-BAFB7EDB5215}"/>
    <dgm:cxn modelId="{A71A16E2-3F24-2A4B-80EB-020DA92944FF}" srcId="{5D39A0EE-D418-2E4E-B65D-3829F43440B9}" destId="{EA6C3C01-D747-494D-9685-9DD2235D9AC4}" srcOrd="2" destOrd="0" parTransId="{AE3FB927-FE4B-6445-856E-221228C4EB0E}" sibTransId="{B93E5C77-F801-B94A-A33A-0DEDB9836D3E}"/>
    <dgm:cxn modelId="{F5991075-F01F-9F4B-B2A4-3E264F328575}" srcId="{5D39A0EE-D418-2E4E-B65D-3829F43440B9}" destId="{48554323-94F3-5D41-9D7F-F548D4940E8C}" srcOrd="4" destOrd="0" parTransId="{E0B7AF55-BCCF-3A45-9978-FA27272F8BF1}" sibTransId="{72CFC20A-31C6-0B49-BE79-308A94A7F6A3}"/>
    <dgm:cxn modelId="{86BD05E3-9123-A844-BEF5-AD0191A0DBE8}" srcId="{5D39A0EE-D418-2E4E-B65D-3829F43440B9}" destId="{91EF8170-C31F-F34C-901A-B89AE84B8D14}" srcOrd="3" destOrd="0" parTransId="{FBB8D2BA-BE46-BF4A-8248-F11C05857879}" sibTransId="{961666B7-E44B-E14F-84B1-63D1AF5590C0}"/>
    <dgm:cxn modelId="{E4EFD24A-BF36-DE4B-93EB-CC19CE5140E0}" type="presOf" srcId="{63710260-D627-1A4B-9767-6E676DC8A5D6}" destId="{3CC5211B-2410-8945-B942-64A87A3181C7}" srcOrd="0" destOrd="0" presId="urn:microsoft.com/office/officeart/2005/8/layout/hProcess9"/>
    <dgm:cxn modelId="{5950E9A4-C960-7045-926C-A15C26DDE7AE}" type="presOf" srcId="{48554323-94F3-5D41-9D7F-F548D4940E8C}" destId="{4C0AD0CE-D6AF-B747-8961-294171D7AFA1}" srcOrd="0" destOrd="0" presId="urn:microsoft.com/office/officeart/2005/8/layout/hProcess9"/>
    <dgm:cxn modelId="{D5D89238-943B-044E-AC22-E790B47636A2}" srcId="{5D39A0EE-D418-2E4E-B65D-3829F43440B9}" destId="{63710260-D627-1A4B-9767-6E676DC8A5D6}" srcOrd="1" destOrd="0" parTransId="{33E37941-8BD7-9044-9729-0A260171E2CC}" sibTransId="{78A92996-D9E3-E848-BBC7-B89ECDE1FE81}"/>
    <dgm:cxn modelId="{55D8B6CA-BA10-F04F-A03C-774C11AF702C}" type="presParOf" srcId="{6FCF0D9D-2914-9D49-A412-C58342EA9AEC}" destId="{7C027E84-B6FE-5D47-92CC-120B0962083C}" srcOrd="0" destOrd="0" presId="urn:microsoft.com/office/officeart/2005/8/layout/hProcess9"/>
    <dgm:cxn modelId="{1AD6B156-443D-4247-99D8-DAC8E6E18846}" type="presParOf" srcId="{6FCF0D9D-2914-9D49-A412-C58342EA9AEC}" destId="{442CE1FE-1D31-174E-9075-77203AA4409C}" srcOrd="1" destOrd="0" presId="urn:microsoft.com/office/officeart/2005/8/layout/hProcess9"/>
    <dgm:cxn modelId="{98510A88-5670-784B-BFE9-325AC095F84A}" type="presParOf" srcId="{442CE1FE-1D31-174E-9075-77203AA4409C}" destId="{7EB71C71-DE36-0E40-BB92-B4271BDD5A40}" srcOrd="0" destOrd="0" presId="urn:microsoft.com/office/officeart/2005/8/layout/hProcess9"/>
    <dgm:cxn modelId="{FFC221DA-4CFB-1244-8727-FE56CBC3B9FF}" type="presParOf" srcId="{442CE1FE-1D31-174E-9075-77203AA4409C}" destId="{CD69061D-24B9-BF4B-AA31-BDF8EFE68CC7}" srcOrd="1" destOrd="0" presId="urn:microsoft.com/office/officeart/2005/8/layout/hProcess9"/>
    <dgm:cxn modelId="{F6F75D28-A0ED-174C-9277-571BBEB6505C}" type="presParOf" srcId="{442CE1FE-1D31-174E-9075-77203AA4409C}" destId="{3CC5211B-2410-8945-B942-64A87A3181C7}" srcOrd="2" destOrd="0" presId="urn:microsoft.com/office/officeart/2005/8/layout/hProcess9"/>
    <dgm:cxn modelId="{2177551D-10CA-9C4F-99A8-EDC39AF6FC63}" type="presParOf" srcId="{442CE1FE-1D31-174E-9075-77203AA4409C}" destId="{1F0CD51C-F7FF-5745-A30F-A7DF7F60D344}" srcOrd="3" destOrd="0" presId="urn:microsoft.com/office/officeart/2005/8/layout/hProcess9"/>
    <dgm:cxn modelId="{120706E2-C89D-3B4B-9861-6FA3E56C94A7}" type="presParOf" srcId="{442CE1FE-1D31-174E-9075-77203AA4409C}" destId="{AD9DD874-C619-704A-B91B-86AFC8A2218D}" srcOrd="4" destOrd="0" presId="urn:microsoft.com/office/officeart/2005/8/layout/hProcess9"/>
    <dgm:cxn modelId="{BB894EB8-6F9B-7D49-84B6-73DD1CE9AF3B}" type="presParOf" srcId="{442CE1FE-1D31-174E-9075-77203AA4409C}" destId="{DDDBEEA7-557C-8D4F-8CD5-E616548ED3AA}" srcOrd="5" destOrd="0" presId="urn:microsoft.com/office/officeart/2005/8/layout/hProcess9"/>
    <dgm:cxn modelId="{8E435370-47C5-E34F-BD97-32D5F0663A97}" type="presParOf" srcId="{442CE1FE-1D31-174E-9075-77203AA4409C}" destId="{701F60D1-C421-2240-BE48-18FEFF9BB71A}" srcOrd="6" destOrd="0" presId="urn:microsoft.com/office/officeart/2005/8/layout/hProcess9"/>
    <dgm:cxn modelId="{3484B27B-138F-C64A-B30F-A65394732463}" type="presParOf" srcId="{442CE1FE-1D31-174E-9075-77203AA4409C}" destId="{5F1691F0-F832-DF42-AFA0-1EBEABA5CF1E}" srcOrd="7" destOrd="0" presId="urn:microsoft.com/office/officeart/2005/8/layout/hProcess9"/>
    <dgm:cxn modelId="{F5077A6E-086B-9046-8C1A-7B6A18119906}" type="presParOf" srcId="{442CE1FE-1D31-174E-9075-77203AA4409C}" destId="{4C0AD0CE-D6AF-B747-8961-294171D7AFA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27A91-0209-1041-801D-F487C1DBB804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FF5350-6669-E749-8687-BFECB71BD6D5}">
      <dgm:prSet phldrT="[Text]"/>
      <dgm:spPr/>
      <dgm:t>
        <a:bodyPr/>
        <a:lstStyle/>
        <a:p>
          <a:r>
            <a:rPr lang="en-US" b="1" dirty="0" smtClean="0"/>
            <a:t>ZHULIAN</a:t>
          </a:r>
          <a:endParaRPr lang="en-US" b="1" dirty="0"/>
        </a:p>
      </dgm:t>
    </dgm:pt>
    <dgm:pt modelId="{F7DD12C2-698C-B64D-9CE5-23A509934349}" type="parTrans" cxnId="{57A84313-D017-A146-87DB-9C5ADFE53730}">
      <dgm:prSet/>
      <dgm:spPr/>
      <dgm:t>
        <a:bodyPr/>
        <a:lstStyle/>
        <a:p>
          <a:endParaRPr lang="en-US"/>
        </a:p>
      </dgm:t>
    </dgm:pt>
    <dgm:pt modelId="{C893BAAA-7BBA-E640-A1AF-C707CE33B75C}" type="sibTrans" cxnId="{57A84313-D017-A146-87DB-9C5ADFE53730}">
      <dgm:prSet/>
      <dgm:spPr/>
      <dgm:t>
        <a:bodyPr/>
        <a:lstStyle/>
        <a:p>
          <a:endParaRPr lang="en-US"/>
        </a:p>
      </dgm:t>
    </dgm:pt>
    <dgm:pt modelId="{F6D418CF-69ED-BA4D-B98F-75558ABBAA1A}">
      <dgm:prSet phldrT="[Text]" custT="1"/>
      <dgm:spPr/>
      <dgm:t>
        <a:bodyPr/>
        <a:lstStyle/>
        <a:p>
          <a:r>
            <a:rPr lang="en-US" sz="1800" dirty="0" smtClean="0"/>
            <a:t>Sells </a:t>
          </a:r>
          <a:r>
            <a:rPr lang="en-US" sz="1800" dirty="0" smtClean="0"/>
            <a:t>in Malaysia, Indonesia, Singapore, &amp; Thailand</a:t>
          </a:r>
          <a:endParaRPr lang="en-US" sz="1800" dirty="0"/>
        </a:p>
      </dgm:t>
    </dgm:pt>
    <dgm:pt modelId="{C46C4D30-172B-1449-8277-88EC5BA1A3D3}" type="parTrans" cxnId="{7E1AF889-BC44-124D-8A84-E7ECC5ED124C}">
      <dgm:prSet/>
      <dgm:spPr/>
      <dgm:t>
        <a:bodyPr/>
        <a:lstStyle/>
        <a:p>
          <a:endParaRPr lang="en-US"/>
        </a:p>
      </dgm:t>
    </dgm:pt>
    <dgm:pt modelId="{81BF5D64-30E9-894D-8070-679B52896A57}" type="sibTrans" cxnId="{7E1AF889-BC44-124D-8A84-E7ECC5ED124C}">
      <dgm:prSet/>
      <dgm:spPr/>
      <dgm:t>
        <a:bodyPr/>
        <a:lstStyle/>
        <a:p>
          <a:endParaRPr lang="en-US"/>
        </a:p>
      </dgm:t>
    </dgm:pt>
    <dgm:pt modelId="{8AD4DEAF-44A3-534C-A43A-5492056F10C6}">
      <dgm:prSet phldrT="[Text]"/>
      <dgm:spPr/>
      <dgm:t>
        <a:bodyPr/>
        <a:lstStyle/>
        <a:p>
          <a:r>
            <a:rPr lang="en-US" b="1" dirty="0" smtClean="0"/>
            <a:t>ELKEN</a:t>
          </a:r>
          <a:endParaRPr lang="en-US" b="1" dirty="0"/>
        </a:p>
      </dgm:t>
    </dgm:pt>
    <dgm:pt modelId="{84B9DC2B-0B02-6940-A136-2500E7BD3295}" type="parTrans" cxnId="{C9F3812F-85EA-744A-99E7-808A0E05C41E}">
      <dgm:prSet/>
      <dgm:spPr/>
      <dgm:t>
        <a:bodyPr/>
        <a:lstStyle/>
        <a:p>
          <a:endParaRPr lang="en-US"/>
        </a:p>
      </dgm:t>
    </dgm:pt>
    <dgm:pt modelId="{95F4A13D-F989-3F4B-874B-7B8B4A6BCCF0}" type="sibTrans" cxnId="{C9F3812F-85EA-744A-99E7-808A0E05C41E}">
      <dgm:prSet/>
      <dgm:spPr/>
      <dgm:t>
        <a:bodyPr/>
        <a:lstStyle/>
        <a:p>
          <a:endParaRPr lang="en-US"/>
        </a:p>
      </dgm:t>
    </dgm:pt>
    <dgm:pt modelId="{A57F13A6-5D8A-A349-947E-058CF13550CF}">
      <dgm:prSet phldrT="[Text]"/>
      <dgm:spPr/>
      <dgm:t>
        <a:bodyPr/>
        <a:lstStyle/>
        <a:p>
          <a:r>
            <a:rPr lang="en-US" b="1" dirty="0" smtClean="0"/>
            <a:t>QNET</a:t>
          </a:r>
          <a:endParaRPr lang="en-US" b="1" dirty="0"/>
        </a:p>
      </dgm:t>
    </dgm:pt>
    <dgm:pt modelId="{90A4E2C4-497E-8446-BECB-190A643A4205}" type="parTrans" cxnId="{0AA80986-CACF-7342-A85D-2A302943112F}">
      <dgm:prSet/>
      <dgm:spPr/>
      <dgm:t>
        <a:bodyPr/>
        <a:lstStyle/>
        <a:p>
          <a:endParaRPr lang="en-US"/>
        </a:p>
      </dgm:t>
    </dgm:pt>
    <dgm:pt modelId="{72B078C8-53B2-9147-AC13-93D44554D08F}" type="sibTrans" cxnId="{0AA80986-CACF-7342-A85D-2A302943112F}">
      <dgm:prSet/>
      <dgm:spPr/>
      <dgm:t>
        <a:bodyPr/>
        <a:lstStyle/>
        <a:p>
          <a:endParaRPr lang="en-US"/>
        </a:p>
      </dgm:t>
    </dgm:pt>
    <dgm:pt modelId="{7E1F0575-6C11-C748-B4CE-5270F01E5BDD}">
      <dgm:prSet phldrT="[Text]" custT="1"/>
      <dgm:spPr/>
      <dgm:t>
        <a:bodyPr/>
        <a:lstStyle/>
        <a:p>
          <a:r>
            <a:rPr lang="en-US" sz="1800" dirty="0" smtClean="0"/>
            <a:t> Experienced seller of luxury products</a:t>
          </a:r>
          <a:endParaRPr lang="en-US" sz="1800" dirty="0"/>
        </a:p>
      </dgm:t>
    </dgm:pt>
    <dgm:pt modelId="{CD5A475A-A462-9542-8D5A-60A6C2B5D90D}" type="parTrans" cxnId="{2CA8B5AD-A0AB-D24F-BDED-32D0DF616EEB}">
      <dgm:prSet/>
      <dgm:spPr/>
      <dgm:t>
        <a:bodyPr/>
        <a:lstStyle/>
        <a:p>
          <a:endParaRPr lang="en-US"/>
        </a:p>
      </dgm:t>
    </dgm:pt>
    <dgm:pt modelId="{40DAE8A2-FF6D-E041-987D-9C374F590A28}" type="sibTrans" cxnId="{2CA8B5AD-A0AB-D24F-BDED-32D0DF616EEB}">
      <dgm:prSet/>
      <dgm:spPr/>
      <dgm:t>
        <a:bodyPr/>
        <a:lstStyle/>
        <a:p>
          <a:endParaRPr lang="en-US"/>
        </a:p>
      </dgm:t>
    </dgm:pt>
    <dgm:pt modelId="{7D223D24-3B8A-2A45-90B5-09F98B8B6DE5}" type="pres">
      <dgm:prSet presAssocID="{00327A91-0209-1041-801D-F487C1DBB804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1C3142-72AB-4841-A8ED-0B9BBBC6D658}" type="pres">
      <dgm:prSet presAssocID="{5FFF5350-6669-E749-8687-BFECB71BD6D5}" presName="compositeNode" presStyleCnt="0">
        <dgm:presLayoutVars>
          <dgm:bulletEnabled val="1"/>
        </dgm:presLayoutVars>
      </dgm:prSet>
      <dgm:spPr/>
    </dgm:pt>
    <dgm:pt modelId="{FA4AAACA-45F8-634D-BE2B-6959B701392E}" type="pres">
      <dgm:prSet presAssocID="{5FFF5350-6669-E749-8687-BFECB71BD6D5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8F7F382-310C-7649-A1A2-4ADB5220EF27}" type="pres">
      <dgm:prSet presAssocID="{5FFF5350-6669-E749-8687-BFECB71BD6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62908-2A64-2E4A-82C9-04B6F35B8498}" type="pres">
      <dgm:prSet presAssocID="{5FFF5350-6669-E749-8687-BFECB71BD6D5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7873D-16E5-1C4D-A6A8-4F4F1602C6B1}" type="pres">
      <dgm:prSet presAssocID="{C893BAAA-7BBA-E640-A1AF-C707CE33B75C}" presName="sibTrans" presStyleCnt="0"/>
      <dgm:spPr/>
    </dgm:pt>
    <dgm:pt modelId="{A1F2D80E-FE49-4649-8028-E075DD33A4ED}" type="pres">
      <dgm:prSet presAssocID="{8AD4DEAF-44A3-534C-A43A-5492056F10C6}" presName="compositeNode" presStyleCnt="0">
        <dgm:presLayoutVars>
          <dgm:bulletEnabled val="1"/>
        </dgm:presLayoutVars>
      </dgm:prSet>
      <dgm:spPr/>
    </dgm:pt>
    <dgm:pt modelId="{18B1BCD3-C227-E34D-BDD5-1B6CF03D3EDA}" type="pres">
      <dgm:prSet presAssocID="{8AD4DEAF-44A3-534C-A43A-5492056F10C6}" presName="image" presStyleLbl="fgImgPlace1" presStyleIdx="1" presStyleCnt="3" custLinFactNeighborX="-18928"/>
      <dgm:spPr/>
      <dgm:t>
        <a:bodyPr/>
        <a:lstStyle/>
        <a:p>
          <a:endParaRPr lang="en-US"/>
        </a:p>
      </dgm:t>
    </dgm:pt>
    <dgm:pt modelId="{C1A4D820-806F-124A-8828-40D1E0129FF6}" type="pres">
      <dgm:prSet presAssocID="{8AD4DEAF-44A3-534C-A43A-5492056F10C6}" presName="childNode" presStyleLbl="node1" presStyleIdx="1" presStyleCnt="3" custLinFactNeighborX="-7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5B306-922B-0D40-9DE4-B47FAA29BB03}" type="pres">
      <dgm:prSet presAssocID="{8AD4DEAF-44A3-534C-A43A-5492056F10C6}" presName="parentNode" presStyleLbl="revTx" presStyleIdx="1" presStyleCnt="3" custLinFactNeighborX="-378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70BD5-5177-4940-B5BE-9B9BEEA77FA7}" type="pres">
      <dgm:prSet presAssocID="{95F4A13D-F989-3F4B-874B-7B8B4A6BCCF0}" presName="sibTrans" presStyleCnt="0"/>
      <dgm:spPr/>
    </dgm:pt>
    <dgm:pt modelId="{EED34EC2-5183-614A-9C00-2E222083C03F}" type="pres">
      <dgm:prSet presAssocID="{A57F13A6-5D8A-A349-947E-058CF13550CF}" presName="compositeNode" presStyleCnt="0">
        <dgm:presLayoutVars>
          <dgm:bulletEnabled val="1"/>
        </dgm:presLayoutVars>
      </dgm:prSet>
      <dgm:spPr/>
    </dgm:pt>
    <dgm:pt modelId="{AFED46E3-4E01-8147-ACFF-F25E479A011E}" type="pres">
      <dgm:prSet presAssocID="{A57F13A6-5D8A-A349-947E-058CF13550CF}" presName="image" presStyleLbl="fgImgPlace1" presStyleIdx="2" presStyleCnt="3" custLinFactNeighborX="-3785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79B5553-54ED-2843-92C6-07B58D5748BB}" type="pres">
      <dgm:prSet presAssocID="{A57F13A6-5D8A-A349-947E-058CF13550CF}" presName="childNode" presStyleLbl="node1" presStyleIdx="2" presStyleCnt="3" custLinFactNeighborX="-15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4C04F-0B70-434F-9941-0D4F9EA4380E}" type="pres">
      <dgm:prSet presAssocID="{A57F13A6-5D8A-A349-947E-058CF13550CF}" presName="parentNode" presStyleLbl="revTx" presStyleIdx="2" presStyleCnt="3" custLinFactNeighborX="-757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5E61A3-F4F8-4E9C-8EFA-A18B3A404266}" type="presOf" srcId="{7E1F0575-6C11-C748-B4CE-5270F01E5BDD}" destId="{58F7F382-310C-7649-A1A2-4ADB5220EF27}" srcOrd="0" destOrd="1" presId="urn:microsoft.com/office/officeart/2005/8/layout/hList2"/>
    <dgm:cxn modelId="{2CA8B5AD-A0AB-D24F-BDED-32D0DF616EEB}" srcId="{5FFF5350-6669-E749-8687-BFECB71BD6D5}" destId="{7E1F0575-6C11-C748-B4CE-5270F01E5BDD}" srcOrd="1" destOrd="0" parTransId="{CD5A475A-A462-9542-8D5A-60A6C2B5D90D}" sibTransId="{40DAE8A2-FF6D-E041-987D-9C374F590A28}"/>
    <dgm:cxn modelId="{57A84313-D017-A146-87DB-9C5ADFE53730}" srcId="{00327A91-0209-1041-801D-F487C1DBB804}" destId="{5FFF5350-6669-E749-8687-BFECB71BD6D5}" srcOrd="0" destOrd="0" parTransId="{F7DD12C2-698C-B64D-9CE5-23A509934349}" sibTransId="{C893BAAA-7BBA-E640-A1AF-C707CE33B75C}"/>
    <dgm:cxn modelId="{7E1AF889-BC44-124D-8A84-E7ECC5ED124C}" srcId="{5FFF5350-6669-E749-8687-BFECB71BD6D5}" destId="{F6D418CF-69ED-BA4D-B98F-75558ABBAA1A}" srcOrd="0" destOrd="0" parTransId="{C46C4D30-172B-1449-8277-88EC5BA1A3D3}" sibTransId="{81BF5D64-30E9-894D-8070-679B52896A57}"/>
    <dgm:cxn modelId="{0AA80986-CACF-7342-A85D-2A302943112F}" srcId="{00327A91-0209-1041-801D-F487C1DBB804}" destId="{A57F13A6-5D8A-A349-947E-058CF13550CF}" srcOrd="2" destOrd="0" parTransId="{90A4E2C4-497E-8446-BECB-190A643A4205}" sibTransId="{72B078C8-53B2-9147-AC13-93D44554D08F}"/>
    <dgm:cxn modelId="{833287F5-84EA-4BFB-B97E-0319D91F0C32}" type="presOf" srcId="{5FFF5350-6669-E749-8687-BFECB71BD6D5}" destId="{C6D62908-2A64-2E4A-82C9-04B6F35B8498}" srcOrd="0" destOrd="0" presId="urn:microsoft.com/office/officeart/2005/8/layout/hList2"/>
    <dgm:cxn modelId="{3FF4B9B4-B9D1-4A3E-A7B0-0C0C1E5CE00E}" type="presOf" srcId="{F6D418CF-69ED-BA4D-B98F-75558ABBAA1A}" destId="{58F7F382-310C-7649-A1A2-4ADB5220EF27}" srcOrd="0" destOrd="0" presId="urn:microsoft.com/office/officeart/2005/8/layout/hList2"/>
    <dgm:cxn modelId="{4F7EB719-6973-4666-B926-0E37C6382AB2}" type="presOf" srcId="{00327A91-0209-1041-801D-F487C1DBB804}" destId="{7D223D24-3B8A-2A45-90B5-09F98B8B6DE5}" srcOrd="0" destOrd="0" presId="urn:microsoft.com/office/officeart/2005/8/layout/hList2"/>
    <dgm:cxn modelId="{26AF82FD-98B2-4937-819C-0F3EE9971A13}" type="presOf" srcId="{8AD4DEAF-44A3-534C-A43A-5492056F10C6}" destId="{58F5B306-922B-0D40-9DE4-B47FAA29BB03}" srcOrd="0" destOrd="0" presId="urn:microsoft.com/office/officeart/2005/8/layout/hList2"/>
    <dgm:cxn modelId="{C9F3812F-85EA-744A-99E7-808A0E05C41E}" srcId="{00327A91-0209-1041-801D-F487C1DBB804}" destId="{8AD4DEAF-44A3-534C-A43A-5492056F10C6}" srcOrd="1" destOrd="0" parTransId="{84B9DC2B-0B02-6940-A136-2500E7BD3295}" sibTransId="{95F4A13D-F989-3F4B-874B-7B8B4A6BCCF0}"/>
    <dgm:cxn modelId="{BEC941E0-2345-4206-892E-84A610CFD472}" type="presOf" srcId="{A57F13A6-5D8A-A349-947E-058CF13550CF}" destId="{D154C04F-0B70-434F-9941-0D4F9EA4380E}" srcOrd="0" destOrd="0" presId="urn:microsoft.com/office/officeart/2005/8/layout/hList2"/>
    <dgm:cxn modelId="{DDAB9FD6-DEB8-4EE7-A482-38D01D14D2AB}" type="presParOf" srcId="{7D223D24-3B8A-2A45-90B5-09F98B8B6DE5}" destId="{4B1C3142-72AB-4841-A8ED-0B9BBBC6D658}" srcOrd="0" destOrd="0" presId="urn:microsoft.com/office/officeart/2005/8/layout/hList2"/>
    <dgm:cxn modelId="{71B254DB-DBB3-4B78-86DA-11D89CA07A7A}" type="presParOf" srcId="{4B1C3142-72AB-4841-A8ED-0B9BBBC6D658}" destId="{FA4AAACA-45F8-634D-BE2B-6959B701392E}" srcOrd="0" destOrd="0" presId="urn:microsoft.com/office/officeart/2005/8/layout/hList2"/>
    <dgm:cxn modelId="{DD01F55F-B047-48D7-99A6-0650D275C775}" type="presParOf" srcId="{4B1C3142-72AB-4841-A8ED-0B9BBBC6D658}" destId="{58F7F382-310C-7649-A1A2-4ADB5220EF27}" srcOrd="1" destOrd="0" presId="urn:microsoft.com/office/officeart/2005/8/layout/hList2"/>
    <dgm:cxn modelId="{7AA02C4D-C79A-40E9-AA0A-AA7A49A7F569}" type="presParOf" srcId="{4B1C3142-72AB-4841-A8ED-0B9BBBC6D658}" destId="{C6D62908-2A64-2E4A-82C9-04B6F35B8498}" srcOrd="2" destOrd="0" presId="urn:microsoft.com/office/officeart/2005/8/layout/hList2"/>
    <dgm:cxn modelId="{C25B6BB7-9074-49B3-B1CE-145F4FFA6C52}" type="presParOf" srcId="{7D223D24-3B8A-2A45-90B5-09F98B8B6DE5}" destId="{8DA7873D-16E5-1C4D-A6A8-4F4F1602C6B1}" srcOrd="1" destOrd="0" presId="urn:microsoft.com/office/officeart/2005/8/layout/hList2"/>
    <dgm:cxn modelId="{8F91A001-F59E-4687-ABCC-EE878394043E}" type="presParOf" srcId="{7D223D24-3B8A-2A45-90B5-09F98B8B6DE5}" destId="{A1F2D80E-FE49-4649-8028-E075DD33A4ED}" srcOrd="2" destOrd="0" presId="urn:microsoft.com/office/officeart/2005/8/layout/hList2"/>
    <dgm:cxn modelId="{2F50BAF1-C529-4DA0-BA6E-7087C064705B}" type="presParOf" srcId="{A1F2D80E-FE49-4649-8028-E075DD33A4ED}" destId="{18B1BCD3-C227-E34D-BDD5-1B6CF03D3EDA}" srcOrd="0" destOrd="0" presId="urn:microsoft.com/office/officeart/2005/8/layout/hList2"/>
    <dgm:cxn modelId="{37F32B65-75B6-4568-8C36-02ABA8945951}" type="presParOf" srcId="{A1F2D80E-FE49-4649-8028-E075DD33A4ED}" destId="{C1A4D820-806F-124A-8828-40D1E0129FF6}" srcOrd="1" destOrd="0" presId="urn:microsoft.com/office/officeart/2005/8/layout/hList2"/>
    <dgm:cxn modelId="{D06A6737-E5DC-412D-840B-85B875B44FCB}" type="presParOf" srcId="{A1F2D80E-FE49-4649-8028-E075DD33A4ED}" destId="{58F5B306-922B-0D40-9DE4-B47FAA29BB03}" srcOrd="2" destOrd="0" presId="urn:microsoft.com/office/officeart/2005/8/layout/hList2"/>
    <dgm:cxn modelId="{625DC73B-9F0F-48F3-9B27-89F71490F38C}" type="presParOf" srcId="{7D223D24-3B8A-2A45-90B5-09F98B8B6DE5}" destId="{ADD70BD5-5177-4940-B5BE-9B9BEEA77FA7}" srcOrd="3" destOrd="0" presId="urn:microsoft.com/office/officeart/2005/8/layout/hList2"/>
    <dgm:cxn modelId="{7B079CC5-8619-44A5-A9C7-50ADF86B00EB}" type="presParOf" srcId="{7D223D24-3B8A-2A45-90B5-09F98B8B6DE5}" destId="{EED34EC2-5183-614A-9C00-2E222083C03F}" srcOrd="4" destOrd="0" presId="urn:microsoft.com/office/officeart/2005/8/layout/hList2"/>
    <dgm:cxn modelId="{B0F4B1B0-0120-40E9-990D-50CE053A9BAE}" type="presParOf" srcId="{EED34EC2-5183-614A-9C00-2E222083C03F}" destId="{AFED46E3-4E01-8147-ACFF-F25E479A011E}" srcOrd="0" destOrd="0" presId="urn:microsoft.com/office/officeart/2005/8/layout/hList2"/>
    <dgm:cxn modelId="{73843BF7-E960-40C0-B911-A328CDC5B220}" type="presParOf" srcId="{EED34EC2-5183-614A-9C00-2E222083C03F}" destId="{579B5553-54ED-2843-92C6-07B58D5748BB}" srcOrd="1" destOrd="0" presId="urn:microsoft.com/office/officeart/2005/8/layout/hList2"/>
    <dgm:cxn modelId="{85097A6F-E30B-4B00-9278-F09BD4D94A3E}" type="presParOf" srcId="{EED34EC2-5183-614A-9C00-2E222083C03F}" destId="{D154C04F-0B70-434F-9941-0D4F9EA4380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27A945-91CA-4759-BFB4-8AC82573085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20F8B35D-320B-4FD9-8504-CD2178FE1947}">
      <dgm:prSet phldrT="[Text]"/>
      <dgm:spPr/>
      <dgm:t>
        <a:bodyPr/>
        <a:lstStyle/>
        <a:p>
          <a:r>
            <a:rPr lang="en-US" dirty="0" smtClean="0"/>
            <a:t>Place</a:t>
          </a:r>
          <a:endParaRPr lang="en-US" dirty="0"/>
        </a:p>
      </dgm:t>
    </dgm:pt>
    <dgm:pt modelId="{F5668533-B49F-4E7C-8313-524EAEF9881F}" type="parTrans" cxnId="{D60E7AC7-6C0D-4A62-9382-849C36513A45}">
      <dgm:prSet/>
      <dgm:spPr/>
      <dgm:t>
        <a:bodyPr/>
        <a:lstStyle/>
        <a:p>
          <a:endParaRPr lang="en-US"/>
        </a:p>
      </dgm:t>
    </dgm:pt>
    <dgm:pt modelId="{48EEB5A9-7F1A-4440-BFA5-9362D64186D7}" type="sibTrans" cxnId="{D60E7AC7-6C0D-4A62-9382-849C36513A45}">
      <dgm:prSet/>
      <dgm:spPr/>
      <dgm:t>
        <a:bodyPr/>
        <a:lstStyle/>
        <a:p>
          <a:endParaRPr lang="en-US"/>
        </a:p>
      </dgm:t>
    </dgm:pt>
    <dgm:pt modelId="{045BD182-421A-4608-BDEE-508EA46E5761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57E3B133-74ED-4063-9615-37579204B856}" type="parTrans" cxnId="{7503AAF9-5FB8-4EA1-9C06-05502B596872}">
      <dgm:prSet/>
      <dgm:spPr/>
      <dgm:t>
        <a:bodyPr/>
        <a:lstStyle/>
        <a:p>
          <a:endParaRPr lang="en-US"/>
        </a:p>
      </dgm:t>
    </dgm:pt>
    <dgm:pt modelId="{B5680CAF-349C-44D4-BB26-CB1DC3C08676}" type="sibTrans" cxnId="{7503AAF9-5FB8-4EA1-9C06-05502B596872}">
      <dgm:prSet/>
      <dgm:spPr/>
      <dgm:t>
        <a:bodyPr/>
        <a:lstStyle/>
        <a:p>
          <a:endParaRPr lang="en-US"/>
        </a:p>
      </dgm:t>
    </dgm:pt>
    <dgm:pt modelId="{A25921AA-773B-48FA-BAC2-F64F9C16F782}">
      <dgm:prSet phldrT="[Text]"/>
      <dgm:spPr/>
      <dgm:t>
        <a:bodyPr/>
        <a:lstStyle/>
        <a:p>
          <a:r>
            <a:rPr lang="en-US" dirty="0" smtClean="0"/>
            <a:t>Promotion</a:t>
          </a:r>
          <a:endParaRPr lang="en-US" dirty="0"/>
        </a:p>
      </dgm:t>
    </dgm:pt>
    <dgm:pt modelId="{8E6280D0-57EF-4723-BE85-4C009C05EFA6}" type="parTrans" cxnId="{8681A41C-C341-481A-8C68-18E64E042D82}">
      <dgm:prSet/>
      <dgm:spPr/>
      <dgm:t>
        <a:bodyPr/>
        <a:lstStyle/>
        <a:p>
          <a:endParaRPr lang="en-US"/>
        </a:p>
      </dgm:t>
    </dgm:pt>
    <dgm:pt modelId="{F263C981-AECB-442A-8753-046C1EF3455F}" type="sibTrans" cxnId="{8681A41C-C341-481A-8C68-18E64E042D82}">
      <dgm:prSet/>
      <dgm:spPr/>
      <dgm:t>
        <a:bodyPr/>
        <a:lstStyle/>
        <a:p>
          <a:endParaRPr lang="en-US"/>
        </a:p>
      </dgm:t>
    </dgm:pt>
    <dgm:pt modelId="{87A439EE-9240-45C0-8046-254875F8AD89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6947107C-FD2C-43BA-B007-7D271073AC76}" type="parTrans" cxnId="{4B1828F6-2259-4A70-9568-3480EF942191}">
      <dgm:prSet/>
      <dgm:spPr/>
      <dgm:t>
        <a:bodyPr/>
        <a:lstStyle/>
        <a:p>
          <a:endParaRPr lang="en-US"/>
        </a:p>
      </dgm:t>
    </dgm:pt>
    <dgm:pt modelId="{62CEEB55-1031-4414-9B59-9B03CF08C6AE}" type="sibTrans" cxnId="{4B1828F6-2259-4A70-9568-3480EF942191}">
      <dgm:prSet/>
      <dgm:spPr/>
      <dgm:t>
        <a:bodyPr/>
        <a:lstStyle/>
        <a:p>
          <a:endParaRPr lang="en-US"/>
        </a:p>
      </dgm:t>
    </dgm:pt>
    <dgm:pt modelId="{25257D29-5AB8-46D3-AF3F-B7381CD5A4B4}" type="pres">
      <dgm:prSet presAssocID="{7A27A945-91CA-4759-BFB4-8AC82573085B}" presName="Name0" presStyleCnt="0">
        <dgm:presLayoutVars>
          <dgm:dir/>
          <dgm:resizeHandles val="exact"/>
        </dgm:presLayoutVars>
      </dgm:prSet>
      <dgm:spPr/>
    </dgm:pt>
    <dgm:pt modelId="{BE557634-7A33-4D21-9819-D0AF0869C304}" type="pres">
      <dgm:prSet presAssocID="{20F8B35D-320B-4FD9-8504-CD2178FE1947}" presName="parTxOnly" presStyleLbl="node1" presStyleIdx="0" presStyleCnt="4">
        <dgm:presLayoutVars>
          <dgm:bulletEnabled val="1"/>
        </dgm:presLayoutVars>
      </dgm:prSet>
      <dgm:spPr/>
    </dgm:pt>
    <dgm:pt modelId="{493FF9DF-E6D5-4AAC-A7CB-EA0D969D8B34}" type="pres">
      <dgm:prSet presAssocID="{48EEB5A9-7F1A-4440-BFA5-9362D64186D7}" presName="parSpace" presStyleCnt="0"/>
      <dgm:spPr/>
    </dgm:pt>
    <dgm:pt modelId="{9E60C10A-C569-4704-BFB9-4620341388E6}" type="pres">
      <dgm:prSet presAssocID="{045BD182-421A-4608-BDEE-508EA46E5761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773A7-21D1-4A0F-B2AE-8A2CF2480440}" type="pres">
      <dgm:prSet presAssocID="{B5680CAF-349C-44D4-BB26-CB1DC3C08676}" presName="parSpace" presStyleCnt="0"/>
      <dgm:spPr/>
    </dgm:pt>
    <dgm:pt modelId="{46BB81CA-35C6-4D8A-84D2-008FC2EECD2E}" type="pres">
      <dgm:prSet presAssocID="{A25921AA-773B-48FA-BAC2-F64F9C16F782}" presName="parTxOnly" presStyleLbl="node1" presStyleIdx="2" presStyleCnt="4">
        <dgm:presLayoutVars>
          <dgm:bulletEnabled val="1"/>
        </dgm:presLayoutVars>
      </dgm:prSet>
      <dgm:spPr/>
    </dgm:pt>
    <dgm:pt modelId="{F64700B2-5D5B-4233-88D2-8CCD0CDB1D8F}" type="pres">
      <dgm:prSet presAssocID="{F263C981-AECB-442A-8753-046C1EF3455F}" presName="parSpace" presStyleCnt="0"/>
      <dgm:spPr/>
    </dgm:pt>
    <dgm:pt modelId="{887E9407-065B-472D-9988-E88C72D325AB}" type="pres">
      <dgm:prSet presAssocID="{87A439EE-9240-45C0-8046-254875F8AD89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CDE68ADF-7454-4236-8E50-F0CC4B293810}" type="presOf" srcId="{87A439EE-9240-45C0-8046-254875F8AD89}" destId="{887E9407-065B-472D-9988-E88C72D325AB}" srcOrd="0" destOrd="0" presId="urn:microsoft.com/office/officeart/2005/8/layout/hChevron3"/>
    <dgm:cxn modelId="{8681A41C-C341-481A-8C68-18E64E042D82}" srcId="{7A27A945-91CA-4759-BFB4-8AC82573085B}" destId="{A25921AA-773B-48FA-BAC2-F64F9C16F782}" srcOrd="2" destOrd="0" parTransId="{8E6280D0-57EF-4723-BE85-4C009C05EFA6}" sibTransId="{F263C981-AECB-442A-8753-046C1EF3455F}"/>
    <dgm:cxn modelId="{4B1828F6-2259-4A70-9568-3480EF942191}" srcId="{7A27A945-91CA-4759-BFB4-8AC82573085B}" destId="{87A439EE-9240-45C0-8046-254875F8AD89}" srcOrd="3" destOrd="0" parTransId="{6947107C-FD2C-43BA-B007-7D271073AC76}" sibTransId="{62CEEB55-1031-4414-9B59-9B03CF08C6AE}"/>
    <dgm:cxn modelId="{6E26A7D9-110C-4E8D-876D-6A4B6A964644}" type="presOf" srcId="{7A27A945-91CA-4759-BFB4-8AC82573085B}" destId="{25257D29-5AB8-46D3-AF3F-B7381CD5A4B4}" srcOrd="0" destOrd="0" presId="urn:microsoft.com/office/officeart/2005/8/layout/hChevron3"/>
    <dgm:cxn modelId="{7503AAF9-5FB8-4EA1-9C06-05502B596872}" srcId="{7A27A945-91CA-4759-BFB4-8AC82573085B}" destId="{045BD182-421A-4608-BDEE-508EA46E5761}" srcOrd="1" destOrd="0" parTransId="{57E3B133-74ED-4063-9615-37579204B856}" sibTransId="{B5680CAF-349C-44D4-BB26-CB1DC3C08676}"/>
    <dgm:cxn modelId="{D60E7AC7-6C0D-4A62-9382-849C36513A45}" srcId="{7A27A945-91CA-4759-BFB4-8AC82573085B}" destId="{20F8B35D-320B-4FD9-8504-CD2178FE1947}" srcOrd="0" destOrd="0" parTransId="{F5668533-B49F-4E7C-8313-524EAEF9881F}" sibTransId="{48EEB5A9-7F1A-4440-BFA5-9362D64186D7}"/>
    <dgm:cxn modelId="{A7CC233D-1693-49BC-945E-F00A549F2C7F}" type="presOf" srcId="{045BD182-421A-4608-BDEE-508EA46E5761}" destId="{9E60C10A-C569-4704-BFB9-4620341388E6}" srcOrd="0" destOrd="0" presId="urn:microsoft.com/office/officeart/2005/8/layout/hChevron3"/>
    <dgm:cxn modelId="{A38CAE31-B1E1-470D-9C9B-BDB1FC722C2B}" type="presOf" srcId="{A25921AA-773B-48FA-BAC2-F64F9C16F782}" destId="{46BB81CA-35C6-4D8A-84D2-008FC2EECD2E}" srcOrd="0" destOrd="0" presId="urn:microsoft.com/office/officeart/2005/8/layout/hChevron3"/>
    <dgm:cxn modelId="{2D3718DE-B253-43BC-8F00-3B14A7D35534}" type="presOf" srcId="{20F8B35D-320B-4FD9-8504-CD2178FE1947}" destId="{BE557634-7A33-4D21-9819-D0AF0869C304}" srcOrd="0" destOrd="0" presId="urn:microsoft.com/office/officeart/2005/8/layout/hChevron3"/>
    <dgm:cxn modelId="{4462EF01-E730-47BA-80BA-3898C59225FC}" type="presParOf" srcId="{25257D29-5AB8-46D3-AF3F-B7381CD5A4B4}" destId="{BE557634-7A33-4D21-9819-D0AF0869C304}" srcOrd="0" destOrd="0" presId="urn:microsoft.com/office/officeart/2005/8/layout/hChevron3"/>
    <dgm:cxn modelId="{8298D233-7E80-41E6-8F6A-84996E8A5ED4}" type="presParOf" srcId="{25257D29-5AB8-46D3-AF3F-B7381CD5A4B4}" destId="{493FF9DF-E6D5-4AAC-A7CB-EA0D969D8B34}" srcOrd="1" destOrd="0" presId="urn:microsoft.com/office/officeart/2005/8/layout/hChevron3"/>
    <dgm:cxn modelId="{CC4C4A3B-1612-44A4-9CB0-900195FDB3FE}" type="presParOf" srcId="{25257D29-5AB8-46D3-AF3F-B7381CD5A4B4}" destId="{9E60C10A-C569-4704-BFB9-4620341388E6}" srcOrd="2" destOrd="0" presId="urn:microsoft.com/office/officeart/2005/8/layout/hChevron3"/>
    <dgm:cxn modelId="{DE1C1B7F-9EF6-4D4E-B7AF-650BB6A01115}" type="presParOf" srcId="{25257D29-5AB8-46D3-AF3F-B7381CD5A4B4}" destId="{F27773A7-21D1-4A0F-B2AE-8A2CF2480440}" srcOrd="3" destOrd="0" presId="urn:microsoft.com/office/officeart/2005/8/layout/hChevron3"/>
    <dgm:cxn modelId="{A447C9B5-0E85-4B2E-86DA-4B62F1D6A6B7}" type="presParOf" srcId="{25257D29-5AB8-46D3-AF3F-B7381CD5A4B4}" destId="{46BB81CA-35C6-4D8A-84D2-008FC2EECD2E}" srcOrd="4" destOrd="0" presId="urn:microsoft.com/office/officeart/2005/8/layout/hChevron3"/>
    <dgm:cxn modelId="{21FD6D24-5D74-4674-A3C7-ED26CE0B6D6E}" type="presParOf" srcId="{25257D29-5AB8-46D3-AF3F-B7381CD5A4B4}" destId="{F64700B2-5D5B-4233-88D2-8CCD0CDB1D8F}" srcOrd="5" destOrd="0" presId="urn:microsoft.com/office/officeart/2005/8/layout/hChevron3"/>
    <dgm:cxn modelId="{E02B1BB9-2E63-4350-B265-769618295F84}" type="presParOf" srcId="{25257D29-5AB8-46D3-AF3F-B7381CD5A4B4}" destId="{887E9407-065B-472D-9988-E88C72D325A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FE8352-CCAC-B640-9B03-FE44338D5055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C3256-FF9E-FF4F-B3DE-1A6900F9B750}">
      <dgm:prSet phldrT="[Text]"/>
      <dgm:spPr/>
      <dgm:t>
        <a:bodyPr/>
        <a:lstStyle/>
        <a:p>
          <a:r>
            <a:rPr lang="en-US" dirty="0" smtClean="0"/>
            <a:t>Cost Drivers</a:t>
          </a:r>
          <a:endParaRPr lang="en-US" dirty="0"/>
        </a:p>
      </dgm:t>
    </dgm:pt>
    <dgm:pt modelId="{086BEAB0-3CCC-324C-B3C8-DC1FD4509E28}" type="parTrans" cxnId="{63BEFE38-D22E-C144-A250-C15D4371EE62}">
      <dgm:prSet/>
      <dgm:spPr/>
      <dgm:t>
        <a:bodyPr/>
        <a:lstStyle/>
        <a:p>
          <a:endParaRPr lang="en-US"/>
        </a:p>
      </dgm:t>
    </dgm:pt>
    <dgm:pt modelId="{647A8C14-CD47-384E-B0CC-BA22D9A89BCB}" type="sibTrans" cxnId="{63BEFE38-D22E-C144-A250-C15D4371EE62}">
      <dgm:prSet/>
      <dgm:spPr/>
      <dgm:t>
        <a:bodyPr/>
        <a:lstStyle/>
        <a:p>
          <a:endParaRPr lang="en-US"/>
        </a:p>
      </dgm:t>
    </dgm:pt>
    <dgm:pt modelId="{393DAEE5-9669-F440-9F3B-090C76F05566}">
      <dgm:prSet phldrT="[Text]"/>
      <dgm:spPr/>
      <dgm:t>
        <a:bodyPr/>
        <a:lstStyle/>
        <a:p>
          <a:r>
            <a:rPr lang="en-US" dirty="0" smtClean="0"/>
            <a:t>Commission to direct sales representatives</a:t>
          </a:r>
          <a:endParaRPr lang="en-US" dirty="0"/>
        </a:p>
      </dgm:t>
    </dgm:pt>
    <dgm:pt modelId="{2B723A9C-2347-C64E-A79A-E9E313F3EB30}" type="parTrans" cxnId="{F5B9859B-274A-0A4B-97DA-C060DB1D2F36}">
      <dgm:prSet/>
      <dgm:spPr/>
      <dgm:t>
        <a:bodyPr/>
        <a:lstStyle/>
        <a:p>
          <a:endParaRPr lang="en-US"/>
        </a:p>
      </dgm:t>
    </dgm:pt>
    <dgm:pt modelId="{64546063-2D04-234C-A304-BDD7C50BB5DF}" type="sibTrans" cxnId="{F5B9859B-274A-0A4B-97DA-C060DB1D2F36}">
      <dgm:prSet/>
      <dgm:spPr/>
      <dgm:t>
        <a:bodyPr/>
        <a:lstStyle/>
        <a:p>
          <a:endParaRPr lang="en-US"/>
        </a:p>
      </dgm:t>
    </dgm:pt>
    <dgm:pt modelId="{034E43D9-A2C0-7349-BEDB-B83655114060}">
      <dgm:prSet phldrT="[Text]"/>
      <dgm:spPr/>
      <dgm:t>
        <a:bodyPr/>
        <a:lstStyle/>
        <a:p>
          <a:r>
            <a:rPr lang="en-US" dirty="0" smtClean="0"/>
            <a:t>Expats and local employees</a:t>
          </a:r>
          <a:endParaRPr lang="en-US" dirty="0"/>
        </a:p>
      </dgm:t>
    </dgm:pt>
    <dgm:pt modelId="{A832940E-DE08-5040-8459-4A55E83A696C}" type="parTrans" cxnId="{A2F5918B-1C85-1840-878A-E3F89EC85311}">
      <dgm:prSet/>
      <dgm:spPr/>
      <dgm:t>
        <a:bodyPr/>
        <a:lstStyle/>
        <a:p>
          <a:endParaRPr lang="en-US"/>
        </a:p>
      </dgm:t>
    </dgm:pt>
    <dgm:pt modelId="{A3A0E027-C7DC-7A45-9A15-FDF124805821}" type="sibTrans" cxnId="{A2F5918B-1C85-1840-878A-E3F89EC85311}">
      <dgm:prSet/>
      <dgm:spPr/>
      <dgm:t>
        <a:bodyPr/>
        <a:lstStyle/>
        <a:p>
          <a:endParaRPr lang="en-US"/>
        </a:p>
      </dgm:t>
    </dgm:pt>
    <dgm:pt modelId="{C1AA9F28-1195-0D40-9796-147678F5536A}">
      <dgm:prSet phldrT="[Text]"/>
      <dgm:spPr/>
      <dgm:t>
        <a:bodyPr/>
        <a:lstStyle/>
        <a:p>
          <a:r>
            <a:rPr lang="en-US" dirty="0" smtClean="0"/>
            <a:t>Revenue Drivers</a:t>
          </a:r>
          <a:endParaRPr lang="en-US" dirty="0"/>
        </a:p>
      </dgm:t>
    </dgm:pt>
    <dgm:pt modelId="{6EEF297F-18F5-4844-9F8E-450E68FF6E79}" type="parTrans" cxnId="{A84833FD-FF1A-9A4E-B8E9-6F15F0182E43}">
      <dgm:prSet/>
      <dgm:spPr/>
      <dgm:t>
        <a:bodyPr/>
        <a:lstStyle/>
        <a:p>
          <a:endParaRPr lang="en-US"/>
        </a:p>
      </dgm:t>
    </dgm:pt>
    <dgm:pt modelId="{BDDF4C3F-7B7C-DC4C-BF5B-183A4287569E}" type="sibTrans" cxnId="{A84833FD-FF1A-9A4E-B8E9-6F15F0182E43}">
      <dgm:prSet/>
      <dgm:spPr/>
      <dgm:t>
        <a:bodyPr/>
        <a:lstStyle/>
        <a:p>
          <a:endParaRPr lang="en-US"/>
        </a:p>
      </dgm:t>
    </dgm:pt>
    <dgm:pt modelId="{FAEF4438-145B-FF48-BDD0-C1F3E353D9F1}">
      <dgm:prSet phldrT="[Text]"/>
      <dgm:spPr/>
      <dgm:t>
        <a:bodyPr/>
        <a:lstStyle/>
        <a:p>
          <a:r>
            <a:rPr lang="en-US" dirty="0" smtClean="0"/>
            <a:t>Size of sales force</a:t>
          </a:r>
          <a:endParaRPr lang="en-US" dirty="0"/>
        </a:p>
      </dgm:t>
    </dgm:pt>
    <dgm:pt modelId="{34348343-B6C4-1248-9AD9-046ABA10AE95}" type="parTrans" cxnId="{1C11B078-F888-904D-9E61-F8CB25BBD50D}">
      <dgm:prSet/>
      <dgm:spPr/>
      <dgm:t>
        <a:bodyPr/>
        <a:lstStyle/>
        <a:p>
          <a:endParaRPr lang="en-US"/>
        </a:p>
      </dgm:t>
    </dgm:pt>
    <dgm:pt modelId="{793AD4A2-A0A4-924A-B33F-B9316762C391}" type="sibTrans" cxnId="{1C11B078-F888-904D-9E61-F8CB25BBD50D}">
      <dgm:prSet/>
      <dgm:spPr/>
      <dgm:t>
        <a:bodyPr/>
        <a:lstStyle/>
        <a:p>
          <a:endParaRPr lang="en-US"/>
        </a:p>
      </dgm:t>
    </dgm:pt>
    <dgm:pt modelId="{9F823F80-2AAB-A840-9336-ECC6C7421D21}">
      <dgm:prSet phldrT="[Text]"/>
      <dgm:spPr/>
      <dgm:t>
        <a:bodyPr/>
        <a:lstStyle/>
        <a:p>
          <a:r>
            <a:rPr lang="en-US" dirty="0" smtClean="0"/>
            <a:t>Average sales per representative</a:t>
          </a:r>
          <a:endParaRPr lang="en-US" dirty="0"/>
        </a:p>
      </dgm:t>
    </dgm:pt>
    <dgm:pt modelId="{B9D885F9-9F69-D54C-ABED-513D7F48F04E}" type="parTrans" cxnId="{CFD8EF21-3F20-634D-BCD8-54F6D0569C7F}">
      <dgm:prSet/>
      <dgm:spPr/>
      <dgm:t>
        <a:bodyPr/>
        <a:lstStyle/>
        <a:p>
          <a:endParaRPr lang="en-US"/>
        </a:p>
      </dgm:t>
    </dgm:pt>
    <dgm:pt modelId="{EA911C73-B28F-BF45-8B8A-64BBE39F8227}" type="sibTrans" cxnId="{CFD8EF21-3F20-634D-BCD8-54F6D0569C7F}">
      <dgm:prSet/>
      <dgm:spPr/>
      <dgm:t>
        <a:bodyPr/>
        <a:lstStyle/>
        <a:p>
          <a:endParaRPr lang="en-US"/>
        </a:p>
      </dgm:t>
    </dgm:pt>
    <dgm:pt modelId="{EFB059AF-078F-9045-8AAA-E2D7A5F2CBED}">
      <dgm:prSet/>
      <dgm:spPr/>
      <dgm:t>
        <a:bodyPr/>
        <a:lstStyle/>
        <a:p>
          <a:r>
            <a:rPr lang="en-US" dirty="0" smtClean="0"/>
            <a:t>Rent expense</a:t>
          </a:r>
          <a:endParaRPr lang="en-US" dirty="0"/>
        </a:p>
      </dgm:t>
    </dgm:pt>
    <dgm:pt modelId="{FEC5B278-4C83-DA49-B851-8152C4BE3F68}" type="parTrans" cxnId="{E2A80A64-73A4-2242-BA8A-B265DE68BD07}">
      <dgm:prSet/>
      <dgm:spPr/>
      <dgm:t>
        <a:bodyPr/>
        <a:lstStyle/>
        <a:p>
          <a:endParaRPr lang="en-US"/>
        </a:p>
      </dgm:t>
    </dgm:pt>
    <dgm:pt modelId="{E78FA5A3-9B6D-B747-ACD1-6843ED6005AD}" type="sibTrans" cxnId="{E2A80A64-73A4-2242-BA8A-B265DE68BD07}">
      <dgm:prSet/>
      <dgm:spPr/>
      <dgm:t>
        <a:bodyPr/>
        <a:lstStyle/>
        <a:p>
          <a:endParaRPr lang="en-US"/>
        </a:p>
      </dgm:t>
    </dgm:pt>
    <dgm:pt modelId="{1BDE83BE-8EE4-EA4A-95D6-1FDD4AF0BA06}">
      <dgm:prSet/>
      <dgm:spPr/>
      <dgm:t>
        <a:bodyPr/>
        <a:lstStyle/>
        <a:p>
          <a:r>
            <a:rPr lang="en-US" dirty="0" smtClean="0"/>
            <a:t>Launch parties in Years 1 and 2</a:t>
          </a:r>
          <a:endParaRPr lang="en-US" dirty="0"/>
        </a:p>
      </dgm:t>
    </dgm:pt>
    <dgm:pt modelId="{2FCAA134-EB79-0C4B-B828-615F78299C99}" type="parTrans" cxnId="{938CE46E-C745-2E4C-9CB9-2833F68AB00C}">
      <dgm:prSet/>
      <dgm:spPr/>
      <dgm:t>
        <a:bodyPr/>
        <a:lstStyle/>
        <a:p>
          <a:endParaRPr lang="en-US"/>
        </a:p>
      </dgm:t>
    </dgm:pt>
    <dgm:pt modelId="{031589E7-F288-9647-85C8-056DE67FF1E8}" type="sibTrans" cxnId="{938CE46E-C745-2E4C-9CB9-2833F68AB00C}">
      <dgm:prSet/>
      <dgm:spPr/>
      <dgm:t>
        <a:bodyPr/>
        <a:lstStyle/>
        <a:p>
          <a:endParaRPr lang="en-US"/>
        </a:p>
      </dgm:t>
    </dgm:pt>
    <dgm:pt modelId="{0B84C56A-403A-4F49-A945-78560BA9757B}">
      <dgm:prSet/>
      <dgm:spPr/>
      <dgm:t>
        <a:bodyPr/>
        <a:lstStyle/>
        <a:p>
          <a:r>
            <a:rPr lang="en-US" dirty="0" smtClean="0"/>
            <a:t>E-Commerce platform</a:t>
          </a:r>
          <a:endParaRPr lang="en-US" dirty="0"/>
        </a:p>
      </dgm:t>
    </dgm:pt>
    <dgm:pt modelId="{8A02A240-E502-F949-9622-3A62A4635DC9}" type="parTrans" cxnId="{CD28248B-5178-1042-BA3E-967A0FC19F6A}">
      <dgm:prSet/>
      <dgm:spPr/>
      <dgm:t>
        <a:bodyPr/>
        <a:lstStyle/>
        <a:p>
          <a:endParaRPr lang="en-US"/>
        </a:p>
      </dgm:t>
    </dgm:pt>
    <dgm:pt modelId="{F1A5E8AB-88D9-0C40-AC97-83F20D6C7712}" type="sibTrans" cxnId="{CD28248B-5178-1042-BA3E-967A0FC19F6A}">
      <dgm:prSet/>
      <dgm:spPr/>
      <dgm:t>
        <a:bodyPr/>
        <a:lstStyle/>
        <a:p>
          <a:endParaRPr lang="en-US"/>
        </a:p>
      </dgm:t>
    </dgm:pt>
    <dgm:pt modelId="{A1B0D8DE-955A-964C-9C63-9DFD3D877080}">
      <dgm:prSet/>
      <dgm:spPr/>
      <dgm:t>
        <a:bodyPr/>
        <a:lstStyle/>
        <a:p>
          <a:r>
            <a:rPr lang="en-US" dirty="0" smtClean="0"/>
            <a:t>Financial Highlights</a:t>
          </a:r>
          <a:endParaRPr lang="en-US" dirty="0"/>
        </a:p>
      </dgm:t>
    </dgm:pt>
    <dgm:pt modelId="{584EB56A-940D-514B-88A8-5A8E3E72B870}" type="parTrans" cxnId="{5FCF3A67-A6A4-AE49-B6A2-4530EB69F956}">
      <dgm:prSet/>
      <dgm:spPr/>
      <dgm:t>
        <a:bodyPr/>
        <a:lstStyle/>
        <a:p>
          <a:endParaRPr lang="en-US"/>
        </a:p>
      </dgm:t>
    </dgm:pt>
    <dgm:pt modelId="{C51E836C-81B3-134F-A745-CC6DC22D8224}" type="sibTrans" cxnId="{5FCF3A67-A6A4-AE49-B6A2-4530EB69F956}">
      <dgm:prSet/>
      <dgm:spPr/>
      <dgm:t>
        <a:bodyPr/>
        <a:lstStyle/>
        <a:p>
          <a:endParaRPr lang="en-US"/>
        </a:p>
      </dgm:t>
    </dgm:pt>
    <dgm:pt modelId="{3DC5F196-902B-814F-8EC6-CE07E757154E}">
      <dgm:prSet/>
      <dgm:spPr/>
      <dgm:t>
        <a:bodyPr/>
        <a:lstStyle/>
        <a:p>
          <a:r>
            <a:rPr lang="en-US" dirty="0" smtClean="0"/>
            <a:t>Revenue accrual begins in Year 1 as launch parties attract sales reps</a:t>
          </a:r>
          <a:endParaRPr lang="en-US" dirty="0"/>
        </a:p>
      </dgm:t>
    </dgm:pt>
    <dgm:pt modelId="{7F3E40D2-41B9-AF4D-BCB9-357CD58DA902}" type="parTrans" cxnId="{A3E990C0-6204-1E43-BD10-3B65375AAE45}">
      <dgm:prSet/>
      <dgm:spPr/>
      <dgm:t>
        <a:bodyPr/>
        <a:lstStyle/>
        <a:p>
          <a:endParaRPr lang="en-US"/>
        </a:p>
      </dgm:t>
    </dgm:pt>
    <dgm:pt modelId="{A88F2E94-6893-6B44-84D3-E4700651B4B9}" type="sibTrans" cxnId="{A3E990C0-6204-1E43-BD10-3B65375AAE45}">
      <dgm:prSet/>
      <dgm:spPr/>
      <dgm:t>
        <a:bodyPr/>
        <a:lstStyle/>
        <a:p>
          <a:endParaRPr lang="en-US"/>
        </a:p>
      </dgm:t>
    </dgm:pt>
    <dgm:pt modelId="{E0A1FCAB-43CE-D44A-8ABB-35886DBE3347}">
      <dgm:prSet/>
      <dgm:spPr/>
      <dgm:t>
        <a:bodyPr/>
        <a:lstStyle/>
        <a:p>
          <a:r>
            <a:rPr lang="en-US" dirty="0" smtClean="0"/>
            <a:t>Profitability is achieved in Year 3 as sales force and E-Commerce platform grow</a:t>
          </a:r>
          <a:endParaRPr lang="en-US" dirty="0"/>
        </a:p>
      </dgm:t>
    </dgm:pt>
    <dgm:pt modelId="{B1EDBEDC-BB99-BB4A-9797-81068E4E03BD}" type="parTrans" cxnId="{095271A4-CB61-D24F-B22D-EECB724BA2AA}">
      <dgm:prSet/>
      <dgm:spPr/>
      <dgm:t>
        <a:bodyPr/>
        <a:lstStyle/>
        <a:p>
          <a:endParaRPr lang="en-US"/>
        </a:p>
      </dgm:t>
    </dgm:pt>
    <dgm:pt modelId="{CECC7945-C3D2-A64F-8616-23541DA86EB3}" type="sibTrans" cxnId="{095271A4-CB61-D24F-B22D-EECB724BA2AA}">
      <dgm:prSet/>
      <dgm:spPr/>
      <dgm:t>
        <a:bodyPr/>
        <a:lstStyle/>
        <a:p>
          <a:endParaRPr lang="en-US"/>
        </a:p>
      </dgm:t>
    </dgm:pt>
    <dgm:pt modelId="{A7F5EF0D-83FD-8744-95FD-2E4890C45ADB}">
      <dgm:prSet/>
      <dgm:spPr/>
      <dgm:t>
        <a:bodyPr/>
        <a:lstStyle/>
        <a:p>
          <a:r>
            <a:rPr lang="en-US" dirty="0" smtClean="0"/>
            <a:t>Metrics are tracked to regularly re-evaluate project</a:t>
          </a:r>
          <a:endParaRPr lang="en-US" dirty="0"/>
        </a:p>
      </dgm:t>
    </dgm:pt>
    <dgm:pt modelId="{4BC368BF-4BD0-1149-B55A-30AF29DDF17C}" type="parTrans" cxnId="{E932C7CB-FA7D-F549-88D9-A7C0C98AC670}">
      <dgm:prSet/>
      <dgm:spPr/>
      <dgm:t>
        <a:bodyPr/>
        <a:lstStyle/>
        <a:p>
          <a:endParaRPr lang="en-US"/>
        </a:p>
      </dgm:t>
    </dgm:pt>
    <dgm:pt modelId="{923F94C3-A2C2-174C-9323-0D7E3AA8AE3A}" type="sibTrans" cxnId="{E932C7CB-FA7D-F549-88D9-A7C0C98AC670}">
      <dgm:prSet/>
      <dgm:spPr/>
      <dgm:t>
        <a:bodyPr/>
        <a:lstStyle/>
        <a:p>
          <a:endParaRPr lang="en-US"/>
        </a:p>
      </dgm:t>
    </dgm:pt>
    <dgm:pt modelId="{A6F9F6AB-32E8-E740-B066-B2C1002644E3}" type="pres">
      <dgm:prSet presAssocID="{83FE8352-CCAC-B640-9B03-FE44338D50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AD77F8-DEAC-F24D-B67F-DF0CBED1FD28}" type="pres">
      <dgm:prSet presAssocID="{31AC3256-FF9E-FF4F-B3DE-1A6900F9B750}" presName="root" presStyleCnt="0"/>
      <dgm:spPr/>
    </dgm:pt>
    <dgm:pt modelId="{1F6B40E1-FEB6-0A41-94D4-623CCDAC3CD5}" type="pres">
      <dgm:prSet presAssocID="{31AC3256-FF9E-FF4F-B3DE-1A6900F9B750}" presName="rootComposite" presStyleCnt="0"/>
      <dgm:spPr/>
    </dgm:pt>
    <dgm:pt modelId="{67B2CF56-190F-5B41-B999-2F051C418E13}" type="pres">
      <dgm:prSet presAssocID="{31AC3256-FF9E-FF4F-B3DE-1A6900F9B750}" presName="rootText" presStyleLbl="node1" presStyleIdx="0" presStyleCnt="3" custLinFactNeighborX="-23790" custLinFactNeighborY="4509"/>
      <dgm:spPr/>
      <dgm:t>
        <a:bodyPr/>
        <a:lstStyle/>
        <a:p>
          <a:endParaRPr lang="en-US"/>
        </a:p>
      </dgm:t>
    </dgm:pt>
    <dgm:pt modelId="{44C9A921-A767-C747-968E-B22546A40945}" type="pres">
      <dgm:prSet presAssocID="{31AC3256-FF9E-FF4F-B3DE-1A6900F9B750}" presName="rootConnector" presStyleLbl="node1" presStyleIdx="0" presStyleCnt="3"/>
      <dgm:spPr/>
      <dgm:t>
        <a:bodyPr/>
        <a:lstStyle/>
        <a:p>
          <a:endParaRPr lang="en-US"/>
        </a:p>
      </dgm:t>
    </dgm:pt>
    <dgm:pt modelId="{8B4DD321-992E-2144-A00C-FBF2B179E331}" type="pres">
      <dgm:prSet presAssocID="{31AC3256-FF9E-FF4F-B3DE-1A6900F9B750}" presName="childShape" presStyleCnt="0"/>
      <dgm:spPr/>
    </dgm:pt>
    <dgm:pt modelId="{E5D740C2-902F-8945-A0BA-28F8BE873C3D}" type="pres">
      <dgm:prSet presAssocID="{2B723A9C-2347-C64E-A79A-E9E313F3EB30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BDEB2DF0-6F64-2C44-9914-FCE6519E0794}" type="pres">
      <dgm:prSet presAssocID="{393DAEE5-9669-F440-9F3B-090C76F05566}" presName="childText" presStyleLbl="bgAcc1" presStyleIdx="0" presStyleCnt="10" custLinFactNeighborX="-267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0C9F-64AF-604F-AAC5-5E1E0FB8CA52}" type="pres">
      <dgm:prSet presAssocID="{A832940E-DE08-5040-8459-4A55E83A696C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57BB4EB0-33EA-A441-910D-0A500C4FF1F7}" type="pres">
      <dgm:prSet presAssocID="{034E43D9-A2C0-7349-BEDB-B83655114060}" presName="childText" presStyleLbl="bgAcc1" presStyleIdx="1" presStyleCnt="10" custLinFactNeighborX="-267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08532-9FF9-8349-A551-4E5B2606F0C4}" type="pres">
      <dgm:prSet presAssocID="{FEC5B278-4C83-DA49-B851-8152C4BE3F68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8A8884F0-F4B7-A848-90C8-FE395F5C0A7C}" type="pres">
      <dgm:prSet presAssocID="{EFB059AF-078F-9045-8AAA-E2D7A5F2CBED}" presName="childText" presStyleLbl="bgAcc1" presStyleIdx="2" presStyleCnt="10" custLinFactNeighborX="-267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7D27E-6D24-5F4D-A17D-7316ED3DA3F3}" type="pres">
      <dgm:prSet presAssocID="{2FCAA134-EB79-0C4B-B828-615F78299C99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97293EB4-8882-0540-AF04-48EF1D7E8DAE}" type="pres">
      <dgm:prSet presAssocID="{1BDE83BE-8EE4-EA4A-95D6-1FDD4AF0BA06}" presName="childText" presStyleLbl="bgAcc1" presStyleIdx="3" presStyleCnt="10" custLinFactNeighborX="-26764" custLinFactNeighborY="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160E8-5933-904E-BA2D-AE054CF55EEB}" type="pres">
      <dgm:prSet presAssocID="{C1AA9F28-1195-0D40-9796-147678F5536A}" presName="root" presStyleCnt="0"/>
      <dgm:spPr/>
    </dgm:pt>
    <dgm:pt modelId="{4EAEC740-711F-7942-ADB3-C6DE3868F5F1}" type="pres">
      <dgm:prSet presAssocID="{C1AA9F28-1195-0D40-9796-147678F5536A}" presName="rootComposite" presStyleCnt="0"/>
      <dgm:spPr/>
    </dgm:pt>
    <dgm:pt modelId="{565BB932-FACE-814C-9024-8D9EC98631CD}" type="pres">
      <dgm:prSet presAssocID="{C1AA9F28-1195-0D40-9796-147678F5536A}" presName="rootText" presStyleLbl="node1" presStyleIdx="1" presStyleCnt="3" custLinFactNeighborX="-29341" custLinFactNeighborY="6344"/>
      <dgm:spPr/>
      <dgm:t>
        <a:bodyPr/>
        <a:lstStyle/>
        <a:p>
          <a:endParaRPr lang="en-US"/>
        </a:p>
      </dgm:t>
    </dgm:pt>
    <dgm:pt modelId="{2B2ECE81-4296-A34A-93C8-F1479F2614D1}" type="pres">
      <dgm:prSet presAssocID="{C1AA9F28-1195-0D40-9796-147678F5536A}" presName="rootConnector" presStyleLbl="node1" presStyleIdx="1" presStyleCnt="3"/>
      <dgm:spPr/>
      <dgm:t>
        <a:bodyPr/>
        <a:lstStyle/>
        <a:p>
          <a:endParaRPr lang="en-US"/>
        </a:p>
      </dgm:t>
    </dgm:pt>
    <dgm:pt modelId="{C6806DF2-E9A0-5846-A621-1B5D17E419C8}" type="pres">
      <dgm:prSet presAssocID="{C1AA9F28-1195-0D40-9796-147678F5536A}" presName="childShape" presStyleCnt="0"/>
      <dgm:spPr/>
    </dgm:pt>
    <dgm:pt modelId="{68E13E05-1325-6744-9BC7-FA90E13BAFFC}" type="pres">
      <dgm:prSet presAssocID="{34348343-B6C4-1248-9AD9-046ABA10AE95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44DD20D4-1A2C-1442-9B6A-CDCD845ED3F8}" type="pres">
      <dgm:prSet presAssocID="{FAEF4438-145B-FF48-BDD0-C1F3E353D9F1}" presName="childText" presStyleLbl="bgAcc1" presStyleIdx="4" presStyleCnt="10" custLinFactNeighborX="-36677" custLinFactNeighborY="6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52F74-B6F4-4F4C-B4C4-7ADA5E16997F}" type="pres">
      <dgm:prSet presAssocID="{B9D885F9-9F69-D54C-ABED-513D7F48F04E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AA808085-1831-F241-8034-CE806D5FA1FB}" type="pres">
      <dgm:prSet presAssocID="{9F823F80-2AAB-A840-9336-ECC6C7421D21}" presName="childText" presStyleLbl="bgAcc1" presStyleIdx="5" presStyleCnt="10" custLinFactNeighborX="-36677" custLinFactNeighborY="6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CE5FB-F8B7-414B-905E-83E697415A52}" type="pres">
      <dgm:prSet presAssocID="{8A02A240-E502-F949-9622-3A62A4635DC9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8C6E2B82-44DE-7A46-A11F-E7F6621FB1D1}" type="pres">
      <dgm:prSet presAssocID="{0B84C56A-403A-4F49-A945-78560BA9757B}" presName="childText" presStyleLbl="bgAcc1" presStyleIdx="6" presStyleCnt="10" custLinFactNeighborX="-36677" custLinFactNeighborY="6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C86B3-F798-6641-9A6B-4A9D34E6130E}" type="pres">
      <dgm:prSet presAssocID="{A1B0D8DE-955A-964C-9C63-9DFD3D877080}" presName="root" presStyleCnt="0"/>
      <dgm:spPr/>
    </dgm:pt>
    <dgm:pt modelId="{C91FC038-F61B-5746-8E59-193932BB59FA}" type="pres">
      <dgm:prSet presAssocID="{A1B0D8DE-955A-964C-9C63-9DFD3D877080}" presName="rootComposite" presStyleCnt="0"/>
      <dgm:spPr/>
    </dgm:pt>
    <dgm:pt modelId="{25EF27F6-E5F4-C841-BB23-FE8A410801D5}" type="pres">
      <dgm:prSet presAssocID="{A1B0D8DE-955A-964C-9C63-9DFD3D877080}" presName="rootText" presStyleLbl="node1" presStyleIdx="2" presStyleCnt="3" custLinFactNeighborX="793" custLinFactNeighborY="4758"/>
      <dgm:spPr/>
      <dgm:t>
        <a:bodyPr/>
        <a:lstStyle/>
        <a:p>
          <a:endParaRPr lang="en-US"/>
        </a:p>
      </dgm:t>
    </dgm:pt>
    <dgm:pt modelId="{8EED3E96-A12E-C34D-B4D3-E1E3C8C7BC1B}" type="pres">
      <dgm:prSet presAssocID="{A1B0D8DE-955A-964C-9C63-9DFD3D877080}" presName="rootConnector" presStyleLbl="node1" presStyleIdx="2" presStyleCnt="3"/>
      <dgm:spPr/>
      <dgm:t>
        <a:bodyPr/>
        <a:lstStyle/>
        <a:p>
          <a:endParaRPr lang="en-US"/>
        </a:p>
      </dgm:t>
    </dgm:pt>
    <dgm:pt modelId="{632B2979-3EB5-3E42-9175-B5BF68C6C2CF}" type="pres">
      <dgm:prSet presAssocID="{A1B0D8DE-955A-964C-9C63-9DFD3D877080}" presName="childShape" presStyleCnt="0"/>
      <dgm:spPr/>
    </dgm:pt>
    <dgm:pt modelId="{918AC897-8DF6-7645-A394-B5D3651A75A2}" type="pres">
      <dgm:prSet presAssocID="{7F3E40D2-41B9-AF4D-BCB9-357CD58DA902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AFF4D49A-F89E-C148-88AE-57D84B4F61FF}" type="pres">
      <dgm:prSet presAssocID="{3DC5F196-902B-814F-8EC6-CE07E757154E}" presName="childText" presStyleLbl="bgAcc1" presStyleIdx="7" presStyleCnt="10" custScaleX="133347" custScaleY="112688" custLinFactNeighborX="991" custLinFactNeighborY="4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28C0E-0AF7-6644-AF0C-353C9646CA9C}" type="pres">
      <dgm:prSet presAssocID="{B1EDBEDC-BB99-BB4A-9797-81068E4E03BD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6A8D3FE7-877E-2B4A-A93E-142297EAFF9F}" type="pres">
      <dgm:prSet presAssocID="{E0A1FCAB-43CE-D44A-8ABB-35886DBE3347}" presName="childText" presStyleLbl="bgAcc1" presStyleIdx="8" presStyleCnt="10" custScaleX="136957" custScaleY="97490" custLinFactNeighborX="991" custLinFactNeighborY="4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2C814-01DA-2645-AF00-4F283A5E65A9}" type="pres">
      <dgm:prSet presAssocID="{4BC368BF-4BD0-1149-B55A-30AF29DDF17C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5B55817F-B6D8-3B49-BDDF-69FB8F833230}" type="pres">
      <dgm:prSet presAssocID="{A7F5EF0D-83FD-8744-95FD-2E4890C45ADB}" presName="childText" presStyleLbl="bgAcc1" presStyleIdx="9" presStyleCnt="10" custScaleX="138940" custScaleY="112613" custLinFactNeighborX="991" custLinFactNeighborY="4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2A88F-59DE-4089-8337-75CEA88B92AA}" type="presOf" srcId="{EFB059AF-078F-9045-8AAA-E2D7A5F2CBED}" destId="{8A8884F0-F4B7-A848-90C8-FE395F5C0A7C}" srcOrd="0" destOrd="0" presId="urn:microsoft.com/office/officeart/2005/8/layout/hierarchy3"/>
    <dgm:cxn modelId="{B6DFE778-0739-4C94-956A-9BEB924954D4}" type="presOf" srcId="{3DC5F196-902B-814F-8EC6-CE07E757154E}" destId="{AFF4D49A-F89E-C148-88AE-57D84B4F61FF}" srcOrd="0" destOrd="0" presId="urn:microsoft.com/office/officeart/2005/8/layout/hierarchy3"/>
    <dgm:cxn modelId="{938CE46E-C745-2E4C-9CB9-2833F68AB00C}" srcId="{31AC3256-FF9E-FF4F-B3DE-1A6900F9B750}" destId="{1BDE83BE-8EE4-EA4A-95D6-1FDD4AF0BA06}" srcOrd="3" destOrd="0" parTransId="{2FCAA134-EB79-0C4B-B828-615F78299C99}" sibTransId="{031589E7-F288-9647-85C8-056DE67FF1E8}"/>
    <dgm:cxn modelId="{226CE2D0-22E1-4890-A372-BE77C0DFDF51}" type="presOf" srcId="{C1AA9F28-1195-0D40-9796-147678F5536A}" destId="{565BB932-FACE-814C-9024-8D9EC98631CD}" srcOrd="0" destOrd="0" presId="urn:microsoft.com/office/officeart/2005/8/layout/hierarchy3"/>
    <dgm:cxn modelId="{6123A748-9875-4546-B78F-5A13A5EE6380}" type="presOf" srcId="{0B84C56A-403A-4F49-A945-78560BA9757B}" destId="{8C6E2B82-44DE-7A46-A11F-E7F6621FB1D1}" srcOrd="0" destOrd="0" presId="urn:microsoft.com/office/officeart/2005/8/layout/hierarchy3"/>
    <dgm:cxn modelId="{E932C7CB-FA7D-F549-88D9-A7C0C98AC670}" srcId="{A1B0D8DE-955A-964C-9C63-9DFD3D877080}" destId="{A7F5EF0D-83FD-8744-95FD-2E4890C45ADB}" srcOrd="2" destOrd="0" parTransId="{4BC368BF-4BD0-1149-B55A-30AF29DDF17C}" sibTransId="{923F94C3-A2C2-174C-9323-0D7E3AA8AE3A}"/>
    <dgm:cxn modelId="{CFEC1435-E450-41FB-9752-F730A3FE4DCB}" type="presOf" srcId="{A1B0D8DE-955A-964C-9C63-9DFD3D877080}" destId="{8EED3E96-A12E-C34D-B4D3-E1E3C8C7BC1B}" srcOrd="1" destOrd="0" presId="urn:microsoft.com/office/officeart/2005/8/layout/hierarchy3"/>
    <dgm:cxn modelId="{CD28248B-5178-1042-BA3E-967A0FC19F6A}" srcId="{C1AA9F28-1195-0D40-9796-147678F5536A}" destId="{0B84C56A-403A-4F49-A945-78560BA9757B}" srcOrd="2" destOrd="0" parTransId="{8A02A240-E502-F949-9622-3A62A4635DC9}" sibTransId="{F1A5E8AB-88D9-0C40-AC97-83F20D6C7712}"/>
    <dgm:cxn modelId="{CFD8EF21-3F20-634D-BCD8-54F6D0569C7F}" srcId="{C1AA9F28-1195-0D40-9796-147678F5536A}" destId="{9F823F80-2AAB-A840-9336-ECC6C7421D21}" srcOrd="1" destOrd="0" parTransId="{B9D885F9-9F69-D54C-ABED-513D7F48F04E}" sibTransId="{EA911C73-B28F-BF45-8B8A-64BBE39F8227}"/>
    <dgm:cxn modelId="{63BEFE38-D22E-C144-A250-C15D4371EE62}" srcId="{83FE8352-CCAC-B640-9B03-FE44338D5055}" destId="{31AC3256-FF9E-FF4F-B3DE-1A6900F9B750}" srcOrd="0" destOrd="0" parTransId="{086BEAB0-3CCC-324C-B3C8-DC1FD4509E28}" sibTransId="{647A8C14-CD47-384E-B0CC-BA22D9A89BCB}"/>
    <dgm:cxn modelId="{F5B9859B-274A-0A4B-97DA-C060DB1D2F36}" srcId="{31AC3256-FF9E-FF4F-B3DE-1A6900F9B750}" destId="{393DAEE5-9669-F440-9F3B-090C76F05566}" srcOrd="0" destOrd="0" parTransId="{2B723A9C-2347-C64E-A79A-E9E313F3EB30}" sibTransId="{64546063-2D04-234C-A304-BDD7C50BB5DF}"/>
    <dgm:cxn modelId="{A824F10F-2DC9-4B93-8776-176DB4229ED1}" type="presOf" srcId="{FEC5B278-4C83-DA49-B851-8152C4BE3F68}" destId="{A4D08532-9FF9-8349-A551-4E5B2606F0C4}" srcOrd="0" destOrd="0" presId="urn:microsoft.com/office/officeart/2005/8/layout/hierarchy3"/>
    <dgm:cxn modelId="{07932676-38E8-4180-AB40-7239D5B84D78}" type="presOf" srcId="{31AC3256-FF9E-FF4F-B3DE-1A6900F9B750}" destId="{67B2CF56-190F-5B41-B999-2F051C418E13}" srcOrd="0" destOrd="0" presId="urn:microsoft.com/office/officeart/2005/8/layout/hierarchy3"/>
    <dgm:cxn modelId="{5FCF3A67-A6A4-AE49-B6A2-4530EB69F956}" srcId="{83FE8352-CCAC-B640-9B03-FE44338D5055}" destId="{A1B0D8DE-955A-964C-9C63-9DFD3D877080}" srcOrd="2" destOrd="0" parTransId="{584EB56A-940D-514B-88A8-5A8E3E72B870}" sibTransId="{C51E836C-81B3-134F-A745-CC6DC22D8224}"/>
    <dgm:cxn modelId="{429439D1-9295-4A39-B0FE-C50486FB16A3}" type="presOf" srcId="{A7F5EF0D-83FD-8744-95FD-2E4890C45ADB}" destId="{5B55817F-B6D8-3B49-BDDF-69FB8F833230}" srcOrd="0" destOrd="0" presId="urn:microsoft.com/office/officeart/2005/8/layout/hierarchy3"/>
    <dgm:cxn modelId="{E2A80A64-73A4-2242-BA8A-B265DE68BD07}" srcId="{31AC3256-FF9E-FF4F-B3DE-1A6900F9B750}" destId="{EFB059AF-078F-9045-8AAA-E2D7A5F2CBED}" srcOrd="2" destOrd="0" parTransId="{FEC5B278-4C83-DA49-B851-8152C4BE3F68}" sibTransId="{E78FA5A3-9B6D-B747-ACD1-6843ED6005AD}"/>
    <dgm:cxn modelId="{A89997B9-AC80-4086-AB6C-2B9E087F2438}" type="presOf" srcId="{C1AA9F28-1195-0D40-9796-147678F5536A}" destId="{2B2ECE81-4296-A34A-93C8-F1479F2614D1}" srcOrd="1" destOrd="0" presId="urn:microsoft.com/office/officeart/2005/8/layout/hierarchy3"/>
    <dgm:cxn modelId="{095271A4-CB61-D24F-B22D-EECB724BA2AA}" srcId="{A1B0D8DE-955A-964C-9C63-9DFD3D877080}" destId="{E0A1FCAB-43CE-D44A-8ABB-35886DBE3347}" srcOrd="1" destOrd="0" parTransId="{B1EDBEDC-BB99-BB4A-9797-81068E4E03BD}" sibTransId="{CECC7945-C3D2-A64F-8616-23541DA86EB3}"/>
    <dgm:cxn modelId="{A84833FD-FF1A-9A4E-B8E9-6F15F0182E43}" srcId="{83FE8352-CCAC-B640-9B03-FE44338D5055}" destId="{C1AA9F28-1195-0D40-9796-147678F5536A}" srcOrd="1" destOrd="0" parTransId="{6EEF297F-18F5-4844-9F8E-450E68FF6E79}" sibTransId="{BDDF4C3F-7B7C-DC4C-BF5B-183A4287569E}"/>
    <dgm:cxn modelId="{E3992444-B3FB-4890-90D9-BA146B60ED95}" type="presOf" srcId="{A1B0D8DE-955A-964C-9C63-9DFD3D877080}" destId="{25EF27F6-E5F4-C841-BB23-FE8A410801D5}" srcOrd="0" destOrd="0" presId="urn:microsoft.com/office/officeart/2005/8/layout/hierarchy3"/>
    <dgm:cxn modelId="{06FEBD2A-C11A-4AB8-BBF8-EDEDC46472AC}" type="presOf" srcId="{4BC368BF-4BD0-1149-B55A-30AF29DDF17C}" destId="{3DA2C814-01DA-2645-AF00-4F283A5E65A9}" srcOrd="0" destOrd="0" presId="urn:microsoft.com/office/officeart/2005/8/layout/hierarchy3"/>
    <dgm:cxn modelId="{3079013E-71AA-4726-AA27-4F0A03D4208C}" type="presOf" srcId="{B9D885F9-9F69-D54C-ABED-513D7F48F04E}" destId="{F8752F74-B6F4-4F4C-B4C4-7ADA5E16997F}" srcOrd="0" destOrd="0" presId="urn:microsoft.com/office/officeart/2005/8/layout/hierarchy3"/>
    <dgm:cxn modelId="{9F1E3FC5-A2F5-42DA-B847-FCEFFAFC810F}" type="presOf" srcId="{A832940E-DE08-5040-8459-4A55E83A696C}" destId="{5FAE0C9F-64AF-604F-AAC5-5E1E0FB8CA52}" srcOrd="0" destOrd="0" presId="urn:microsoft.com/office/officeart/2005/8/layout/hierarchy3"/>
    <dgm:cxn modelId="{F41F722A-DB37-42B0-8449-BBA22935C633}" type="presOf" srcId="{2B723A9C-2347-C64E-A79A-E9E313F3EB30}" destId="{E5D740C2-902F-8945-A0BA-28F8BE873C3D}" srcOrd="0" destOrd="0" presId="urn:microsoft.com/office/officeart/2005/8/layout/hierarchy3"/>
    <dgm:cxn modelId="{0BD3DEFA-EAB5-4E22-B5EE-52BA894805C6}" type="presOf" srcId="{E0A1FCAB-43CE-D44A-8ABB-35886DBE3347}" destId="{6A8D3FE7-877E-2B4A-A93E-142297EAFF9F}" srcOrd="0" destOrd="0" presId="urn:microsoft.com/office/officeart/2005/8/layout/hierarchy3"/>
    <dgm:cxn modelId="{A3E990C0-6204-1E43-BD10-3B65375AAE45}" srcId="{A1B0D8DE-955A-964C-9C63-9DFD3D877080}" destId="{3DC5F196-902B-814F-8EC6-CE07E757154E}" srcOrd="0" destOrd="0" parTransId="{7F3E40D2-41B9-AF4D-BCB9-357CD58DA902}" sibTransId="{A88F2E94-6893-6B44-84D3-E4700651B4B9}"/>
    <dgm:cxn modelId="{1F5E5B34-D9D8-4E09-9A09-F1404989201B}" type="presOf" srcId="{393DAEE5-9669-F440-9F3B-090C76F05566}" destId="{BDEB2DF0-6F64-2C44-9914-FCE6519E0794}" srcOrd="0" destOrd="0" presId="urn:microsoft.com/office/officeart/2005/8/layout/hierarchy3"/>
    <dgm:cxn modelId="{4B41B36A-F8E4-43E3-BD22-54F5783CD369}" type="presOf" srcId="{9F823F80-2AAB-A840-9336-ECC6C7421D21}" destId="{AA808085-1831-F241-8034-CE806D5FA1FB}" srcOrd="0" destOrd="0" presId="urn:microsoft.com/office/officeart/2005/8/layout/hierarchy3"/>
    <dgm:cxn modelId="{AA0D18DB-B56F-4210-ACE0-F8C7B3CCBCBE}" type="presOf" srcId="{8A02A240-E502-F949-9622-3A62A4635DC9}" destId="{DE6CE5FB-F8B7-414B-905E-83E697415A52}" srcOrd="0" destOrd="0" presId="urn:microsoft.com/office/officeart/2005/8/layout/hierarchy3"/>
    <dgm:cxn modelId="{594BF6E0-EA85-46D9-842E-C5BBF1D47DFC}" type="presOf" srcId="{31AC3256-FF9E-FF4F-B3DE-1A6900F9B750}" destId="{44C9A921-A767-C747-968E-B22546A40945}" srcOrd="1" destOrd="0" presId="urn:microsoft.com/office/officeart/2005/8/layout/hierarchy3"/>
    <dgm:cxn modelId="{846822A6-ACE2-424E-83C8-E7F13F1D699C}" type="presOf" srcId="{83FE8352-CCAC-B640-9B03-FE44338D5055}" destId="{A6F9F6AB-32E8-E740-B066-B2C1002644E3}" srcOrd="0" destOrd="0" presId="urn:microsoft.com/office/officeart/2005/8/layout/hierarchy3"/>
    <dgm:cxn modelId="{1ECC6395-7D25-4C87-8B17-2AABE67ADD0A}" type="presOf" srcId="{034E43D9-A2C0-7349-BEDB-B83655114060}" destId="{57BB4EB0-33EA-A441-910D-0A500C4FF1F7}" srcOrd="0" destOrd="0" presId="urn:microsoft.com/office/officeart/2005/8/layout/hierarchy3"/>
    <dgm:cxn modelId="{26EA1A7F-1C4B-408F-882A-3FE0C04D2C1C}" type="presOf" srcId="{1BDE83BE-8EE4-EA4A-95D6-1FDD4AF0BA06}" destId="{97293EB4-8882-0540-AF04-48EF1D7E8DAE}" srcOrd="0" destOrd="0" presId="urn:microsoft.com/office/officeart/2005/8/layout/hierarchy3"/>
    <dgm:cxn modelId="{352CCB62-43FE-473C-91FF-1A9D471E3F19}" type="presOf" srcId="{B1EDBEDC-BB99-BB4A-9797-81068E4E03BD}" destId="{7EA28C0E-0AF7-6644-AF0C-353C9646CA9C}" srcOrd="0" destOrd="0" presId="urn:microsoft.com/office/officeart/2005/8/layout/hierarchy3"/>
    <dgm:cxn modelId="{A8421A2D-A518-4A57-A233-0AC545608FAA}" type="presOf" srcId="{7F3E40D2-41B9-AF4D-BCB9-357CD58DA902}" destId="{918AC897-8DF6-7645-A394-B5D3651A75A2}" srcOrd="0" destOrd="0" presId="urn:microsoft.com/office/officeart/2005/8/layout/hierarchy3"/>
    <dgm:cxn modelId="{56BA83AC-073E-471B-B7A4-848E299373BB}" type="presOf" srcId="{2FCAA134-EB79-0C4B-B828-615F78299C99}" destId="{2B67D27E-6D24-5F4D-A17D-7316ED3DA3F3}" srcOrd="0" destOrd="0" presId="urn:microsoft.com/office/officeart/2005/8/layout/hierarchy3"/>
    <dgm:cxn modelId="{60F1CAD5-30E5-4E8B-AD19-673DB404821C}" type="presOf" srcId="{34348343-B6C4-1248-9AD9-046ABA10AE95}" destId="{68E13E05-1325-6744-9BC7-FA90E13BAFFC}" srcOrd="0" destOrd="0" presId="urn:microsoft.com/office/officeart/2005/8/layout/hierarchy3"/>
    <dgm:cxn modelId="{A2F5918B-1C85-1840-878A-E3F89EC85311}" srcId="{31AC3256-FF9E-FF4F-B3DE-1A6900F9B750}" destId="{034E43D9-A2C0-7349-BEDB-B83655114060}" srcOrd="1" destOrd="0" parTransId="{A832940E-DE08-5040-8459-4A55E83A696C}" sibTransId="{A3A0E027-C7DC-7A45-9A15-FDF124805821}"/>
    <dgm:cxn modelId="{22943F1D-2E1A-4D39-A5D6-3782EF35546D}" type="presOf" srcId="{FAEF4438-145B-FF48-BDD0-C1F3E353D9F1}" destId="{44DD20D4-1A2C-1442-9B6A-CDCD845ED3F8}" srcOrd="0" destOrd="0" presId="urn:microsoft.com/office/officeart/2005/8/layout/hierarchy3"/>
    <dgm:cxn modelId="{1C11B078-F888-904D-9E61-F8CB25BBD50D}" srcId="{C1AA9F28-1195-0D40-9796-147678F5536A}" destId="{FAEF4438-145B-FF48-BDD0-C1F3E353D9F1}" srcOrd="0" destOrd="0" parTransId="{34348343-B6C4-1248-9AD9-046ABA10AE95}" sibTransId="{793AD4A2-A0A4-924A-B33F-B9316762C391}"/>
    <dgm:cxn modelId="{96AD2CC2-0E98-462D-8E0C-B88C9A786738}" type="presParOf" srcId="{A6F9F6AB-32E8-E740-B066-B2C1002644E3}" destId="{C7AD77F8-DEAC-F24D-B67F-DF0CBED1FD28}" srcOrd="0" destOrd="0" presId="urn:microsoft.com/office/officeart/2005/8/layout/hierarchy3"/>
    <dgm:cxn modelId="{6B109F7D-95E9-45B9-B8CC-FE34343A1031}" type="presParOf" srcId="{C7AD77F8-DEAC-F24D-B67F-DF0CBED1FD28}" destId="{1F6B40E1-FEB6-0A41-94D4-623CCDAC3CD5}" srcOrd="0" destOrd="0" presId="urn:microsoft.com/office/officeart/2005/8/layout/hierarchy3"/>
    <dgm:cxn modelId="{BBEEE9AD-01BF-4D32-A90D-43F59D477CBF}" type="presParOf" srcId="{1F6B40E1-FEB6-0A41-94D4-623CCDAC3CD5}" destId="{67B2CF56-190F-5B41-B999-2F051C418E13}" srcOrd="0" destOrd="0" presId="urn:microsoft.com/office/officeart/2005/8/layout/hierarchy3"/>
    <dgm:cxn modelId="{333DD2E7-3665-4DC0-A745-80DCC66F9005}" type="presParOf" srcId="{1F6B40E1-FEB6-0A41-94D4-623CCDAC3CD5}" destId="{44C9A921-A767-C747-968E-B22546A40945}" srcOrd="1" destOrd="0" presId="urn:microsoft.com/office/officeart/2005/8/layout/hierarchy3"/>
    <dgm:cxn modelId="{B1278029-11EF-4D52-A3BB-CDA1CA55B8FE}" type="presParOf" srcId="{C7AD77F8-DEAC-F24D-B67F-DF0CBED1FD28}" destId="{8B4DD321-992E-2144-A00C-FBF2B179E331}" srcOrd="1" destOrd="0" presId="urn:microsoft.com/office/officeart/2005/8/layout/hierarchy3"/>
    <dgm:cxn modelId="{5D774147-FD90-4A35-9C6C-54C454FDE54A}" type="presParOf" srcId="{8B4DD321-992E-2144-A00C-FBF2B179E331}" destId="{E5D740C2-902F-8945-A0BA-28F8BE873C3D}" srcOrd="0" destOrd="0" presId="urn:microsoft.com/office/officeart/2005/8/layout/hierarchy3"/>
    <dgm:cxn modelId="{6AA7CCC8-FED1-47DC-B0F5-811259906664}" type="presParOf" srcId="{8B4DD321-992E-2144-A00C-FBF2B179E331}" destId="{BDEB2DF0-6F64-2C44-9914-FCE6519E0794}" srcOrd="1" destOrd="0" presId="urn:microsoft.com/office/officeart/2005/8/layout/hierarchy3"/>
    <dgm:cxn modelId="{A591C4B6-091B-4440-B493-11AB21F408CB}" type="presParOf" srcId="{8B4DD321-992E-2144-A00C-FBF2B179E331}" destId="{5FAE0C9F-64AF-604F-AAC5-5E1E0FB8CA52}" srcOrd="2" destOrd="0" presId="urn:microsoft.com/office/officeart/2005/8/layout/hierarchy3"/>
    <dgm:cxn modelId="{F2458321-F3A3-40A0-B80F-528E6250DEB1}" type="presParOf" srcId="{8B4DD321-992E-2144-A00C-FBF2B179E331}" destId="{57BB4EB0-33EA-A441-910D-0A500C4FF1F7}" srcOrd="3" destOrd="0" presId="urn:microsoft.com/office/officeart/2005/8/layout/hierarchy3"/>
    <dgm:cxn modelId="{931D8E3F-82AE-4AC5-9360-483119E347DD}" type="presParOf" srcId="{8B4DD321-992E-2144-A00C-FBF2B179E331}" destId="{A4D08532-9FF9-8349-A551-4E5B2606F0C4}" srcOrd="4" destOrd="0" presId="urn:microsoft.com/office/officeart/2005/8/layout/hierarchy3"/>
    <dgm:cxn modelId="{6A4C22E5-431A-41EE-BB4D-23C4596838C8}" type="presParOf" srcId="{8B4DD321-992E-2144-A00C-FBF2B179E331}" destId="{8A8884F0-F4B7-A848-90C8-FE395F5C0A7C}" srcOrd="5" destOrd="0" presId="urn:microsoft.com/office/officeart/2005/8/layout/hierarchy3"/>
    <dgm:cxn modelId="{D292CCAB-8527-40A4-8F59-C462B1991F93}" type="presParOf" srcId="{8B4DD321-992E-2144-A00C-FBF2B179E331}" destId="{2B67D27E-6D24-5F4D-A17D-7316ED3DA3F3}" srcOrd="6" destOrd="0" presId="urn:microsoft.com/office/officeart/2005/8/layout/hierarchy3"/>
    <dgm:cxn modelId="{3343E814-775E-42B5-B707-AF009D9776BB}" type="presParOf" srcId="{8B4DD321-992E-2144-A00C-FBF2B179E331}" destId="{97293EB4-8882-0540-AF04-48EF1D7E8DAE}" srcOrd="7" destOrd="0" presId="urn:microsoft.com/office/officeart/2005/8/layout/hierarchy3"/>
    <dgm:cxn modelId="{4EEFDC3D-61C3-45DD-A397-4651CE11403C}" type="presParOf" srcId="{A6F9F6AB-32E8-E740-B066-B2C1002644E3}" destId="{DD1160E8-5933-904E-BA2D-AE054CF55EEB}" srcOrd="1" destOrd="0" presId="urn:microsoft.com/office/officeart/2005/8/layout/hierarchy3"/>
    <dgm:cxn modelId="{30E19F52-E57D-41D8-B817-200155B78196}" type="presParOf" srcId="{DD1160E8-5933-904E-BA2D-AE054CF55EEB}" destId="{4EAEC740-711F-7942-ADB3-C6DE3868F5F1}" srcOrd="0" destOrd="0" presId="urn:microsoft.com/office/officeart/2005/8/layout/hierarchy3"/>
    <dgm:cxn modelId="{D90D756B-2D93-4F0B-B1B0-2167FAE0C0B7}" type="presParOf" srcId="{4EAEC740-711F-7942-ADB3-C6DE3868F5F1}" destId="{565BB932-FACE-814C-9024-8D9EC98631CD}" srcOrd="0" destOrd="0" presId="urn:microsoft.com/office/officeart/2005/8/layout/hierarchy3"/>
    <dgm:cxn modelId="{32837AD2-E794-4094-AF39-6494700DA661}" type="presParOf" srcId="{4EAEC740-711F-7942-ADB3-C6DE3868F5F1}" destId="{2B2ECE81-4296-A34A-93C8-F1479F2614D1}" srcOrd="1" destOrd="0" presId="urn:microsoft.com/office/officeart/2005/8/layout/hierarchy3"/>
    <dgm:cxn modelId="{A3A1D4A1-9785-458B-8E42-AE5D91FF2881}" type="presParOf" srcId="{DD1160E8-5933-904E-BA2D-AE054CF55EEB}" destId="{C6806DF2-E9A0-5846-A621-1B5D17E419C8}" srcOrd="1" destOrd="0" presId="urn:microsoft.com/office/officeart/2005/8/layout/hierarchy3"/>
    <dgm:cxn modelId="{E63142C2-6D2F-4C67-99C4-504274E9939F}" type="presParOf" srcId="{C6806DF2-E9A0-5846-A621-1B5D17E419C8}" destId="{68E13E05-1325-6744-9BC7-FA90E13BAFFC}" srcOrd="0" destOrd="0" presId="urn:microsoft.com/office/officeart/2005/8/layout/hierarchy3"/>
    <dgm:cxn modelId="{13285675-674E-453B-AA55-620CBEC877EC}" type="presParOf" srcId="{C6806DF2-E9A0-5846-A621-1B5D17E419C8}" destId="{44DD20D4-1A2C-1442-9B6A-CDCD845ED3F8}" srcOrd="1" destOrd="0" presId="urn:microsoft.com/office/officeart/2005/8/layout/hierarchy3"/>
    <dgm:cxn modelId="{7B3C8105-5D6C-439D-B400-F091B07DCA44}" type="presParOf" srcId="{C6806DF2-E9A0-5846-A621-1B5D17E419C8}" destId="{F8752F74-B6F4-4F4C-B4C4-7ADA5E16997F}" srcOrd="2" destOrd="0" presId="urn:microsoft.com/office/officeart/2005/8/layout/hierarchy3"/>
    <dgm:cxn modelId="{72F32978-3573-4EA6-89E6-019262087889}" type="presParOf" srcId="{C6806DF2-E9A0-5846-A621-1B5D17E419C8}" destId="{AA808085-1831-F241-8034-CE806D5FA1FB}" srcOrd="3" destOrd="0" presId="urn:microsoft.com/office/officeart/2005/8/layout/hierarchy3"/>
    <dgm:cxn modelId="{83B8C9A3-84FD-41BF-8B11-CB9266BDD2DB}" type="presParOf" srcId="{C6806DF2-E9A0-5846-A621-1B5D17E419C8}" destId="{DE6CE5FB-F8B7-414B-905E-83E697415A52}" srcOrd="4" destOrd="0" presId="urn:microsoft.com/office/officeart/2005/8/layout/hierarchy3"/>
    <dgm:cxn modelId="{3F0C439F-A7C5-44B2-8606-91AA36DD96D3}" type="presParOf" srcId="{C6806DF2-E9A0-5846-A621-1B5D17E419C8}" destId="{8C6E2B82-44DE-7A46-A11F-E7F6621FB1D1}" srcOrd="5" destOrd="0" presId="urn:microsoft.com/office/officeart/2005/8/layout/hierarchy3"/>
    <dgm:cxn modelId="{B10BB367-7257-4AA0-BB80-DC5D41A73BFA}" type="presParOf" srcId="{A6F9F6AB-32E8-E740-B066-B2C1002644E3}" destId="{C51C86B3-F798-6641-9A6B-4A9D34E6130E}" srcOrd="2" destOrd="0" presId="urn:microsoft.com/office/officeart/2005/8/layout/hierarchy3"/>
    <dgm:cxn modelId="{00201817-7DF3-42D9-88C2-C9478EE20AB6}" type="presParOf" srcId="{C51C86B3-F798-6641-9A6B-4A9D34E6130E}" destId="{C91FC038-F61B-5746-8E59-193932BB59FA}" srcOrd="0" destOrd="0" presId="urn:microsoft.com/office/officeart/2005/8/layout/hierarchy3"/>
    <dgm:cxn modelId="{C161060D-494D-48C7-BF16-A09AC8FA454A}" type="presParOf" srcId="{C91FC038-F61B-5746-8E59-193932BB59FA}" destId="{25EF27F6-E5F4-C841-BB23-FE8A410801D5}" srcOrd="0" destOrd="0" presId="urn:microsoft.com/office/officeart/2005/8/layout/hierarchy3"/>
    <dgm:cxn modelId="{65767ED1-F3A6-4D64-9B39-E33E3656025D}" type="presParOf" srcId="{C91FC038-F61B-5746-8E59-193932BB59FA}" destId="{8EED3E96-A12E-C34D-B4D3-E1E3C8C7BC1B}" srcOrd="1" destOrd="0" presId="urn:microsoft.com/office/officeart/2005/8/layout/hierarchy3"/>
    <dgm:cxn modelId="{4CE26B5C-6FE5-4809-92D3-3BE96BB6DA7E}" type="presParOf" srcId="{C51C86B3-F798-6641-9A6B-4A9D34E6130E}" destId="{632B2979-3EB5-3E42-9175-B5BF68C6C2CF}" srcOrd="1" destOrd="0" presId="urn:microsoft.com/office/officeart/2005/8/layout/hierarchy3"/>
    <dgm:cxn modelId="{079EECB3-5A57-4222-B773-ECEC6F7CA5B9}" type="presParOf" srcId="{632B2979-3EB5-3E42-9175-B5BF68C6C2CF}" destId="{918AC897-8DF6-7645-A394-B5D3651A75A2}" srcOrd="0" destOrd="0" presId="urn:microsoft.com/office/officeart/2005/8/layout/hierarchy3"/>
    <dgm:cxn modelId="{5C739D3E-3C1B-4028-BADD-6223019DA64F}" type="presParOf" srcId="{632B2979-3EB5-3E42-9175-B5BF68C6C2CF}" destId="{AFF4D49A-F89E-C148-88AE-57D84B4F61FF}" srcOrd="1" destOrd="0" presId="urn:microsoft.com/office/officeart/2005/8/layout/hierarchy3"/>
    <dgm:cxn modelId="{F304599D-6CB9-4844-9D55-CCB34A545785}" type="presParOf" srcId="{632B2979-3EB5-3E42-9175-B5BF68C6C2CF}" destId="{7EA28C0E-0AF7-6644-AF0C-353C9646CA9C}" srcOrd="2" destOrd="0" presId="urn:microsoft.com/office/officeart/2005/8/layout/hierarchy3"/>
    <dgm:cxn modelId="{4B4C24EC-2281-44C1-826C-59D208112C4B}" type="presParOf" srcId="{632B2979-3EB5-3E42-9175-B5BF68C6C2CF}" destId="{6A8D3FE7-877E-2B4A-A93E-142297EAFF9F}" srcOrd="3" destOrd="0" presId="urn:microsoft.com/office/officeart/2005/8/layout/hierarchy3"/>
    <dgm:cxn modelId="{700EB725-F1F0-409E-8E70-20BEB9C81DB1}" type="presParOf" srcId="{632B2979-3EB5-3E42-9175-B5BF68C6C2CF}" destId="{3DA2C814-01DA-2645-AF00-4F283A5E65A9}" srcOrd="4" destOrd="0" presId="urn:microsoft.com/office/officeart/2005/8/layout/hierarchy3"/>
    <dgm:cxn modelId="{3FF20037-89A9-4D52-9E2C-733533ADC3A9}" type="presParOf" srcId="{632B2979-3EB5-3E42-9175-B5BF68C6C2CF}" destId="{5B55817F-B6D8-3B49-BDDF-69FB8F83323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327A91-0209-1041-801D-F487C1DBB804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FF5350-6669-E749-8687-BFECB71BD6D5}">
      <dgm:prSet phldrT="[Text]"/>
      <dgm:spPr/>
      <dgm:t>
        <a:bodyPr/>
        <a:lstStyle/>
        <a:p>
          <a:r>
            <a:rPr lang="en-US" b="1" dirty="0" smtClean="0"/>
            <a:t>ZHULIAN</a:t>
          </a:r>
          <a:endParaRPr lang="en-US" b="1" dirty="0"/>
        </a:p>
      </dgm:t>
    </dgm:pt>
    <dgm:pt modelId="{F7DD12C2-698C-B64D-9CE5-23A509934349}" type="parTrans" cxnId="{57A84313-D017-A146-87DB-9C5ADFE53730}">
      <dgm:prSet/>
      <dgm:spPr/>
      <dgm:t>
        <a:bodyPr/>
        <a:lstStyle/>
        <a:p>
          <a:endParaRPr lang="en-US"/>
        </a:p>
      </dgm:t>
    </dgm:pt>
    <dgm:pt modelId="{C893BAAA-7BBA-E640-A1AF-C707CE33B75C}" type="sibTrans" cxnId="{57A84313-D017-A146-87DB-9C5ADFE53730}">
      <dgm:prSet/>
      <dgm:spPr/>
      <dgm:t>
        <a:bodyPr/>
        <a:lstStyle/>
        <a:p>
          <a:endParaRPr lang="en-US"/>
        </a:p>
      </dgm:t>
    </dgm:pt>
    <dgm:pt modelId="{F6D418CF-69ED-BA4D-B98F-75558ABBAA1A}">
      <dgm:prSet phldrT="[Text]" custT="1"/>
      <dgm:spPr/>
      <dgm:t>
        <a:bodyPr/>
        <a:lstStyle/>
        <a:p>
          <a:r>
            <a:rPr lang="en-US" sz="1100" dirty="0" smtClean="0"/>
            <a:t>Founded in 1989 in Malaysia</a:t>
          </a:r>
          <a:endParaRPr lang="en-US" sz="1100" dirty="0"/>
        </a:p>
      </dgm:t>
    </dgm:pt>
    <dgm:pt modelId="{C46C4D30-172B-1449-8277-88EC5BA1A3D3}" type="parTrans" cxnId="{7E1AF889-BC44-124D-8A84-E7ECC5ED124C}">
      <dgm:prSet/>
      <dgm:spPr/>
      <dgm:t>
        <a:bodyPr/>
        <a:lstStyle/>
        <a:p>
          <a:endParaRPr lang="en-US"/>
        </a:p>
      </dgm:t>
    </dgm:pt>
    <dgm:pt modelId="{81BF5D64-30E9-894D-8070-679B52896A57}" type="sibTrans" cxnId="{7E1AF889-BC44-124D-8A84-E7ECC5ED124C}">
      <dgm:prSet/>
      <dgm:spPr/>
      <dgm:t>
        <a:bodyPr/>
        <a:lstStyle/>
        <a:p>
          <a:endParaRPr lang="en-US"/>
        </a:p>
      </dgm:t>
    </dgm:pt>
    <dgm:pt modelId="{BD0427E2-9857-1A47-80C0-4527359E83C5}">
      <dgm:prSet phldrT="[Text]" custT="1"/>
      <dgm:spPr/>
      <dgm:t>
        <a:bodyPr/>
        <a:lstStyle/>
        <a:p>
          <a:r>
            <a:rPr lang="en-US" sz="1100" dirty="0" smtClean="0"/>
            <a:t>Sells a wide range of products, but none in the homeware market</a:t>
          </a:r>
          <a:endParaRPr lang="en-US" sz="1100" dirty="0"/>
        </a:p>
      </dgm:t>
    </dgm:pt>
    <dgm:pt modelId="{3EAF6937-773C-A740-8C7F-51C6308D7F3B}" type="parTrans" cxnId="{44181047-F09F-D648-AACA-F96FBB447935}">
      <dgm:prSet/>
      <dgm:spPr/>
      <dgm:t>
        <a:bodyPr/>
        <a:lstStyle/>
        <a:p>
          <a:endParaRPr lang="en-US"/>
        </a:p>
      </dgm:t>
    </dgm:pt>
    <dgm:pt modelId="{8033667A-DCF7-B446-803C-28556B1C5087}" type="sibTrans" cxnId="{44181047-F09F-D648-AACA-F96FBB447935}">
      <dgm:prSet/>
      <dgm:spPr/>
      <dgm:t>
        <a:bodyPr/>
        <a:lstStyle/>
        <a:p>
          <a:endParaRPr lang="en-US"/>
        </a:p>
      </dgm:t>
    </dgm:pt>
    <dgm:pt modelId="{8AD4DEAF-44A3-534C-A43A-5492056F10C6}">
      <dgm:prSet phldrT="[Text]"/>
      <dgm:spPr/>
      <dgm:t>
        <a:bodyPr/>
        <a:lstStyle/>
        <a:p>
          <a:r>
            <a:rPr lang="en-US" b="1" dirty="0" smtClean="0"/>
            <a:t>ELKEN</a:t>
          </a:r>
          <a:endParaRPr lang="en-US" b="1" dirty="0"/>
        </a:p>
      </dgm:t>
    </dgm:pt>
    <dgm:pt modelId="{84B9DC2B-0B02-6940-A136-2500E7BD3295}" type="parTrans" cxnId="{C9F3812F-85EA-744A-99E7-808A0E05C41E}">
      <dgm:prSet/>
      <dgm:spPr/>
      <dgm:t>
        <a:bodyPr/>
        <a:lstStyle/>
        <a:p>
          <a:endParaRPr lang="en-US"/>
        </a:p>
      </dgm:t>
    </dgm:pt>
    <dgm:pt modelId="{95F4A13D-F989-3F4B-874B-7B8B4A6BCCF0}" type="sibTrans" cxnId="{C9F3812F-85EA-744A-99E7-808A0E05C41E}">
      <dgm:prSet/>
      <dgm:spPr/>
      <dgm:t>
        <a:bodyPr/>
        <a:lstStyle/>
        <a:p>
          <a:endParaRPr lang="en-US"/>
        </a:p>
      </dgm:t>
    </dgm:pt>
    <dgm:pt modelId="{3277126B-BF97-5343-A778-F1B1B023AFFA}">
      <dgm:prSet phldrT="[Text]" custT="1"/>
      <dgm:spPr/>
      <dgm:t>
        <a:bodyPr/>
        <a:lstStyle/>
        <a:p>
          <a:r>
            <a:rPr lang="en-US" sz="1100" dirty="0" smtClean="0"/>
            <a:t>Established in 1995</a:t>
          </a:r>
          <a:endParaRPr lang="en-US" sz="1100" dirty="0"/>
        </a:p>
      </dgm:t>
    </dgm:pt>
    <dgm:pt modelId="{DDEC4C10-441F-0441-B58B-7ACC02F54DFE}" type="parTrans" cxnId="{3191B21B-38AD-614F-A783-C3D5F73DF33E}">
      <dgm:prSet/>
      <dgm:spPr/>
      <dgm:t>
        <a:bodyPr/>
        <a:lstStyle/>
        <a:p>
          <a:endParaRPr lang="en-US"/>
        </a:p>
      </dgm:t>
    </dgm:pt>
    <dgm:pt modelId="{C0D8084C-8809-EE47-85C8-CE0BE4E64069}" type="sibTrans" cxnId="{3191B21B-38AD-614F-A783-C3D5F73DF33E}">
      <dgm:prSet/>
      <dgm:spPr/>
      <dgm:t>
        <a:bodyPr/>
        <a:lstStyle/>
        <a:p>
          <a:endParaRPr lang="en-US"/>
        </a:p>
      </dgm:t>
    </dgm:pt>
    <dgm:pt modelId="{A57F13A6-5D8A-A349-947E-058CF13550CF}">
      <dgm:prSet phldrT="[Text]"/>
      <dgm:spPr/>
      <dgm:t>
        <a:bodyPr/>
        <a:lstStyle/>
        <a:p>
          <a:r>
            <a:rPr lang="en-US" b="1" dirty="0" smtClean="0"/>
            <a:t>QNET</a:t>
          </a:r>
          <a:endParaRPr lang="en-US" b="1" dirty="0"/>
        </a:p>
      </dgm:t>
    </dgm:pt>
    <dgm:pt modelId="{90A4E2C4-497E-8446-BECB-190A643A4205}" type="parTrans" cxnId="{0AA80986-CACF-7342-A85D-2A302943112F}">
      <dgm:prSet/>
      <dgm:spPr/>
      <dgm:t>
        <a:bodyPr/>
        <a:lstStyle/>
        <a:p>
          <a:endParaRPr lang="en-US"/>
        </a:p>
      </dgm:t>
    </dgm:pt>
    <dgm:pt modelId="{72B078C8-53B2-9147-AC13-93D44554D08F}" type="sibTrans" cxnId="{0AA80986-CACF-7342-A85D-2A302943112F}">
      <dgm:prSet/>
      <dgm:spPr/>
      <dgm:t>
        <a:bodyPr/>
        <a:lstStyle/>
        <a:p>
          <a:endParaRPr lang="en-US"/>
        </a:p>
      </dgm:t>
    </dgm:pt>
    <dgm:pt modelId="{6B8227D8-1286-6D40-A7B9-16EA7123E64E}">
      <dgm:prSet phldrT="[Text]" custT="1"/>
      <dgm:spPr/>
      <dgm:t>
        <a:bodyPr/>
        <a:lstStyle/>
        <a:p>
          <a:r>
            <a:rPr lang="en-US" sz="1100" dirty="0" smtClean="0"/>
            <a:t>Founded in 1998</a:t>
          </a:r>
          <a:endParaRPr lang="en-US" sz="1100" dirty="0"/>
        </a:p>
      </dgm:t>
    </dgm:pt>
    <dgm:pt modelId="{B22D21EC-D8D0-3541-8757-1BEF5CB382F9}" type="parTrans" cxnId="{6F7907F6-B478-5E48-9E9D-156CBF8E408B}">
      <dgm:prSet/>
      <dgm:spPr/>
      <dgm:t>
        <a:bodyPr/>
        <a:lstStyle/>
        <a:p>
          <a:endParaRPr lang="en-US"/>
        </a:p>
      </dgm:t>
    </dgm:pt>
    <dgm:pt modelId="{DC4BB58D-78E3-D342-B11B-6D6508088B52}" type="sibTrans" cxnId="{6F7907F6-B478-5E48-9E9D-156CBF8E408B}">
      <dgm:prSet/>
      <dgm:spPr/>
      <dgm:t>
        <a:bodyPr/>
        <a:lstStyle/>
        <a:p>
          <a:endParaRPr lang="en-US"/>
        </a:p>
      </dgm:t>
    </dgm:pt>
    <dgm:pt modelId="{64095166-055D-A44A-A3FD-8B67673EB91C}">
      <dgm:prSet phldrT="[Text]" custT="1"/>
      <dgm:spPr/>
      <dgm:t>
        <a:bodyPr/>
        <a:lstStyle/>
        <a:p>
          <a:r>
            <a:rPr lang="en-US" sz="1100" dirty="0" smtClean="0"/>
            <a:t>Primarily sells in Malaysia, Indonesia, Singapore, &amp; Thailand – relatively focused geographical scope </a:t>
          </a:r>
          <a:endParaRPr lang="en-US" sz="1100" dirty="0"/>
        </a:p>
      </dgm:t>
    </dgm:pt>
    <dgm:pt modelId="{2AC09C22-9C19-5847-9E02-43819BC80FED}" type="parTrans" cxnId="{76EC4815-9F89-E94D-991B-3E05C658DF4B}">
      <dgm:prSet/>
      <dgm:spPr/>
      <dgm:t>
        <a:bodyPr/>
        <a:lstStyle/>
        <a:p>
          <a:endParaRPr lang="en-US"/>
        </a:p>
      </dgm:t>
    </dgm:pt>
    <dgm:pt modelId="{5F19E6B0-C40E-4241-B574-D22F09769CEE}" type="sibTrans" cxnId="{76EC4815-9F89-E94D-991B-3E05C658DF4B}">
      <dgm:prSet/>
      <dgm:spPr/>
      <dgm:t>
        <a:bodyPr/>
        <a:lstStyle/>
        <a:p>
          <a:endParaRPr lang="en-US"/>
        </a:p>
      </dgm:t>
    </dgm:pt>
    <dgm:pt modelId="{D313D2DD-F3E4-1C46-892C-A6DA0322C585}">
      <dgm:prSet phldrT="[Text]" custT="1"/>
      <dgm:spPr/>
      <dgm:t>
        <a:bodyPr/>
        <a:lstStyle/>
        <a:p>
          <a:r>
            <a:rPr lang="en-US" sz="1100" dirty="0" smtClean="0"/>
            <a:t>Has experienced rapid growth since 2012 – listed under Forbes Asia’s 200 Best Under A Billion in 2013</a:t>
          </a:r>
          <a:endParaRPr lang="en-US" sz="1100" dirty="0"/>
        </a:p>
      </dgm:t>
    </dgm:pt>
    <dgm:pt modelId="{779C7B0E-69CA-984F-BE20-BC116E777AF7}" type="parTrans" cxnId="{38393270-0CCB-7045-B0D0-429F5D497E61}">
      <dgm:prSet/>
      <dgm:spPr/>
      <dgm:t>
        <a:bodyPr/>
        <a:lstStyle/>
        <a:p>
          <a:endParaRPr lang="en-US"/>
        </a:p>
      </dgm:t>
    </dgm:pt>
    <dgm:pt modelId="{B8A646A8-30E3-F448-AD14-6A15095AF329}" type="sibTrans" cxnId="{38393270-0CCB-7045-B0D0-429F5D497E61}">
      <dgm:prSet/>
      <dgm:spPr/>
      <dgm:t>
        <a:bodyPr/>
        <a:lstStyle/>
        <a:p>
          <a:endParaRPr lang="en-US"/>
        </a:p>
      </dgm:t>
    </dgm:pt>
    <dgm:pt modelId="{7E1F0575-6C11-C748-B4CE-5270F01E5BDD}">
      <dgm:prSet phldrT="[Text]" custT="1"/>
      <dgm:spPr/>
      <dgm:t>
        <a:bodyPr/>
        <a:lstStyle/>
        <a:p>
          <a:r>
            <a:rPr lang="en-US" sz="1100" dirty="0" smtClean="0"/>
            <a:t>Started off selling jewelry – has experience with selling higher-end products to the middle-upper class</a:t>
          </a:r>
          <a:endParaRPr lang="en-US" sz="1100" dirty="0"/>
        </a:p>
      </dgm:t>
    </dgm:pt>
    <dgm:pt modelId="{CD5A475A-A462-9542-8D5A-60A6C2B5D90D}" type="parTrans" cxnId="{2CA8B5AD-A0AB-D24F-BDED-32D0DF616EEB}">
      <dgm:prSet/>
      <dgm:spPr/>
      <dgm:t>
        <a:bodyPr/>
        <a:lstStyle/>
        <a:p>
          <a:endParaRPr lang="en-US"/>
        </a:p>
      </dgm:t>
    </dgm:pt>
    <dgm:pt modelId="{40DAE8A2-FF6D-E041-987D-9C374F590A28}" type="sibTrans" cxnId="{2CA8B5AD-A0AB-D24F-BDED-32D0DF616EEB}">
      <dgm:prSet/>
      <dgm:spPr/>
      <dgm:t>
        <a:bodyPr/>
        <a:lstStyle/>
        <a:p>
          <a:endParaRPr lang="en-US"/>
        </a:p>
      </dgm:t>
    </dgm:pt>
    <dgm:pt modelId="{1ED131DB-4ABA-EA4F-90B0-DDE69EB9AD74}">
      <dgm:prSet phldrT="[Text]" custT="1"/>
      <dgm:spPr/>
      <dgm:t>
        <a:bodyPr/>
        <a:lstStyle/>
        <a:p>
          <a:r>
            <a:rPr lang="en-US" sz="1100" dirty="0" smtClean="0"/>
            <a:t>Sells in 6 Asian Pacific countries including Hong Kong, India, Thailand, Indonesia, Brunei and Singapore – moderately focused geographical scope</a:t>
          </a:r>
          <a:endParaRPr lang="en-US" sz="1100" dirty="0"/>
        </a:p>
      </dgm:t>
    </dgm:pt>
    <dgm:pt modelId="{2E123270-51FC-8D43-8856-73ADBD369C08}" type="parTrans" cxnId="{8D044FF2-A572-2247-B5DB-7CFF7E5EDDF6}">
      <dgm:prSet/>
      <dgm:spPr/>
      <dgm:t>
        <a:bodyPr/>
        <a:lstStyle/>
        <a:p>
          <a:endParaRPr lang="en-US"/>
        </a:p>
      </dgm:t>
    </dgm:pt>
    <dgm:pt modelId="{893B4CEC-58CB-934F-A7EB-71BD25F646E1}" type="sibTrans" cxnId="{8D044FF2-A572-2247-B5DB-7CFF7E5EDDF6}">
      <dgm:prSet/>
      <dgm:spPr/>
      <dgm:t>
        <a:bodyPr/>
        <a:lstStyle/>
        <a:p>
          <a:endParaRPr lang="en-US"/>
        </a:p>
      </dgm:t>
    </dgm:pt>
    <dgm:pt modelId="{A25FAD1E-CC3F-2C4D-92A1-59FE5A219AA6}">
      <dgm:prSet phldrT="[Text]" custT="1"/>
      <dgm:spPr/>
      <dgm:t>
        <a:bodyPr/>
        <a:lstStyle/>
        <a:p>
          <a:r>
            <a:rPr lang="en-US" sz="1100" dirty="0" smtClean="0"/>
            <a:t>Ranked 50 in the Top 100 Revenue-Generating Direct Selling Companies Worldwide in 2013</a:t>
          </a:r>
          <a:endParaRPr lang="en-US" sz="1100" dirty="0"/>
        </a:p>
      </dgm:t>
    </dgm:pt>
    <dgm:pt modelId="{FEA847A6-FEBB-5046-B765-5695D5316DFA}" type="parTrans" cxnId="{7654BEB8-DDB2-9B4E-A198-B7484A620C77}">
      <dgm:prSet/>
      <dgm:spPr/>
      <dgm:t>
        <a:bodyPr/>
        <a:lstStyle/>
        <a:p>
          <a:endParaRPr lang="en-US"/>
        </a:p>
      </dgm:t>
    </dgm:pt>
    <dgm:pt modelId="{2E73D16C-82E1-FE4C-BCCC-D41D60503A77}" type="sibTrans" cxnId="{7654BEB8-DDB2-9B4E-A198-B7484A620C77}">
      <dgm:prSet/>
      <dgm:spPr/>
      <dgm:t>
        <a:bodyPr/>
        <a:lstStyle/>
        <a:p>
          <a:endParaRPr lang="en-US"/>
        </a:p>
      </dgm:t>
    </dgm:pt>
    <dgm:pt modelId="{3CB371F9-8A06-8B40-9B4D-71C134EED16D}">
      <dgm:prSet phldrT="[Text]" custT="1"/>
      <dgm:spPr/>
      <dgm:t>
        <a:bodyPr/>
        <a:lstStyle/>
        <a:p>
          <a:r>
            <a:rPr lang="en-US" sz="1100" dirty="0" smtClean="0"/>
            <a:t>Has 5 branches in Indonesia</a:t>
          </a:r>
          <a:endParaRPr lang="en-US" sz="1100" dirty="0"/>
        </a:p>
      </dgm:t>
    </dgm:pt>
    <dgm:pt modelId="{9F0C69FA-D309-1244-B0E0-696EEEDC04DB}" type="parTrans" cxnId="{9070922D-7009-E944-91D1-131B0C926088}">
      <dgm:prSet/>
      <dgm:spPr/>
      <dgm:t>
        <a:bodyPr/>
        <a:lstStyle/>
        <a:p>
          <a:endParaRPr lang="en-US"/>
        </a:p>
      </dgm:t>
    </dgm:pt>
    <dgm:pt modelId="{FB5D8AD4-5B70-B84F-A9A2-F49EAE69DEFB}" type="sibTrans" cxnId="{9070922D-7009-E944-91D1-131B0C926088}">
      <dgm:prSet/>
      <dgm:spPr/>
      <dgm:t>
        <a:bodyPr/>
        <a:lstStyle/>
        <a:p>
          <a:endParaRPr lang="en-US"/>
        </a:p>
      </dgm:t>
    </dgm:pt>
    <dgm:pt modelId="{E07A496F-BE71-1145-8E3E-D8A5FA8C3492}">
      <dgm:prSet phldrT="[Text]" custT="1"/>
      <dgm:spPr/>
      <dgm:t>
        <a:bodyPr/>
        <a:lstStyle/>
        <a:p>
          <a:r>
            <a:rPr lang="en-US" sz="1100" dirty="0" smtClean="0"/>
            <a:t>Sells homeware, but not luxury homeware </a:t>
          </a:r>
          <a:endParaRPr lang="en-US" sz="1100" dirty="0"/>
        </a:p>
      </dgm:t>
    </dgm:pt>
    <dgm:pt modelId="{D6148237-0B50-6C48-BA58-D7142F17F753}" type="parTrans" cxnId="{C0093AB6-DEF7-BA4C-80CC-A5E9A839FAFA}">
      <dgm:prSet/>
      <dgm:spPr/>
      <dgm:t>
        <a:bodyPr/>
        <a:lstStyle/>
        <a:p>
          <a:endParaRPr lang="en-US"/>
        </a:p>
      </dgm:t>
    </dgm:pt>
    <dgm:pt modelId="{C91AE246-2B8D-A247-BB3D-A3019B69F09D}" type="sibTrans" cxnId="{C0093AB6-DEF7-BA4C-80CC-A5E9A839FAFA}">
      <dgm:prSet/>
      <dgm:spPr/>
      <dgm:t>
        <a:bodyPr/>
        <a:lstStyle/>
        <a:p>
          <a:endParaRPr lang="en-US"/>
        </a:p>
      </dgm:t>
    </dgm:pt>
    <dgm:pt modelId="{F1262BAC-CCCE-374E-A78A-EA2D8C2E89CD}">
      <dgm:prSet phldrT="[Text]" custT="1"/>
      <dgm:spPr/>
      <dgm:t>
        <a:bodyPr/>
        <a:lstStyle/>
        <a:p>
          <a:r>
            <a:rPr lang="en-US" sz="1100" dirty="0" smtClean="0"/>
            <a:t>Focused on expanding geographical scope</a:t>
          </a:r>
          <a:endParaRPr lang="en-US" sz="1100" dirty="0"/>
        </a:p>
      </dgm:t>
    </dgm:pt>
    <dgm:pt modelId="{9C3D3F2E-6EB7-4C43-96C0-EDD1D6D535FC}" type="parTrans" cxnId="{2F4ED544-5287-F342-AF8F-EB6FF784CCC7}">
      <dgm:prSet/>
      <dgm:spPr/>
      <dgm:t>
        <a:bodyPr/>
        <a:lstStyle/>
        <a:p>
          <a:endParaRPr lang="en-US"/>
        </a:p>
      </dgm:t>
    </dgm:pt>
    <dgm:pt modelId="{BE353CE4-7B25-624B-BAAC-05766D1FD769}" type="sibTrans" cxnId="{2F4ED544-5287-F342-AF8F-EB6FF784CCC7}">
      <dgm:prSet/>
      <dgm:spPr/>
      <dgm:t>
        <a:bodyPr/>
        <a:lstStyle/>
        <a:p>
          <a:endParaRPr lang="en-US"/>
        </a:p>
      </dgm:t>
    </dgm:pt>
    <dgm:pt modelId="{4CEE1C07-D701-8C40-BEDA-604DA070E4C9}">
      <dgm:prSet phldrT="[Text]" custT="1"/>
      <dgm:spPr/>
      <dgm:t>
        <a:bodyPr/>
        <a:lstStyle/>
        <a:p>
          <a:r>
            <a:rPr lang="en-US" sz="1100" dirty="0" smtClean="0"/>
            <a:t>Selling in 100 countries – wide geographical scope</a:t>
          </a:r>
          <a:endParaRPr lang="en-US" sz="1100" dirty="0"/>
        </a:p>
      </dgm:t>
    </dgm:pt>
    <dgm:pt modelId="{0147CEF8-E922-8D48-98B3-56CE23A9F3E9}" type="parTrans" cxnId="{6EC1C537-945D-3D41-B2E1-C3A52BC3CAC9}">
      <dgm:prSet/>
      <dgm:spPr/>
      <dgm:t>
        <a:bodyPr/>
        <a:lstStyle/>
        <a:p>
          <a:endParaRPr lang="en-US"/>
        </a:p>
      </dgm:t>
    </dgm:pt>
    <dgm:pt modelId="{209BE852-3F18-D642-8229-410A15D77CB6}" type="sibTrans" cxnId="{6EC1C537-945D-3D41-B2E1-C3A52BC3CAC9}">
      <dgm:prSet/>
      <dgm:spPr/>
      <dgm:t>
        <a:bodyPr/>
        <a:lstStyle/>
        <a:p>
          <a:endParaRPr lang="en-US"/>
        </a:p>
      </dgm:t>
    </dgm:pt>
    <dgm:pt modelId="{8C2DC6A5-6179-454C-9BA7-7E3F872515B5}">
      <dgm:prSet phldrT="[Text]" custT="1"/>
      <dgm:spPr/>
      <dgm:t>
        <a:bodyPr/>
        <a:lstStyle/>
        <a:p>
          <a:r>
            <a:rPr lang="en-US" sz="1100" dirty="0" smtClean="0"/>
            <a:t>Is the leading direct selling firm in Indonesia- offices in Jakarta, Bali, and Surabaya</a:t>
          </a:r>
          <a:endParaRPr lang="en-US" sz="1100" dirty="0"/>
        </a:p>
      </dgm:t>
    </dgm:pt>
    <dgm:pt modelId="{CB233097-726C-224D-81C6-D0D9D68E9883}" type="parTrans" cxnId="{6491FE45-8C01-9841-9C9E-CA6823A53871}">
      <dgm:prSet/>
      <dgm:spPr/>
      <dgm:t>
        <a:bodyPr/>
        <a:lstStyle/>
        <a:p>
          <a:endParaRPr lang="en-US"/>
        </a:p>
      </dgm:t>
    </dgm:pt>
    <dgm:pt modelId="{433C7D47-7EDE-5943-AA61-788456BC8C71}" type="sibTrans" cxnId="{6491FE45-8C01-9841-9C9E-CA6823A53871}">
      <dgm:prSet/>
      <dgm:spPr/>
      <dgm:t>
        <a:bodyPr/>
        <a:lstStyle/>
        <a:p>
          <a:endParaRPr lang="en-US"/>
        </a:p>
      </dgm:t>
    </dgm:pt>
    <dgm:pt modelId="{F99422D0-8F1D-0D44-8DC7-EE66FABCD6F4}">
      <dgm:prSet phldrT="[Text]" custT="1"/>
      <dgm:spPr/>
      <dgm:t>
        <a:bodyPr/>
        <a:lstStyle/>
        <a:p>
          <a:r>
            <a:rPr lang="en-US" sz="1100" dirty="0" smtClean="0"/>
            <a:t>Was one of the first Asian companies to push network marketing online – has a successful mobile app for its salespeople and customers</a:t>
          </a:r>
          <a:endParaRPr lang="en-US" sz="1100" dirty="0"/>
        </a:p>
      </dgm:t>
    </dgm:pt>
    <dgm:pt modelId="{4DDF5C25-652A-4548-B09B-925FB15F1F5E}" type="parTrans" cxnId="{4DAB852D-1A68-6C4C-9C19-EBE0861F3296}">
      <dgm:prSet/>
      <dgm:spPr/>
      <dgm:t>
        <a:bodyPr/>
        <a:lstStyle/>
        <a:p>
          <a:endParaRPr lang="en-US"/>
        </a:p>
      </dgm:t>
    </dgm:pt>
    <dgm:pt modelId="{164E7836-1673-2B4A-B383-CCF0A7A57CEE}" type="sibTrans" cxnId="{4DAB852D-1A68-6C4C-9C19-EBE0861F3296}">
      <dgm:prSet/>
      <dgm:spPr/>
      <dgm:t>
        <a:bodyPr/>
        <a:lstStyle/>
        <a:p>
          <a:endParaRPr lang="en-US"/>
        </a:p>
      </dgm:t>
    </dgm:pt>
    <dgm:pt modelId="{71C39AA9-115C-B244-87A6-6FFA7D1FB564}">
      <dgm:prSet phldrT="[Text]" custT="1"/>
      <dgm:spPr/>
      <dgm:t>
        <a:bodyPr/>
        <a:lstStyle/>
        <a:p>
          <a:r>
            <a:rPr lang="en-US" sz="1100" dirty="0" smtClean="0"/>
            <a:t>Sells a wide variety of goods, including homeware and houseware</a:t>
          </a:r>
          <a:endParaRPr lang="en-US" sz="1100" dirty="0"/>
        </a:p>
      </dgm:t>
    </dgm:pt>
    <dgm:pt modelId="{4237054C-F21C-444C-838D-01E53A783C90}" type="parTrans" cxnId="{80A262FE-0FEB-C442-9990-F879E25ABDE7}">
      <dgm:prSet/>
      <dgm:spPr/>
      <dgm:t>
        <a:bodyPr/>
        <a:lstStyle/>
        <a:p>
          <a:endParaRPr lang="en-US"/>
        </a:p>
      </dgm:t>
    </dgm:pt>
    <dgm:pt modelId="{2112CCDF-7F15-3646-8EA6-0B551F6B8B75}" type="sibTrans" cxnId="{80A262FE-0FEB-C442-9990-F879E25ABDE7}">
      <dgm:prSet/>
      <dgm:spPr/>
      <dgm:t>
        <a:bodyPr/>
        <a:lstStyle/>
        <a:p>
          <a:endParaRPr lang="en-US"/>
        </a:p>
      </dgm:t>
    </dgm:pt>
    <dgm:pt modelId="{26260513-400F-2342-8ACE-08F2C6B3EA0D}">
      <dgm:prSet phldrT="[Text]" custT="1"/>
      <dgm:spPr/>
      <dgm:t>
        <a:bodyPr/>
        <a:lstStyle/>
        <a:p>
          <a:r>
            <a:rPr lang="en-US" sz="1100" dirty="0" smtClean="0"/>
            <a:t>Focus on development of salespeople, rather than client business</a:t>
          </a:r>
          <a:endParaRPr lang="en-US" sz="1100" dirty="0"/>
        </a:p>
      </dgm:t>
    </dgm:pt>
    <dgm:pt modelId="{31A61D26-D00E-4549-BB55-4DB7B0D5264E}" type="parTrans" cxnId="{1D3C2797-03E3-DD49-8336-2922B270EBDE}">
      <dgm:prSet/>
      <dgm:spPr/>
      <dgm:t>
        <a:bodyPr/>
        <a:lstStyle/>
        <a:p>
          <a:endParaRPr lang="en-US"/>
        </a:p>
      </dgm:t>
    </dgm:pt>
    <dgm:pt modelId="{7AEB5889-8160-9B4D-913B-21F5632EFD7D}" type="sibTrans" cxnId="{1D3C2797-03E3-DD49-8336-2922B270EBDE}">
      <dgm:prSet/>
      <dgm:spPr/>
      <dgm:t>
        <a:bodyPr/>
        <a:lstStyle/>
        <a:p>
          <a:endParaRPr lang="en-US"/>
        </a:p>
      </dgm:t>
    </dgm:pt>
    <dgm:pt modelId="{7D223D24-3B8A-2A45-90B5-09F98B8B6DE5}" type="pres">
      <dgm:prSet presAssocID="{00327A91-0209-1041-801D-F487C1DBB804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1C3142-72AB-4841-A8ED-0B9BBBC6D658}" type="pres">
      <dgm:prSet presAssocID="{5FFF5350-6669-E749-8687-BFECB71BD6D5}" presName="compositeNode" presStyleCnt="0">
        <dgm:presLayoutVars>
          <dgm:bulletEnabled val="1"/>
        </dgm:presLayoutVars>
      </dgm:prSet>
      <dgm:spPr/>
    </dgm:pt>
    <dgm:pt modelId="{FA4AAACA-45F8-634D-BE2B-6959B701392E}" type="pres">
      <dgm:prSet presAssocID="{5FFF5350-6669-E749-8687-BFECB71BD6D5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8F7F382-310C-7649-A1A2-4ADB5220EF27}" type="pres">
      <dgm:prSet presAssocID="{5FFF5350-6669-E749-8687-BFECB71BD6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62908-2A64-2E4A-82C9-04B6F35B8498}" type="pres">
      <dgm:prSet presAssocID="{5FFF5350-6669-E749-8687-BFECB71BD6D5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7873D-16E5-1C4D-A6A8-4F4F1602C6B1}" type="pres">
      <dgm:prSet presAssocID="{C893BAAA-7BBA-E640-A1AF-C707CE33B75C}" presName="sibTrans" presStyleCnt="0"/>
      <dgm:spPr/>
    </dgm:pt>
    <dgm:pt modelId="{A1F2D80E-FE49-4649-8028-E075DD33A4ED}" type="pres">
      <dgm:prSet presAssocID="{8AD4DEAF-44A3-534C-A43A-5492056F10C6}" presName="compositeNode" presStyleCnt="0">
        <dgm:presLayoutVars>
          <dgm:bulletEnabled val="1"/>
        </dgm:presLayoutVars>
      </dgm:prSet>
      <dgm:spPr/>
    </dgm:pt>
    <dgm:pt modelId="{18B1BCD3-C227-E34D-BDD5-1B6CF03D3EDA}" type="pres">
      <dgm:prSet presAssocID="{8AD4DEAF-44A3-534C-A43A-5492056F10C6}" presName="image" presStyleLbl="fgImgPlace1" presStyleIdx="1" presStyleCnt="3" custLinFactNeighborX="-1892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1A4D820-806F-124A-8828-40D1E0129FF6}" type="pres">
      <dgm:prSet presAssocID="{8AD4DEAF-44A3-534C-A43A-5492056F10C6}" presName="childNode" presStyleLbl="node1" presStyleIdx="1" presStyleCnt="3" custLinFactNeighborX="-7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5B306-922B-0D40-9DE4-B47FAA29BB03}" type="pres">
      <dgm:prSet presAssocID="{8AD4DEAF-44A3-534C-A43A-5492056F10C6}" presName="parentNode" presStyleLbl="revTx" presStyleIdx="1" presStyleCnt="3" custLinFactNeighborX="-378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70BD5-5177-4940-B5BE-9B9BEEA77FA7}" type="pres">
      <dgm:prSet presAssocID="{95F4A13D-F989-3F4B-874B-7B8B4A6BCCF0}" presName="sibTrans" presStyleCnt="0"/>
      <dgm:spPr/>
    </dgm:pt>
    <dgm:pt modelId="{EED34EC2-5183-614A-9C00-2E222083C03F}" type="pres">
      <dgm:prSet presAssocID="{A57F13A6-5D8A-A349-947E-058CF13550CF}" presName="compositeNode" presStyleCnt="0">
        <dgm:presLayoutVars>
          <dgm:bulletEnabled val="1"/>
        </dgm:presLayoutVars>
      </dgm:prSet>
      <dgm:spPr/>
    </dgm:pt>
    <dgm:pt modelId="{AFED46E3-4E01-8147-ACFF-F25E479A011E}" type="pres">
      <dgm:prSet presAssocID="{A57F13A6-5D8A-A349-947E-058CF13550CF}" presName="image" presStyleLbl="fgImgPlace1" presStyleIdx="2" presStyleCnt="3" custLinFactNeighborX="-378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79B5553-54ED-2843-92C6-07B58D5748BB}" type="pres">
      <dgm:prSet presAssocID="{A57F13A6-5D8A-A349-947E-058CF13550CF}" presName="childNode" presStyleLbl="node1" presStyleIdx="2" presStyleCnt="3" custLinFactNeighborX="-15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4C04F-0B70-434F-9941-0D4F9EA4380E}" type="pres">
      <dgm:prSet presAssocID="{A57F13A6-5D8A-A349-947E-058CF13550CF}" presName="parentNode" presStyleLbl="revTx" presStyleIdx="2" presStyleCnt="3" custLinFactNeighborX="-757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8EB892-C9DA-C44D-9DAD-DDACC5A14D15}" type="presOf" srcId="{8AD4DEAF-44A3-534C-A43A-5492056F10C6}" destId="{58F5B306-922B-0D40-9DE4-B47FAA29BB03}" srcOrd="0" destOrd="0" presId="urn:microsoft.com/office/officeart/2005/8/layout/hList2"/>
    <dgm:cxn modelId="{38393270-0CCB-7045-B0D0-429F5D497E61}" srcId="{5FFF5350-6669-E749-8687-BFECB71BD6D5}" destId="{D313D2DD-F3E4-1C46-892C-A6DA0322C585}" srcOrd="2" destOrd="0" parTransId="{779C7B0E-69CA-984F-BE20-BC116E777AF7}" sibTransId="{B8A646A8-30E3-F448-AD14-6A15095AF329}"/>
    <dgm:cxn modelId="{57A84313-D017-A146-87DB-9C5ADFE53730}" srcId="{00327A91-0209-1041-801D-F487C1DBB804}" destId="{5FFF5350-6669-E749-8687-BFECB71BD6D5}" srcOrd="0" destOrd="0" parTransId="{F7DD12C2-698C-B64D-9CE5-23A509934349}" sibTransId="{C893BAAA-7BBA-E640-A1AF-C707CE33B75C}"/>
    <dgm:cxn modelId="{2CA8B5AD-A0AB-D24F-BDED-32D0DF616EEB}" srcId="{5FFF5350-6669-E749-8687-BFECB71BD6D5}" destId="{7E1F0575-6C11-C748-B4CE-5270F01E5BDD}" srcOrd="3" destOrd="0" parTransId="{CD5A475A-A462-9542-8D5A-60A6C2B5D90D}" sibTransId="{40DAE8A2-FF6D-E041-987D-9C374F590A28}"/>
    <dgm:cxn modelId="{6EC1C537-945D-3D41-B2E1-C3A52BC3CAC9}" srcId="{A57F13A6-5D8A-A349-947E-058CF13550CF}" destId="{4CEE1C07-D701-8C40-BEDA-604DA070E4C9}" srcOrd="1" destOrd="0" parTransId="{0147CEF8-E922-8D48-98B3-56CE23A9F3E9}" sibTransId="{209BE852-3F18-D642-8229-410A15D77CB6}"/>
    <dgm:cxn modelId="{77F758E4-01B7-5C4B-A205-D583CB185869}" type="presOf" srcId="{1ED131DB-4ABA-EA4F-90B0-DDE69EB9AD74}" destId="{C1A4D820-806F-124A-8828-40D1E0129FF6}" srcOrd="0" destOrd="1" presId="urn:microsoft.com/office/officeart/2005/8/layout/hList2"/>
    <dgm:cxn modelId="{7E1AF889-BC44-124D-8A84-E7ECC5ED124C}" srcId="{5FFF5350-6669-E749-8687-BFECB71BD6D5}" destId="{F6D418CF-69ED-BA4D-B98F-75558ABBAA1A}" srcOrd="0" destOrd="0" parTransId="{C46C4D30-172B-1449-8277-88EC5BA1A3D3}" sibTransId="{81BF5D64-30E9-894D-8070-679B52896A57}"/>
    <dgm:cxn modelId="{DA1C72CA-6BF3-D649-A35D-A44A1A7DC164}" type="presOf" srcId="{F99422D0-8F1D-0D44-8DC7-EE66FABCD6F4}" destId="{579B5553-54ED-2843-92C6-07B58D5748BB}" srcOrd="0" destOrd="3" presId="urn:microsoft.com/office/officeart/2005/8/layout/hList2"/>
    <dgm:cxn modelId="{B61216F4-7C13-BB4A-832A-CCB06B039BE1}" type="presOf" srcId="{A57F13A6-5D8A-A349-947E-058CF13550CF}" destId="{D154C04F-0B70-434F-9941-0D4F9EA4380E}" srcOrd="0" destOrd="0" presId="urn:microsoft.com/office/officeart/2005/8/layout/hList2"/>
    <dgm:cxn modelId="{1EB7F99B-663A-3B43-9A9B-D10D58C7D737}" type="presOf" srcId="{71C39AA9-115C-B244-87A6-6FFA7D1FB564}" destId="{579B5553-54ED-2843-92C6-07B58D5748BB}" srcOrd="0" destOrd="4" presId="urn:microsoft.com/office/officeart/2005/8/layout/hList2"/>
    <dgm:cxn modelId="{C9F3812F-85EA-744A-99E7-808A0E05C41E}" srcId="{00327A91-0209-1041-801D-F487C1DBB804}" destId="{8AD4DEAF-44A3-534C-A43A-5492056F10C6}" srcOrd="1" destOrd="0" parTransId="{84B9DC2B-0B02-6940-A136-2500E7BD3295}" sibTransId="{95F4A13D-F989-3F4B-874B-7B8B4A6BCCF0}"/>
    <dgm:cxn modelId="{DEADD21D-2ED0-204D-81F2-2595EF964FBB}" type="presOf" srcId="{00327A91-0209-1041-801D-F487C1DBB804}" destId="{7D223D24-3B8A-2A45-90B5-09F98B8B6DE5}" srcOrd="0" destOrd="0" presId="urn:microsoft.com/office/officeart/2005/8/layout/hList2"/>
    <dgm:cxn modelId="{44181047-F09F-D648-AACA-F96FBB447935}" srcId="{5FFF5350-6669-E749-8687-BFECB71BD6D5}" destId="{BD0427E2-9857-1A47-80C0-4527359E83C5}" srcOrd="4" destOrd="0" parTransId="{3EAF6937-773C-A740-8C7F-51C6308D7F3B}" sibTransId="{8033667A-DCF7-B446-803C-28556B1C5087}"/>
    <dgm:cxn modelId="{D322DBC8-D7E7-6A4A-8D20-885E16482B09}" type="presOf" srcId="{64095166-055D-A44A-A3FD-8B67673EB91C}" destId="{58F7F382-310C-7649-A1A2-4ADB5220EF27}" srcOrd="0" destOrd="1" presId="urn:microsoft.com/office/officeart/2005/8/layout/hList2"/>
    <dgm:cxn modelId="{76EC4815-9F89-E94D-991B-3E05C658DF4B}" srcId="{5FFF5350-6669-E749-8687-BFECB71BD6D5}" destId="{64095166-055D-A44A-A3FD-8B67673EB91C}" srcOrd="1" destOrd="0" parTransId="{2AC09C22-9C19-5847-9E02-43819BC80FED}" sibTransId="{5F19E6B0-C40E-4241-B574-D22F09769CEE}"/>
    <dgm:cxn modelId="{4DAB852D-1A68-6C4C-9C19-EBE0861F3296}" srcId="{A57F13A6-5D8A-A349-947E-058CF13550CF}" destId="{F99422D0-8F1D-0D44-8DC7-EE66FABCD6F4}" srcOrd="3" destOrd="0" parTransId="{4DDF5C25-652A-4548-B09B-925FB15F1F5E}" sibTransId="{164E7836-1673-2B4A-B383-CCF0A7A57CEE}"/>
    <dgm:cxn modelId="{8BC6B539-41C3-D14A-AFEF-B1ED036EE5A7}" type="presOf" srcId="{5FFF5350-6669-E749-8687-BFECB71BD6D5}" destId="{C6D62908-2A64-2E4A-82C9-04B6F35B8498}" srcOrd="0" destOrd="0" presId="urn:microsoft.com/office/officeart/2005/8/layout/hList2"/>
    <dgm:cxn modelId="{3191B21B-38AD-614F-A783-C3D5F73DF33E}" srcId="{8AD4DEAF-44A3-534C-A43A-5492056F10C6}" destId="{3277126B-BF97-5343-A778-F1B1B023AFFA}" srcOrd="0" destOrd="0" parTransId="{DDEC4C10-441F-0441-B58B-7ACC02F54DFE}" sibTransId="{C0D8084C-8809-EE47-85C8-CE0BE4E64069}"/>
    <dgm:cxn modelId="{80A262FE-0FEB-C442-9990-F879E25ABDE7}" srcId="{A57F13A6-5D8A-A349-947E-058CF13550CF}" destId="{71C39AA9-115C-B244-87A6-6FFA7D1FB564}" srcOrd="4" destOrd="0" parTransId="{4237054C-F21C-444C-838D-01E53A783C90}" sibTransId="{2112CCDF-7F15-3646-8EA6-0B551F6B8B75}"/>
    <dgm:cxn modelId="{DFCB58A5-3B0E-8043-9DFB-F19AC0A3C65F}" type="presOf" srcId="{3CB371F9-8A06-8B40-9B4D-71C134EED16D}" destId="{C1A4D820-806F-124A-8828-40D1E0129FF6}" srcOrd="0" destOrd="3" presId="urn:microsoft.com/office/officeart/2005/8/layout/hList2"/>
    <dgm:cxn modelId="{9070922D-7009-E944-91D1-131B0C926088}" srcId="{8AD4DEAF-44A3-534C-A43A-5492056F10C6}" destId="{3CB371F9-8A06-8B40-9B4D-71C134EED16D}" srcOrd="3" destOrd="0" parTransId="{9F0C69FA-D309-1244-B0E0-696EEEDC04DB}" sibTransId="{FB5D8AD4-5B70-B84F-A9A2-F49EAE69DEFB}"/>
    <dgm:cxn modelId="{3E93738B-57C5-FF49-A724-F14046D6E973}" type="presOf" srcId="{6B8227D8-1286-6D40-A7B9-16EA7123E64E}" destId="{579B5553-54ED-2843-92C6-07B58D5748BB}" srcOrd="0" destOrd="0" presId="urn:microsoft.com/office/officeart/2005/8/layout/hList2"/>
    <dgm:cxn modelId="{6F7907F6-B478-5E48-9E9D-156CBF8E408B}" srcId="{A57F13A6-5D8A-A349-947E-058CF13550CF}" destId="{6B8227D8-1286-6D40-A7B9-16EA7123E64E}" srcOrd="0" destOrd="0" parTransId="{B22D21EC-D8D0-3541-8757-1BEF5CB382F9}" sibTransId="{DC4BB58D-78E3-D342-B11B-6D6508088B52}"/>
    <dgm:cxn modelId="{8D044FF2-A572-2247-B5DB-7CFF7E5EDDF6}" srcId="{8AD4DEAF-44A3-534C-A43A-5492056F10C6}" destId="{1ED131DB-4ABA-EA4F-90B0-DDE69EB9AD74}" srcOrd="1" destOrd="0" parTransId="{2E123270-51FC-8D43-8856-73ADBD369C08}" sibTransId="{893B4CEC-58CB-934F-A7EB-71BD25F646E1}"/>
    <dgm:cxn modelId="{0AA80986-CACF-7342-A85D-2A302943112F}" srcId="{00327A91-0209-1041-801D-F487C1DBB804}" destId="{A57F13A6-5D8A-A349-947E-058CF13550CF}" srcOrd="2" destOrd="0" parTransId="{90A4E2C4-497E-8446-BECB-190A643A4205}" sibTransId="{72B078C8-53B2-9147-AC13-93D44554D08F}"/>
    <dgm:cxn modelId="{7654BEB8-DDB2-9B4E-A198-B7484A620C77}" srcId="{8AD4DEAF-44A3-534C-A43A-5492056F10C6}" destId="{A25FAD1E-CC3F-2C4D-92A1-59FE5A219AA6}" srcOrd="2" destOrd="0" parTransId="{FEA847A6-FEBB-5046-B765-5695D5316DFA}" sibTransId="{2E73D16C-82E1-FE4C-BCCC-D41D60503A77}"/>
    <dgm:cxn modelId="{6491FE45-8C01-9841-9C9E-CA6823A53871}" srcId="{A57F13A6-5D8A-A349-947E-058CF13550CF}" destId="{8C2DC6A5-6179-454C-9BA7-7E3F872515B5}" srcOrd="2" destOrd="0" parTransId="{CB233097-726C-224D-81C6-D0D9D68E9883}" sibTransId="{433C7D47-7EDE-5943-AA61-788456BC8C71}"/>
    <dgm:cxn modelId="{738BC333-7C47-6C46-891A-52EBD74C37F0}" type="presOf" srcId="{BD0427E2-9857-1A47-80C0-4527359E83C5}" destId="{58F7F382-310C-7649-A1A2-4ADB5220EF27}" srcOrd="0" destOrd="4" presId="urn:microsoft.com/office/officeart/2005/8/layout/hList2"/>
    <dgm:cxn modelId="{2F4ED544-5287-F342-AF8F-EB6FF784CCC7}" srcId="{8AD4DEAF-44A3-534C-A43A-5492056F10C6}" destId="{F1262BAC-CCCE-374E-A78A-EA2D8C2E89CD}" srcOrd="5" destOrd="0" parTransId="{9C3D3F2E-6EB7-4C43-96C0-EDD1D6D535FC}" sibTransId="{BE353CE4-7B25-624B-BAAC-05766D1FD769}"/>
    <dgm:cxn modelId="{DF7DA55C-2082-C24F-9B81-FA1932AA5F5E}" type="presOf" srcId="{A25FAD1E-CC3F-2C4D-92A1-59FE5A219AA6}" destId="{C1A4D820-806F-124A-8828-40D1E0129FF6}" srcOrd="0" destOrd="2" presId="urn:microsoft.com/office/officeart/2005/8/layout/hList2"/>
    <dgm:cxn modelId="{F55FB9B1-7B85-3B44-ACEC-84921B3F733F}" type="presOf" srcId="{3277126B-BF97-5343-A778-F1B1B023AFFA}" destId="{C1A4D820-806F-124A-8828-40D1E0129FF6}" srcOrd="0" destOrd="0" presId="urn:microsoft.com/office/officeart/2005/8/layout/hList2"/>
    <dgm:cxn modelId="{F7BD0F84-393B-9240-A724-74A31E2953FD}" type="presOf" srcId="{26260513-400F-2342-8ACE-08F2C6B3EA0D}" destId="{579B5553-54ED-2843-92C6-07B58D5748BB}" srcOrd="0" destOrd="5" presId="urn:microsoft.com/office/officeart/2005/8/layout/hList2"/>
    <dgm:cxn modelId="{2DF05136-E880-3546-B205-F562006990AE}" type="presOf" srcId="{F1262BAC-CCCE-374E-A78A-EA2D8C2E89CD}" destId="{C1A4D820-806F-124A-8828-40D1E0129FF6}" srcOrd="0" destOrd="5" presId="urn:microsoft.com/office/officeart/2005/8/layout/hList2"/>
    <dgm:cxn modelId="{499E3A5B-E2D2-ED4F-BE20-907E6A21E17A}" type="presOf" srcId="{E07A496F-BE71-1145-8E3E-D8A5FA8C3492}" destId="{C1A4D820-806F-124A-8828-40D1E0129FF6}" srcOrd="0" destOrd="4" presId="urn:microsoft.com/office/officeart/2005/8/layout/hList2"/>
    <dgm:cxn modelId="{3F5E7566-CEED-A54A-B928-FC02B2D9B50E}" type="presOf" srcId="{F6D418CF-69ED-BA4D-B98F-75558ABBAA1A}" destId="{58F7F382-310C-7649-A1A2-4ADB5220EF27}" srcOrd="0" destOrd="0" presId="urn:microsoft.com/office/officeart/2005/8/layout/hList2"/>
    <dgm:cxn modelId="{C1776E23-20F2-1E4D-BA1C-82D963E1C53D}" type="presOf" srcId="{8C2DC6A5-6179-454C-9BA7-7E3F872515B5}" destId="{579B5553-54ED-2843-92C6-07B58D5748BB}" srcOrd="0" destOrd="2" presId="urn:microsoft.com/office/officeart/2005/8/layout/hList2"/>
    <dgm:cxn modelId="{3D4E1C3A-C1FE-E647-A5EE-C9D9BE07A948}" type="presOf" srcId="{7E1F0575-6C11-C748-B4CE-5270F01E5BDD}" destId="{58F7F382-310C-7649-A1A2-4ADB5220EF27}" srcOrd="0" destOrd="3" presId="urn:microsoft.com/office/officeart/2005/8/layout/hList2"/>
    <dgm:cxn modelId="{CD83886E-F55D-F64F-B277-EDCBD221717B}" type="presOf" srcId="{4CEE1C07-D701-8C40-BEDA-604DA070E4C9}" destId="{579B5553-54ED-2843-92C6-07B58D5748BB}" srcOrd="0" destOrd="1" presId="urn:microsoft.com/office/officeart/2005/8/layout/hList2"/>
    <dgm:cxn modelId="{C0093AB6-DEF7-BA4C-80CC-A5E9A839FAFA}" srcId="{8AD4DEAF-44A3-534C-A43A-5492056F10C6}" destId="{E07A496F-BE71-1145-8E3E-D8A5FA8C3492}" srcOrd="4" destOrd="0" parTransId="{D6148237-0B50-6C48-BA58-D7142F17F753}" sibTransId="{C91AE246-2B8D-A247-BB3D-A3019B69F09D}"/>
    <dgm:cxn modelId="{7BAFC155-9007-8C41-A5F0-E27BE37FB986}" type="presOf" srcId="{D313D2DD-F3E4-1C46-892C-A6DA0322C585}" destId="{58F7F382-310C-7649-A1A2-4ADB5220EF27}" srcOrd="0" destOrd="2" presId="urn:microsoft.com/office/officeart/2005/8/layout/hList2"/>
    <dgm:cxn modelId="{1D3C2797-03E3-DD49-8336-2922B270EBDE}" srcId="{A57F13A6-5D8A-A349-947E-058CF13550CF}" destId="{26260513-400F-2342-8ACE-08F2C6B3EA0D}" srcOrd="5" destOrd="0" parTransId="{31A61D26-D00E-4549-BB55-4DB7B0D5264E}" sibTransId="{7AEB5889-8160-9B4D-913B-21F5632EFD7D}"/>
    <dgm:cxn modelId="{80898D5F-ECED-E34C-B6E4-BC29E5B4D35B}" type="presParOf" srcId="{7D223D24-3B8A-2A45-90B5-09F98B8B6DE5}" destId="{4B1C3142-72AB-4841-A8ED-0B9BBBC6D658}" srcOrd="0" destOrd="0" presId="urn:microsoft.com/office/officeart/2005/8/layout/hList2"/>
    <dgm:cxn modelId="{6A417C81-8C49-6248-A31D-FD359873A7AB}" type="presParOf" srcId="{4B1C3142-72AB-4841-A8ED-0B9BBBC6D658}" destId="{FA4AAACA-45F8-634D-BE2B-6959B701392E}" srcOrd="0" destOrd="0" presId="urn:microsoft.com/office/officeart/2005/8/layout/hList2"/>
    <dgm:cxn modelId="{C6F09458-0843-DD44-85C9-14B07D64DE37}" type="presParOf" srcId="{4B1C3142-72AB-4841-A8ED-0B9BBBC6D658}" destId="{58F7F382-310C-7649-A1A2-4ADB5220EF27}" srcOrd="1" destOrd="0" presId="urn:microsoft.com/office/officeart/2005/8/layout/hList2"/>
    <dgm:cxn modelId="{E9E948FF-688A-FE4B-B377-F98D1D4BE47E}" type="presParOf" srcId="{4B1C3142-72AB-4841-A8ED-0B9BBBC6D658}" destId="{C6D62908-2A64-2E4A-82C9-04B6F35B8498}" srcOrd="2" destOrd="0" presId="urn:microsoft.com/office/officeart/2005/8/layout/hList2"/>
    <dgm:cxn modelId="{BC77E12F-D5F4-D548-B8BE-96298C3835E5}" type="presParOf" srcId="{7D223D24-3B8A-2A45-90B5-09F98B8B6DE5}" destId="{8DA7873D-16E5-1C4D-A6A8-4F4F1602C6B1}" srcOrd="1" destOrd="0" presId="urn:microsoft.com/office/officeart/2005/8/layout/hList2"/>
    <dgm:cxn modelId="{0C8253A1-2973-5744-9776-8553DDC97EE7}" type="presParOf" srcId="{7D223D24-3B8A-2A45-90B5-09F98B8B6DE5}" destId="{A1F2D80E-FE49-4649-8028-E075DD33A4ED}" srcOrd="2" destOrd="0" presId="urn:microsoft.com/office/officeart/2005/8/layout/hList2"/>
    <dgm:cxn modelId="{1353244D-C6DA-694D-A478-649C5C93BB34}" type="presParOf" srcId="{A1F2D80E-FE49-4649-8028-E075DD33A4ED}" destId="{18B1BCD3-C227-E34D-BDD5-1B6CF03D3EDA}" srcOrd="0" destOrd="0" presId="urn:microsoft.com/office/officeart/2005/8/layout/hList2"/>
    <dgm:cxn modelId="{7FF9ED11-4D6A-8345-9CC8-1B94482641DC}" type="presParOf" srcId="{A1F2D80E-FE49-4649-8028-E075DD33A4ED}" destId="{C1A4D820-806F-124A-8828-40D1E0129FF6}" srcOrd="1" destOrd="0" presId="urn:microsoft.com/office/officeart/2005/8/layout/hList2"/>
    <dgm:cxn modelId="{04F79E81-476C-2844-AA8C-6D0D2E664CE2}" type="presParOf" srcId="{A1F2D80E-FE49-4649-8028-E075DD33A4ED}" destId="{58F5B306-922B-0D40-9DE4-B47FAA29BB03}" srcOrd="2" destOrd="0" presId="urn:microsoft.com/office/officeart/2005/8/layout/hList2"/>
    <dgm:cxn modelId="{A4A217CE-94D6-114B-8CAB-FFA71BCACEF3}" type="presParOf" srcId="{7D223D24-3B8A-2A45-90B5-09F98B8B6DE5}" destId="{ADD70BD5-5177-4940-B5BE-9B9BEEA77FA7}" srcOrd="3" destOrd="0" presId="urn:microsoft.com/office/officeart/2005/8/layout/hList2"/>
    <dgm:cxn modelId="{E8E34EE0-BFFC-8745-A092-4F982C6B87C4}" type="presParOf" srcId="{7D223D24-3B8A-2A45-90B5-09F98B8B6DE5}" destId="{EED34EC2-5183-614A-9C00-2E222083C03F}" srcOrd="4" destOrd="0" presId="urn:microsoft.com/office/officeart/2005/8/layout/hList2"/>
    <dgm:cxn modelId="{7051AE99-E9EC-DE4D-BEFA-3A2FFF98FA4F}" type="presParOf" srcId="{EED34EC2-5183-614A-9C00-2E222083C03F}" destId="{AFED46E3-4E01-8147-ACFF-F25E479A011E}" srcOrd="0" destOrd="0" presId="urn:microsoft.com/office/officeart/2005/8/layout/hList2"/>
    <dgm:cxn modelId="{EF0C490A-6479-554C-B472-7BE63D6B5DC8}" type="presParOf" srcId="{EED34EC2-5183-614A-9C00-2E222083C03F}" destId="{579B5553-54ED-2843-92C6-07B58D5748BB}" srcOrd="1" destOrd="0" presId="urn:microsoft.com/office/officeart/2005/8/layout/hList2"/>
    <dgm:cxn modelId="{FFAC4436-B596-EF48-8D3E-A5249942AB39}" type="presParOf" srcId="{EED34EC2-5183-614A-9C00-2E222083C03F}" destId="{D154C04F-0B70-434F-9941-0D4F9EA4380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0CCDE-20A7-2D47-8568-68FC6BEBF4AB}">
      <dsp:nvSpPr>
        <dsp:cNvPr id="0" name=""/>
        <dsp:cNvSpPr/>
      </dsp:nvSpPr>
      <dsp:spPr>
        <a:xfrm>
          <a:off x="3046903" y="-175131"/>
          <a:ext cx="2126580" cy="2086785"/>
        </a:xfrm>
        <a:prstGeom prst="ellipse">
          <a:avLst/>
        </a:prstGeom>
        <a:solidFill>
          <a:schemeClr val="accent1">
            <a:alpha val="81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rgbClr val="000000"/>
              </a:solidFill>
            </a:rPr>
            <a:t>Build trust through social networks</a:t>
          </a:r>
          <a:endParaRPr lang="en-US" sz="1500" b="1" kern="1200" dirty="0">
            <a:solidFill>
              <a:srgbClr val="000000"/>
            </a:solidFill>
          </a:endParaRPr>
        </a:p>
      </dsp:txBody>
      <dsp:txXfrm>
        <a:off x="3358333" y="130472"/>
        <a:ext cx="1503720" cy="1475579"/>
      </dsp:txXfrm>
    </dsp:sp>
    <dsp:sp modelId="{411B3207-A08A-A34C-B530-5EEAD1A1DECF}">
      <dsp:nvSpPr>
        <dsp:cNvPr id="0" name=""/>
        <dsp:cNvSpPr/>
      </dsp:nvSpPr>
      <dsp:spPr>
        <a:xfrm rot="2160000">
          <a:off x="5027310" y="1336542"/>
          <a:ext cx="260322" cy="585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034768" y="1430634"/>
        <a:ext cx="182225" cy="351132"/>
      </dsp:txXfrm>
    </dsp:sp>
    <dsp:sp modelId="{65533692-B582-5D48-AD80-1B55472CC9B3}">
      <dsp:nvSpPr>
        <dsp:cNvPr id="0" name=""/>
        <dsp:cNvSpPr/>
      </dsp:nvSpPr>
      <dsp:spPr>
        <a:xfrm>
          <a:off x="5153380" y="1355313"/>
          <a:ext cx="2126580" cy="2086785"/>
        </a:xfrm>
        <a:prstGeom prst="ellipse">
          <a:avLst/>
        </a:prstGeom>
        <a:solidFill>
          <a:schemeClr val="accent1">
            <a:alpha val="80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rgbClr val="000000"/>
              </a:solidFill>
            </a:rPr>
            <a:t>Push customers to </a:t>
          </a:r>
          <a:r>
            <a:rPr lang="en-US" sz="1500" b="1" kern="1200" dirty="0" err="1" smtClean="0">
              <a:solidFill>
                <a:srgbClr val="000000"/>
              </a:solidFill>
            </a:rPr>
            <a:t>eCommerce</a:t>
          </a:r>
          <a:endParaRPr lang="en-US" sz="1500" b="1" kern="1200" dirty="0">
            <a:solidFill>
              <a:srgbClr val="000000"/>
            </a:solidFill>
          </a:endParaRPr>
        </a:p>
      </dsp:txBody>
      <dsp:txXfrm>
        <a:off x="5464810" y="1660916"/>
        <a:ext cx="1503720" cy="1475579"/>
      </dsp:txXfrm>
    </dsp:sp>
    <dsp:sp modelId="{7F492233-B620-CF4E-966F-6C4B9CEFCF95}">
      <dsp:nvSpPr>
        <dsp:cNvPr id="0" name=""/>
        <dsp:cNvSpPr/>
      </dsp:nvSpPr>
      <dsp:spPr>
        <a:xfrm rot="6480000">
          <a:off x="5680734" y="3336930"/>
          <a:ext cx="272028" cy="585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5734147" y="3415167"/>
        <a:ext cx="190420" cy="351132"/>
      </dsp:txXfrm>
    </dsp:sp>
    <dsp:sp modelId="{533BF395-ACAC-2C41-8837-706AE9ED2CFC}">
      <dsp:nvSpPr>
        <dsp:cNvPr id="0" name=""/>
        <dsp:cNvSpPr/>
      </dsp:nvSpPr>
      <dsp:spPr>
        <a:xfrm>
          <a:off x="4348778" y="3831626"/>
          <a:ext cx="2126580" cy="2086785"/>
        </a:xfrm>
        <a:prstGeom prst="ellipse">
          <a:avLst/>
        </a:prstGeom>
        <a:solidFill>
          <a:schemeClr val="accent1">
            <a:alpha val="79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rgbClr val="000000"/>
              </a:solidFill>
            </a:rPr>
            <a:t>Localized, “Own the Moment” messaging</a:t>
          </a:r>
          <a:endParaRPr lang="en-US" sz="1500" b="1" kern="1200" dirty="0">
            <a:solidFill>
              <a:srgbClr val="000000"/>
            </a:solidFill>
          </a:endParaRPr>
        </a:p>
      </dsp:txBody>
      <dsp:txXfrm>
        <a:off x="4660208" y="4137229"/>
        <a:ext cx="1503720" cy="1475579"/>
      </dsp:txXfrm>
    </dsp:sp>
    <dsp:sp modelId="{249048C1-0DF4-AD4C-9290-D081C7D45F04}">
      <dsp:nvSpPr>
        <dsp:cNvPr id="0" name=""/>
        <dsp:cNvSpPr/>
      </dsp:nvSpPr>
      <dsp:spPr>
        <a:xfrm rot="10800000">
          <a:off x="3990901" y="4582408"/>
          <a:ext cx="252899" cy="585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4066771" y="4699452"/>
        <a:ext cx="177029" cy="351132"/>
      </dsp:txXfrm>
    </dsp:sp>
    <dsp:sp modelId="{A16050A2-A241-814C-9451-221253326586}">
      <dsp:nvSpPr>
        <dsp:cNvPr id="0" name=""/>
        <dsp:cNvSpPr/>
      </dsp:nvSpPr>
      <dsp:spPr>
        <a:xfrm>
          <a:off x="1745028" y="3831626"/>
          <a:ext cx="2126580" cy="2086785"/>
        </a:xfrm>
        <a:prstGeom prst="ellipse">
          <a:avLst/>
        </a:prstGeom>
        <a:solidFill>
          <a:schemeClr val="accent1">
            <a:alpha val="83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rgbClr val="000000"/>
              </a:solidFill>
            </a:rPr>
            <a:t>Improved accessibility, broader geographic reach, increased sales</a:t>
          </a:r>
          <a:endParaRPr lang="en-US" sz="1500" b="1" kern="1200" dirty="0">
            <a:solidFill>
              <a:srgbClr val="000000"/>
            </a:solidFill>
          </a:endParaRPr>
        </a:p>
      </dsp:txBody>
      <dsp:txXfrm>
        <a:off x="2056458" y="4137229"/>
        <a:ext cx="1503720" cy="1475579"/>
      </dsp:txXfrm>
    </dsp:sp>
    <dsp:sp modelId="{A6E77ED8-7A0F-2C49-93BB-EF0C56CCCD3B}">
      <dsp:nvSpPr>
        <dsp:cNvPr id="0" name=""/>
        <dsp:cNvSpPr/>
      </dsp:nvSpPr>
      <dsp:spPr>
        <a:xfrm rot="15120000">
          <a:off x="2272382" y="3351574"/>
          <a:ext cx="272028" cy="585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2325795" y="3507425"/>
        <a:ext cx="190420" cy="351132"/>
      </dsp:txXfrm>
    </dsp:sp>
    <dsp:sp modelId="{1A32995D-2381-9E45-BB30-0F9E4380D3A9}">
      <dsp:nvSpPr>
        <dsp:cNvPr id="0" name=""/>
        <dsp:cNvSpPr/>
      </dsp:nvSpPr>
      <dsp:spPr>
        <a:xfrm>
          <a:off x="940425" y="1355313"/>
          <a:ext cx="2126580" cy="2086785"/>
        </a:xfrm>
        <a:prstGeom prst="ellipse">
          <a:avLst/>
        </a:prstGeom>
        <a:solidFill>
          <a:schemeClr val="accent1">
            <a:alpha val="84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Strengthened Libbey Brand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251855" y="1660916"/>
        <a:ext cx="1503720" cy="1475579"/>
      </dsp:txXfrm>
    </dsp:sp>
    <dsp:sp modelId="{F98E6900-BE78-F247-8AFD-292AD95708AC}">
      <dsp:nvSpPr>
        <dsp:cNvPr id="0" name=""/>
        <dsp:cNvSpPr/>
      </dsp:nvSpPr>
      <dsp:spPr>
        <a:xfrm rot="19440000">
          <a:off x="2920833" y="1345203"/>
          <a:ext cx="260322" cy="585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928291" y="1485199"/>
        <a:ext cx="182225" cy="351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27E84-B6FE-5D47-92CC-120B0962083C}">
      <dsp:nvSpPr>
        <dsp:cNvPr id="0" name=""/>
        <dsp:cNvSpPr/>
      </dsp:nvSpPr>
      <dsp:spPr>
        <a:xfrm>
          <a:off x="1513522" y="0"/>
          <a:ext cx="8576624" cy="5739133"/>
        </a:xfrm>
        <a:prstGeom prst="rightArrow">
          <a:avLst/>
        </a:prstGeom>
        <a:solidFill>
          <a:srgbClr val="50B4C8">
            <a:alpha val="26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71C71-DE36-0E40-BB92-B4271BDD5A40}">
      <dsp:nvSpPr>
        <dsp:cNvPr id="0" name=""/>
        <dsp:cNvSpPr/>
      </dsp:nvSpPr>
      <dsp:spPr>
        <a:xfrm>
          <a:off x="4434" y="1721739"/>
          <a:ext cx="1938707" cy="2295653"/>
        </a:xfrm>
        <a:prstGeom prst="roundRect">
          <a:avLst/>
        </a:prstGeom>
        <a:solidFill>
          <a:schemeClr val="accent1">
            <a:alpha val="84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>
              <a:solidFill>
                <a:schemeClr val="tx1"/>
              </a:solidFill>
              <a:latin typeface="Calibri Light"/>
              <a:cs typeface="Calibri Light"/>
            </a:rPr>
            <a:t>Success with direct selling in Indonesia</a:t>
          </a:r>
          <a:endParaRPr lang="en-US" sz="2700" b="0" i="0" kern="1200" dirty="0">
            <a:solidFill>
              <a:schemeClr val="tx1"/>
            </a:solidFill>
            <a:latin typeface="Calibri Light"/>
            <a:cs typeface="Calibri Light"/>
          </a:endParaRPr>
        </a:p>
      </dsp:txBody>
      <dsp:txXfrm>
        <a:off x="99074" y="1816379"/>
        <a:ext cx="1749427" cy="2106373"/>
      </dsp:txXfrm>
    </dsp:sp>
    <dsp:sp modelId="{3CC5211B-2410-8945-B942-64A87A3181C7}">
      <dsp:nvSpPr>
        <dsp:cNvPr id="0" name=""/>
        <dsp:cNvSpPr/>
      </dsp:nvSpPr>
      <dsp:spPr>
        <a:xfrm>
          <a:off x="2040076" y="1721739"/>
          <a:ext cx="1938707" cy="2295653"/>
        </a:xfrm>
        <a:prstGeom prst="roundRect">
          <a:avLst/>
        </a:prstGeom>
        <a:solidFill>
          <a:schemeClr val="accent1">
            <a:alpha val="83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>
              <a:solidFill>
                <a:srgbClr val="000000"/>
              </a:solidFill>
              <a:latin typeface="Calibri Light"/>
              <a:cs typeface="Calibri Light"/>
            </a:rPr>
            <a:t>Open showcase stores in urban areas</a:t>
          </a:r>
          <a:endParaRPr lang="en-US" sz="2700" b="0" i="0" kern="1200" dirty="0">
            <a:solidFill>
              <a:srgbClr val="000000"/>
            </a:solidFill>
            <a:latin typeface="Calibri Light"/>
            <a:cs typeface="Calibri Light"/>
          </a:endParaRPr>
        </a:p>
      </dsp:txBody>
      <dsp:txXfrm>
        <a:off x="2134716" y="1816379"/>
        <a:ext cx="1749427" cy="2106373"/>
      </dsp:txXfrm>
    </dsp:sp>
    <dsp:sp modelId="{AD9DD874-C619-704A-B91B-86AFC8A2218D}">
      <dsp:nvSpPr>
        <dsp:cNvPr id="0" name=""/>
        <dsp:cNvSpPr/>
      </dsp:nvSpPr>
      <dsp:spPr>
        <a:xfrm>
          <a:off x="4075719" y="1721739"/>
          <a:ext cx="1938707" cy="2295653"/>
        </a:xfrm>
        <a:prstGeom prst="roundRect">
          <a:avLst/>
        </a:prstGeom>
        <a:solidFill>
          <a:schemeClr val="accent1">
            <a:alpha val="79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>
              <a:solidFill>
                <a:srgbClr val="000000"/>
              </a:solidFill>
              <a:latin typeface="Calibri Light"/>
              <a:cs typeface="Calibri Light"/>
            </a:rPr>
            <a:t>Expand to different channels</a:t>
          </a:r>
          <a:endParaRPr lang="en-US" sz="2700" b="0" i="0" kern="1200" dirty="0">
            <a:solidFill>
              <a:srgbClr val="000000"/>
            </a:solidFill>
            <a:latin typeface="Calibri Light"/>
            <a:cs typeface="Calibri Light"/>
          </a:endParaRPr>
        </a:p>
      </dsp:txBody>
      <dsp:txXfrm>
        <a:off x="4170359" y="1816379"/>
        <a:ext cx="1749427" cy="2106373"/>
      </dsp:txXfrm>
    </dsp:sp>
    <dsp:sp modelId="{701F60D1-C421-2240-BE48-18FEFF9BB71A}">
      <dsp:nvSpPr>
        <dsp:cNvPr id="0" name=""/>
        <dsp:cNvSpPr/>
      </dsp:nvSpPr>
      <dsp:spPr>
        <a:xfrm>
          <a:off x="6111362" y="1721739"/>
          <a:ext cx="1938707" cy="2295653"/>
        </a:xfrm>
        <a:prstGeom prst="roundRect">
          <a:avLst/>
        </a:prstGeom>
        <a:solidFill>
          <a:schemeClr val="accent1">
            <a:alpha val="83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>
              <a:solidFill>
                <a:srgbClr val="000000"/>
              </a:solidFill>
              <a:latin typeface="Calibri Light"/>
              <a:cs typeface="Calibri Light"/>
            </a:rPr>
            <a:t>New product lines </a:t>
          </a:r>
          <a:endParaRPr lang="en-US" sz="2700" b="0" i="0" kern="1200" dirty="0">
            <a:solidFill>
              <a:srgbClr val="000000"/>
            </a:solidFill>
            <a:latin typeface="Calibri Light"/>
            <a:cs typeface="Calibri Light"/>
          </a:endParaRPr>
        </a:p>
      </dsp:txBody>
      <dsp:txXfrm>
        <a:off x="6206002" y="1816379"/>
        <a:ext cx="1749427" cy="2106373"/>
      </dsp:txXfrm>
    </dsp:sp>
    <dsp:sp modelId="{4C0AD0CE-D6AF-B747-8961-294171D7AFA1}">
      <dsp:nvSpPr>
        <dsp:cNvPr id="0" name=""/>
        <dsp:cNvSpPr/>
      </dsp:nvSpPr>
      <dsp:spPr>
        <a:xfrm>
          <a:off x="8147005" y="1721739"/>
          <a:ext cx="1938707" cy="2295653"/>
        </a:xfrm>
        <a:prstGeom prst="roundRect">
          <a:avLst/>
        </a:prstGeom>
        <a:solidFill>
          <a:schemeClr val="accent1">
            <a:alpha val="83000"/>
          </a:schemeClr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>
              <a:solidFill>
                <a:schemeClr val="tx1"/>
              </a:solidFill>
              <a:latin typeface="Calibri Light"/>
              <a:cs typeface="Calibri Light"/>
            </a:rPr>
            <a:t>Expand into similar new markets</a:t>
          </a:r>
          <a:endParaRPr lang="en-US" sz="2700" b="0" i="0" kern="1200" dirty="0">
            <a:solidFill>
              <a:schemeClr val="tx1"/>
            </a:solidFill>
            <a:latin typeface="Calibri Light"/>
            <a:cs typeface="Calibri Light"/>
          </a:endParaRPr>
        </a:p>
      </dsp:txBody>
      <dsp:txXfrm>
        <a:off x="8241645" y="1816379"/>
        <a:ext cx="1749427" cy="2106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2908-2A64-2E4A-82C9-04B6F35B8498}">
      <dsp:nvSpPr>
        <dsp:cNvPr id="0" name=""/>
        <dsp:cNvSpPr/>
      </dsp:nvSpPr>
      <dsp:spPr>
        <a:xfrm rot="16200000">
          <a:off x="-1183569" y="1869794"/>
          <a:ext cx="2826011" cy="36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75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ZHULIAN</a:t>
          </a:r>
          <a:endParaRPr lang="en-US" sz="2600" b="1" kern="1200" dirty="0"/>
        </a:p>
      </dsp:txBody>
      <dsp:txXfrm>
        <a:off x="-1183569" y="1869794"/>
        <a:ext cx="2826011" cy="364053"/>
      </dsp:txXfrm>
    </dsp:sp>
    <dsp:sp modelId="{58F7F382-310C-7649-A1A2-4ADB5220EF27}">
      <dsp:nvSpPr>
        <dsp:cNvPr id="0" name=""/>
        <dsp:cNvSpPr/>
      </dsp:nvSpPr>
      <dsp:spPr>
        <a:xfrm>
          <a:off x="411463" y="638815"/>
          <a:ext cx="1813374" cy="28260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21075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Sells </a:t>
          </a:r>
          <a:r>
            <a:rPr lang="en-US" sz="1800" kern="1200" dirty="0" smtClean="0"/>
            <a:t>in Malaysia, Indonesia, Singapore, &amp; Thailand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Experienced seller of luxury products</a:t>
          </a:r>
          <a:endParaRPr lang="en-US" sz="1800" kern="1200" dirty="0"/>
        </a:p>
      </dsp:txBody>
      <dsp:txXfrm>
        <a:off x="411463" y="638815"/>
        <a:ext cx="1813374" cy="2826011"/>
      </dsp:txXfrm>
    </dsp:sp>
    <dsp:sp modelId="{FA4AAACA-45F8-634D-BE2B-6959B701392E}">
      <dsp:nvSpPr>
        <dsp:cNvPr id="0" name=""/>
        <dsp:cNvSpPr/>
      </dsp:nvSpPr>
      <dsp:spPr>
        <a:xfrm>
          <a:off x="47409" y="158264"/>
          <a:ext cx="728107" cy="728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F5B306-922B-0D40-9DE4-B47FAA29BB03}">
      <dsp:nvSpPr>
        <dsp:cNvPr id="0" name=""/>
        <dsp:cNvSpPr/>
      </dsp:nvSpPr>
      <dsp:spPr>
        <a:xfrm rot="16200000">
          <a:off x="1331099" y="1869794"/>
          <a:ext cx="2826011" cy="36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75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ELKEN</a:t>
          </a:r>
          <a:endParaRPr lang="en-US" sz="2600" b="1" kern="1200" dirty="0"/>
        </a:p>
      </dsp:txBody>
      <dsp:txXfrm>
        <a:off x="1331099" y="1869794"/>
        <a:ext cx="2826011" cy="364053"/>
      </dsp:txXfrm>
    </dsp:sp>
    <dsp:sp modelId="{C1A4D820-806F-124A-8828-40D1E0129FF6}">
      <dsp:nvSpPr>
        <dsp:cNvPr id="0" name=""/>
        <dsp:cNvSpPr/>
      </dsp:nvSpPr>
      <dsp:spPr>
        <a:xfrm>
          <a:off x="2926132" y="638815"/>
          <a:ext cx="1813374" cy="28260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1BCD3-C227-E34D-BDD5-1B6CF03D3EDA}">
      <dsp:nvSpPr>
        <dsp:cNvPr id="0" name=""/>
        <dsp:cNvSpPr/>
      </dsp:nvSpPr>
      <dsp:spPr>
        <a:xfrm>
          <a:off x="2562078" y="158264"/>
          <a:ext cx="728107" cy="7281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54C04F-0B70-434F-9941-0D4F9EA4380E}">
      <dsp:nvSpPr>
        <dsp:cNvPr id="0" name=""/>
        <dsp:cNvSpPr/>
      </dsp:nvSpPr>
      <dsp:spPr>
        <a:xfrm rot="16200000">
          <a:off x="3845768" y="1869794"/>
          <a:ext cx="2826011" cy="36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1075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QNET</a:t>
          </a:r>
          <a:endParaRPr lang="en-US" sz="2600" b="1" kern="1200" dirty="0"/>
        </a:p>
      </dsp:txBody>
      <dsp:txXfrm>
        <a:off x="3845768" y="1869794"/>
        <a:ext cx="2826011" cy="364053"/>
      </dsp:txXfrm>
    </dsp:sp>
    <dsp:sp modelId="{579B5553-54ED-2843-92C6-07B58D5748BB}">
      <dsp:nvSpPr>
        <dsp:cNvPr id="0" name=""/>
        <dsp:cNvSpPr/>
      </dsp:nvSpPr>
      <dsp:spPr>
        <a:xfrm>
          <a:off x="5440800" y="638815"/>
          <a:ext cx="1813374" cy="28260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ED46E3-4E01-8147-ACFF-F25E479A011E}">
      <dsp:nvSpPr>
        <dsp:cNvPr id="0" name=""/>
        <dsp:cNvSpPr/>
      </dsp:nvSpPr>
      <dsp:spPr>
        <a:xfrm>
          <a:off x="5076746" y="158264"/>
          <a:ext cx="728107" cy="7281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57634-7A33-4D21-9819-D0AF0869C304}">
      <dsp:nvSpPr>
        <dsp:cNvPr id="0" name=""/>
        <dsp:cNvSpPr/>
      </dsp:nvSpPr>
      <dsp:spPr>
        <a:xfrm>
          <a:off x="2946" y="1643876"/>
          <a:ext cx="2956619" cy="1182647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Place</a:t>
          </a:r>
          <a:endParaRPr lang="en-US" sz="2900" kern="1200" dirty="0"/>
        </a:p>
      </dsp:txBody>
      <dsp:txXfrm>
        <a:off x="2946" y="1643876"/>
        <a:ext cx="2660957" cy="1182647"/>
      </dsp:txXfrm>
    </dsp:sp>
    <dsp:sp modelId="{9E60C10A-C569-4704-BFB9-4620341388E6}">
      <dsp:nvSpPr>
        <dsp:cNvPr id="0" name=""/>
        <dsp:cNvSpPr/>
      </dsp:nvSpPr>
      <dsp:spPr>
        <a:xfrm>
          <a:off x="2368242" y="1643876"/>
          <a:ext cx="2956619" cy="1182647"/>
        </a:xfrm>
        <a:prstGeom prst="chevron">
          <a:avLst/>
        </a:prstGeom>
        <a:solidFill>
          <a:schemeClr val="accent1">
            <a:shade val="80000"/>
            <a:hueOff val="52620"/>
            <a:satOff val="247"/>
            <a:lumOff val="8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Product</a:t>
          </a:r>
          <a:endParaRPr lang="en-US" sz="2900" kern="1200" dirty="0"/>
        </a:p>
      </dsp:txBody>
      <dsp:txXfrm>
        <a:off x="2959566" y="1643876"/>
        <a:ext cx="1773972" cy="1182647"/>
      </dsp:txXfrm>
    </dsp:sp>
    <dsp:sp modelId="{46BB81CA-35C6-4D8A-84D2-008FC2EECD2E}">
      <dsp:nvSpPr>
        <dsp:cNvPr id="0" name=""/>
        <dsp:cNvSpPr/>
      </dsp:nvSpPr>
      <dsp:spPr>
        <a:xfrm>
          <a:off x="4733538" y="1643876"/>
          <a:ext cx="2956619" cy="1182647"/>
        </a:xfrm>
        <a:prstGeom prst="chevron">
          <a:avLst/>
        </a:prstGeom>
        <a:solidFill>
          <a:schemeClr val="accent1">
            <a:shade val="80000"/>
            <a:hueOff val="105240"/>
            <a:satOff val="494"/>
            <a:lumOff val="16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Promotion</a:t>
          </a:r>
          <a:endParaRPr lang="en-US" sz="2900" kern="1200" dirty="0"/>
        </a:p>
      </dsp:txBody>
      <dsp:txXfrm>
        <a:off x="5324862" y="1643876"/>
        <a:ext cx="1773972" cy="1182647"/>
      </dsp:txXfrm>
    </dsp:sp>
    <dsp:sp modelId="{887E9407-065B-472D-9988-E88C72D325AB}">
      <dsp:nvSpPr>
        <dsp:cNvPr id="0" name=""/>
        <dsp:cNvSpPr/>
      </dsp:nvSpPr>
      <dsp:spPr>
        <a:xfrm>
          <a:off x="7098833" y="1643876"/>
          <a:ext cx="2956619" cy="1182647"/>
        </a:xfrm>
        <a:prstGeom prst="chevron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Price</a:t>
          </a:r>
          <a:endParaRPr lang="en-US" sz="2900" kern="1200" dirty="0"/>
        </a:p>
      </dsp:txBody>
      <dsp:txXfrm>
        <a:off x="7690157" y="1643876"/>
        <a:ext cx="1773972" cy="1182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2CF56-190F-5B41-B999-2F051C418E13}">
      <dsp:nvSpPr>
        <dsp:cNvPr id="0" name=""/>
        <dsp:cNvSpPr/>
      </dsp:nvSpPr>
      <dsp:spPr>
        <a:xfrm>
          <a:off x="145711" y="47618"/>
          <a:ext cx="2001796" cy="1000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Cost Drivers</a:t>
          </a:r>
          <a:endParaRPr lang="en-US" sz="3000" kern="1200" dirty="0"/>
        </a:p>
      </dsp:txBody>
      <dsp:txXfrm>
        <a:off x="175026" y="76933"/>
        <a:ext cx="1943166" cy="942268"/>
      </dsp:txXfrm>
    </dsp:sp>
    <dsp:sp modelId="{E5D740C2-902F-8945-A0BA-28F8BE873C3D}">
      <dsp:nvSpPr>
        <dsp:cNvPr id="0" name=""/>
        <dsp:cNvSpPr/>
      </dsp:nvSpPr>
      <dsp:spPr>
        <a:xfrm>
          <a:off x="345890" y="1048516"/>
          <a:ext cx="247798" cy="705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543"/>
              </a:lnTo>
              <a:lnTo>
                <a:pt x="247798" y="70554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B2DF0-6F64-2C44-9914-FCE6519E0794}">
      <dsp:nvSpPr>
        <dsp:cNvPr id="0" name=""/>
        <dsp:cNvSpPr/>
      </dsp:nvSpPr>
      <dsp:spPr>
        <a:xfrm>
          <a:off x="593689" y="1253610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Commission to direct sales representatives</a:t>
          </a:r>
          <a:endParaRPr lang="en-US" sz="1500" kern="1200" dirty="0"/>
        </a:p>
      </dsp:txBody>
      <dsp:txXfrm>
        <a:off x="623004" y="1282925"/>
        <a:ext cx="1542807" cy="942268"/>
      </dsp:txXfrm>
    </dsp:sp>
    <dsp:sp modelId="{5FAE0C9F-64AF-604F-AAC5-5E1E0FB8CA52}">
      <dsp:nvSpPr>
        <dsp:cNvPr id="0" name=""/>
        <dsp:cNvSpPr/>
      </dsp:nvSpPr>
      <dsp:spPr>
        <a:xfrm>
          <a:off x="345890" y="1048516"/>
          <a:ext cx="247798" cy="1956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666"/>
              </a:lnTo>
              <a:lnTo>
                <a:pt x="247798" y="195666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B4EB0-33EA-A441-910D-0A500C4FF1F7}">
      <dsp:nvSpPr>
        <dsp:cNvPr id="0" name=""/>
        <dsp:cNvSpPr/>
      </dsp:nvSpPr>
      <dsp:spPr>
        <a:xfrm>
          <a:off x="593689" y="2504733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Expats and local employees</a:t>
          </a:r>
          <a:endParaRPr lang="en-US" sz="1500" kern="1200" dirty="0"/>
        </a:p>
      </dsp:txBody>
      <dsp:txXfrm>
        <a:off x="623004" y="2534048"/>
        <a:ext cx="1542807" cy="942268"/>
      </dsp:txXfrm>
    </dsp:sp>
    <dsp:sp modelId="{A4D08532-9FF9-8349-A551-4E5B2606F0C4}">
      <dsp:nvSpPr>
        <dsp:cNvPr id="0" name=""/>
        <dsp:cNvSpPr/>
      </dsp:nvSpPr>
      <dsp:spPr>
        <a:xfrm>
          <a:off x="345890" y="1048516"/>
          <a:ext cx="247798" cy="3207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7788"/>
              </a:lnTo>
              <a:lnTo>
                <a:pt x="247798" y="32077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884F0-F4B7-A848-90C8-FE395F5C0A7C}">
      <dsp:nvSpPr>
        <dsp:cNvPr id="0" name=""/>
        <dsp:cNvSpPr/>
      </dsp:nvSpPr>
      <dsp:spPr>
        <a:xfrm>
          <a:off x="593689" y="3755856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Rent expense</a:t>
          </a:r>
          <a:endParaRPr lang="en-US" sz="1500" kern="1200" dirty="0"/>
        </a:p>
      </dsp:txBody>
      <dsp:txXfrm>
        <a:off x="623004" y="3785171"/>
        <a:ext cx="1542807" cy="942268"/>
      </dsp:txXfrm>
    </dsp:sp>
    <dsp:sp modelId="{2B67D27E-6D24-5F4D-A17D-7316ED3DA3F3}">
      <dsp:nvSpPr>
        <dsp:cNvPr id="0" name=""/>
        <dsp:cNvSpPr/>
      </dsp:nvSpPr>
      <dsp:spPr>
        <a:xfrm>
          <a:off x="345890" y="1048516"/>
          <a:ext cx="247798" cy="4461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1399"/>
              </a:lnTo>
              <a:lnTo>
                <a:pt x="247798" y="446139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93EB4-8882-0540-AF04-48EF1D7E8DAE}">
      <dsp:nvSpPr>
        <dsp:cNvPr id="0" name=""/>
        <dsp:cNvSpPr/>
      </dsp:nvSpPr>
      <dsp:spPr>
        <a:xfrm>
          <a:off x="593689" y="5009466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Launch parties in Years 1 and 2</a:t>
          </a:r>
          <a:endParaRPr lang="en-US" sz="1500" kern="1200" dirty="0"/>
        </a:p>
      </dsp:txBody>
      <dsp:txXfrm>
        <a:off x="623004" y="5038781"/>
        <a:ext cx="1542807" cy="942268"/>
      </dsp:txXfrm>
    </dsp:sp>
    <dsp:sp modelId="{565BB932-FACE-814C-9024-8D9EC98631CD}">
      <dsp:nvSpPr>
        <dsp:cNvPr id="0" name=""/>
        <dsp:cNvSpPr/>
      </dsp:nvSpPr>
      <dsp:spPr>
        <a:xfrm>
          <a:off x="2536837" y="65984"/>
          <a:ext cx="2001796" cy="1000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Revenue Drivers</a:t>
          </a:r>
          <a:endParaRPr lang="en-US" sz="3000" kern="1200" dirty="0"/>
        </a:p>
      </dsp:txBody>
      <dsp:txXfrm>
        <a:off x="2566152" y="95299"/>
        <a:ext cx="1943166" cy="942268"/>
      </dsp:txXfrm>
    </dsp:sp>
    <dsp:sp modelId="{68E13E05-1325-6744-9BC7-FA90E13BAFFC}">
      <dsp:nvSpPr>
        <dsp:cNvPr id="0" name=""/>
        <dsp:cNvSpPr/>
      </dsp:nvSpPr>
      <dsp:spPr>
        <a:xfrm>
          <a:off x="2737016" y="1066882"/>
          <a:ext cx="200167" cy="75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673"/>
              </a:lnTo>
              <a:lnTo>
                <a:pt x="200167" y="7506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D20D4-1A2C-1442-9B6A-CDCD845ED3F8}">
      <dsp:nvSpPr>
        <dsp:cNvPr id="0" name=""/>
        <dsp:cNvSpPr/>
      </dsp:nvSpPr>
      <dsp:spPr>
        <a:xfrm>
          <a:off x="2937184" y="1317107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Size of sales force</a:t>
          </a:r>
          <a:endParaRPr lang="en-US" sz="1500" kern="1200" dirty="0"/>
        </a:p>
      </dsp:txBody>
      <dsp:txXfrm>
        <a:off x="2966499" y="1346422"/>
        <a:ext cx="1542807" cy="942268"/>
      </dsp:txXfrm>
    </dsp:sp>
    <dsp:sp modelId="{F8752F74-B6F4-4F4C-B4C4-7ADA5E16997F}">
      <dsp:nvSpPr>
        <dsp:cNvPr id="0" name=""/>
        <dsp:cNvSpPr/>
      </dsp:nvSpPr>
      <dsp:spPr>
        <a:xfrm>
          <a:off x="2737016" y="1066882"/>
          <a:ext cx="200167" cy="200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796"/>
              </a:lnTo>
              <a:lnTo>
                <a:pt x="200167" y="20017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08085-1831-F241-8034-CE806D5FA1FB}">
      <dsp:nvSpPr>
        <dsp:cNvPr id="0" name=""/>
        <dsp:cNvSpPr/>
      </dsp:nvSpPr>
      <dsp:spPr>
        <a:xfrm>
          <a:off x="2937184" y="2568230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Average sales per representative</a:t>
          </a:r>
          <a:endParaRPr lang="en-US" sz="1500" kern="1200" dirty="0"/>
        </a:p>
      </dsp:txBody>
      <dsp:txXfrm>
        <a:off x="2966499" y="2597545"/>
        <a:ext cx="1542807" cy="942268"/>
      </dsp:txXfrm>
    </dsp:sp>
    <dsp:sp modelId="{DE6CE5FB-F8B7-414B-905E-83E697415A52}">
      <dsp:nvSpPr>
        <dsp:cNvPr id="0" name=""/>
        <dsp:cNvSpPr/>
      </dsp:nvSpPr>
      <dsp:spPr>
        <a:xfrm>
          <a:off x="2737016" y="1066882"/>
          <a:ext cx="200167" cy="3252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2919"/>
              </a:lnTo>
              <a:lnTo>
                <a:pt x="200167" y="32529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E2B82-44DE-7A46-A11F-E7F6621FB1D1}">
      <dsp:nvSpPr>
        <dsp:cNvPr id="0" name=""/>
        <dsp:cNvSpPr/>
      </dsp:nvSpPr>
      <dsp:spPr>
        <a:xfrm>
          <a:off x="2937184" y="3819353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E-Commerce platform</a:t>
          </a:r>
          <a:endParaRPr lang="en-US" sz="1500" kern="1200" dirty="0"/>
        </a:p>
      </dsp:txBody>
      <dsp:txXfrm>
        <a:off x="2966499" y="3848668"/>
        <a:ext cx="1542807" cy="942268"/>
      </dsp:txXfrm>
    </dsp:sp>
    <dsp:sp modelId="{25EF27F6-E5F4-C841-BB23-FE8A410801D5}">
      <dsp:nvSpPr>
        <dsp:cNvPr id="0" name=""/>
        <dsp:cNvSpPr/>
      </dsp:nvSpPr>
      <dsp:spPr>
        <a:xfrm>
          <a:off x="5642304" y="50110"/>
          <a:ext cx="2001796" cy="1000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Financial Highlights</a:t>
          </a:r>
          <a:endParaRPr lang="en-US" sz="3000" kern="1200" dirty="0"/>
        </a:p>
      </dsp:txBody>
      <dsp:txXfrm>
        <a:off x="5671619" y="79425"/>
        <a:ext cx="1943166" cy="942268"/>
      </dsp:txXfrm>
    </dsp:sp>
    <dsp:sp modelId="{918AC897-8DF6-7645-A394-B5D3651A75A2}">
      <dsp:nvSpPr>
        <dsp:cNvPr id="0" name=""/>
        <dsp:cNvSpPr/>
      </dsp:nvSpPr>
      <dsp:spPr>
        <a:xfrm>
          <a:off x="5842484" y="1051008"/>
          <a:ext cx="200175" cy="814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70"/>
              </a:lnTo>
              <a:lnTo>
                <a:pt x="200175" y="8141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4D49A-F89E-C148-88AE-57D84B4F61FF}">
      <dsp:nvSpPr>
        <dsp:cNvPr id="0" name=""/>
        <dsp:cNvSpPr/>
      </dsp:nvSpPr>
      <dsp:spPr>
        <a:xfrm>
          <a:off x="6042659" y="1301233"/>
          <a:ext cx="2135468" cy="1127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Revenue accrual begins in Year 1 as launch parties attract sales reps</a:t>
          </a:r>
          <a:endParaRPr lang="en-US" sz="1500" kern="1200" dirty="0"/>
        </a:p>
      </dsp:txBody>
      <dsp:txXfrm>
        <a:off x="6075694" y="1334268"/>
        <a:ext cx="2069398" cy="1061822"/>
      </dsp:txXfrm>
    </dsp:sp>
    <dsp:sp modelId="{7EA28C0E-0AF7-6644-AF0C-353C9646CA9C}">
      <dsp:nvSpPr>
        <dsp:cNvPr id="0" name=""/>
        <dsp:cNvSpPr/>
      </dsp:nvSpPr>
      <dsp:spPr>
        <a:xfrm>
          <a:off x="5842484" y="1051008"/>
          <a:ext cx="200175" cy="211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229"/>
              </a:lnTo>
              <a:lnTo>
                <a:pt x="200175" y="21162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D3FE7-877E-2B4A-A93E-142297EAFF9F}">
      <dsp:nvSpPr>
        <dsp:cNvPr id="0" name=""/>
        <dsp:cNvSpPr/>
      </dsp:nvSpPr>
      <dsp:spPr>
        <a:xfrm>
          <a:off x="6042659" y="2679350"/>
          <a:ext cx="2193280" cy="975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Profitability is achieved in Year 3 as sales force and E-Commerce platform grow</a:t>
          </a:r>
          <a:endParaRPr lang="en-US" sz="1500" kern="1200" dirty="0"/>
        </a:p>
      </dsp:txBody>
      <dsp:txXfrm>
        <a:off x="6071238" y="2707929"/>
        <a:ext cx="2136122" cy="918617"/>
      </dsp:txXfrm>
    </dsp:sp>
    <dsp:sp modelId="{3DA2C814-01DA-2645-AF00-4F283A5E65A9}">
      <dsp:nvSpPr>
        <dsp:cNvPr id="0" name=""/>
        <dsp:cNvSpPr/>
      </dsp:nvSpPr>
      <dsp:spPr>
        <a:xfrm>
          <a:off x="5842484" y="1051008"/>
          <a:ext cx="200175" cy="3417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7912"/>
              </a:lnTo>
              <a:lnTo>
                <a:pt x="200175" y="341791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5817F-B6D8-3B49-BDDF-69FB8F833230}">
      <dsp:nvSpPr>
        <dsp:cNvPr id="0" name=""/>
        <dsp:cNvSpPr/>
      </dsp:nvSpPr>
      <dsp:spPr>
        <a:xfrm>
          <a:off x="6042659" y="3905350"/>
          <a:ext cx="2225036" cy="1127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Metrics are tracked to regularly re-evaluate project</a:t>
          </a:r>
          <a:endParaRPr lang="en-US" sz="1500" kern="1200" dirty="0"/>
        </a:p>
      </dsp:txBody>
      <dsp:txXfrm>
        <a:off x="6075672" y="3938363"/>
        <a:ext cx="2159010" cy="10611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2908-2A64-2E4A-82C9-04B6F35B8498}">
      <dsp:nvSpPr>
        <dsp:cNvPr id="0" name=""/>
        <dsp:cNvSpPr/>
      </dsp:nvSpPr>
      <dsp:spPr>
        <a:xfrm rot="16200000">
          <a:off x="-1356516" y="2105082"/>
          <a:ext cx="3188409" cy="38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751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ZHULIAN</a:t>
          </a:r>
          <a:endParaRPr lang="en-US" sz="2700" b="1" kern="1200" dirty="0"/>
        </a:p>
      </dsp:txBody>
      <dsp:txXfrm>
        <a:off x="-1356516" y="2105082"/>
        <a:ext cx="3188409" cy="382691"/>
      </dsp:txXfrm>
    </dsp:sp>
    <dsp:sp modelId="{58F7F382-310C-7649-A1A2-4ADB5220EF27}">
      <dsp:nvSpPr>
        <dsp:cNvPr id="0" name=""/>
        <dsp:cNvSpPr/>
      </dsp:nvSpPr>
      <dsp:spPr>
        <a:xfrm>
          <a:off x="429033" y="702223"/>
          <a:ext cx="1906208" cy="31884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33751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Founded in 1989 in Malaysia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Primarily sells in Malaysia, Indonesia, Singapore, &amp; Thailand – relatively focused geographical scope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Has experienced rapid growth since 2012 – listed under Forbes Asia’s 200 Best Under A Billion in 2013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Started off selling jewelry – has experience with selling higher-end products to the middle-upper class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Sells a wide range of products, but none in the homeware market</a:t>
          </a:r>
          <a:endParaRPr lang="en-US" sz="1100" kern="1200" dirty="0"/>
        </a:p>
      </dsp:txBody>
      <dsp:txXfrm>
        <a:off x="429033" y="702223"/>
        <a:ext cx="1906208" cy="3188409"/>
      </dsp:txXfrm>
    </dsp:sp>
    <dsp:sp modelId="{FA4AAACA-45F8-634D-BE2B-6959B701392E}">
      <dsp:nvSpPr>
        <dsp:cNvPr id="0" name=""/>
        <dsp:cNvSpPr/>
      </dsp:nvSpPr>
      <dsp:spPr>
        <a:xfrm>
          <a:off x="46342" y="197071"/>
          <a:ext cx="765382" cy="765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F5B306-922B-0D40-9DE4-B47FAA29BB03}">
      <dsp:nvSpPr>
        <dsp:cNvPr id="0" name=""/>
        <dsp:cNvSpPr/>
      </dsp:nvSpPr>
      <dsp:spPr>
        <a:xfrm rot="16200000">
          <a:off x="1283721" y="2105082"/>
          <a:ext cx="3188409" cy="38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751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ELKEN</a:t>
          </a:r>
          <a:endParaRPr lang="en-US" sz="2700" b="1" kern="1200" dirty="0"/>
        </a:p>
      </dsp:txBody>
      <dsp:txXfrm>
        <a:off x="1283721" y="2105082"/>
        <a:ext cx="3188409" cy="382691"/>
      </dsp:txXfrm>
    </dsp:sp>
    <dsp:sp modelId="{C1A4D820-806F-124A-8828-40D1E0129FF6}">
      <dsp:nvSpPr>
        <dsp:cNvPr id="0" name=""/>
        <dsp:cNvSpPr/>
      </dsp:nvSpPr>
      <dsp:spPr>
        <a:xfrm>
          <a:off x="3069271" y="702223"/>
          <a:ext cx="1906208" cy="31884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33751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Established in 1995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Sells in 6 Asian Pacific countries including Hong Kong, India, Thailand, Indonesia, Brunei and Singapore – moderately focused geographical scope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Ranked 50 in the Top 100 Revenue-Generating Direct Selling Companies Worldwide in 2013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Has 5 branches in Indonesia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Sells homeware, but not luxury homeware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Focused on expanding geographical scope</a:t>
          </a:r>
          <a:endParaRPr lang="en-US" sz="1100" kern="1200" dirty="0"/>
        </a:p>
      </dsp:txBody>
      <dsp:txXfrm>
        <a:off x="3069271" y="702223"/>
        <a:ext cx="1906208" cy="3188409"/>
      </dsp:txXfrm>
    </dsp:sp>
    <dsp:sp modelId="{18B1BCD3-C227-E34D-BDD5-1B6CF03D3EDA}">
      <dsp:nvSpPr>
        <dsp:cNvPr id="0" name=""/>
        <dsp:cNvSpPr/>
      </dsp:nvSpPr>
      <dsp:spPr>
        <a:xfrm>
          <a:off x="2686580" y="197071"/>
          <a:ext cx="765382" cy="76538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54C04F-0B70-434F-9941-0D4F9EA4380E}">
      <dsp:nvSpPr>
        <dsp:cNvPr id="0" name=""/>
        <dsp:cNvSpPr/>
      </dsp:nvSpPr>
      <dsp:spPr>
        <a:xfrm rot="16200000">
          <a:off x="3923960" y="2105082"/>
          <a:ext cx="3188409" cy="382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751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QNET</a:t>
          </a:r>
          <a:endParaRPr lang="en-US" sz="2700" b="1" kern="1200" dirty="0"/>
        </a:p>
      </dsp:txBody>
      <dsp:txXfrm>
        <a:off x="3923960" y="2105082"/>
        <a:ext cx="3188409" cy="382691"/>
      </dsp:txXfrm>
    </dsp:sp>
    <dsp:sp modelId="{579B5553-54ED-2843-92C6-07B58D5748BB}">
      <dsp:nvSpPr>
        <dsp:cNvPr id="0" name=""/>
        <dsp:cNvSpPr/>
      </dsp:nvSpPr>
      <dsp:spPr>
        <a:xfrm>
          <a:off x="5709510" y="702223"/>
          <a:ext cx="1906208" cy="31884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33751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Founded in 1998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Selling in 100 countries – wide geographical scope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Is the leading direct selling firm in Indonesia- offices in Jakarta, Bali, and Surabaya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Was one of the first Asian companies to push network marketing online – has a successful mobile app for its salespeople and customers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Sells a wide variety of goods, including homeware and houseware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Focus on development of salespeople, rather than client business</a:t>
          </a:r>
          <a:endParaRPr lang="en-US" sz="1100" kern="1200" dirty="0"/>
        </a:p>
      </dsp:txBody>
      <dsp:txXfrm>
        <a:off x="5709510" y="702223"/>
        <a:ext cx="1906208" cy="3188409"/>
      </dsp:txXfrm>
    </dsp:sp>
    <dsp:sp modelId="{AFED46E3-4E01-8147-ACFF-F25E479A011E}">
      <dsp:nvSpPr>
        <dsp:cNvPr id="0" name=""/>
        <dsp:cNvSpPr/>
      </dsp:nvSpPr>
      <dsp:spPr>
        <a:xfrm>
          <a:off x="5326819" y="197071"/>
          <a:ext cx="765382" cy="765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089D-AF57-B64B-9B62-CF510B002B6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C17D-E74D-6742-B50F-562BE0D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6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perspective on emerging market trends and technologies based on their field experience.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define goals and integrate operating processes for the duration of this project. This will result in efficient use of shared resources and expanded R&amp;D capabilities.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40% of Libbey Indonesia profits will be given to the direct selling firm to ensure alignment of incentives and effort</a:t>
            </a:r>
          </a:p>
          <a:p>
            <a:r>
              <a:rPr lang="en-US" sz="1200" dirty="0" smtClean="0"/>
              <a:t>Libbey will set up an office in Jakarta, Indonesia. </a:t>
            </a:r>
          </a:p>
          <a:p>
            <a:endParaRPr lang="en-US" sz="1200" dirty="0" smtClean="0"/>
          </a:p>
          <a:p>
            <a:r>
              <a:rPr lang="en-US" sz="1200" dirty="0" smtClean="0"/>
              <a:t>Two expatriates with prior international expansion experience selected by Libbey Corporate will be sent to the Jakarta office, including an expansion manager and a rising star as the head of the Indonesia office.</a:t>
            </a:r>
          </a:p>
          <a:p>
            <a:endParaRPr lang="en-US" sz="1200" dirty="0" smtClean="0"/>
          </a:p>
          <a:p>
            <a:r>
              <a:rPr lang="en-US" sz="1200" dirty="0" smtClean="0"/>
              <a:t>Libbey will control product orders, distribution, and logistics (aided by its relationship with DHL), and overall strategic management of the corporation including branding and product positioning.</a:t>
            </a:r>
          </a:p>
          <a:p>
            <a:endParaRPr lang="en-US" sz="1200" dirty="0" smtClean="0"/>
          </a:p>
          <a:p>
            <a:r>
              <a:rPr lang="en-US" sz="1200" dirty="0" smtClean="0"/>
              <a:t>The direct selling firm will control the human resource function (salespeople), advertising, and market research.</a:t>
            </a:r>
          </a:p>
          <a:p>
            <a:endParaRPr lang="en-US" sz="1200" dirty="0" smtClean="0"/>
          </a:p>
          <a:p>
            <a:r>
              <a:rPr lang="en-US" sz="1200" dirty="0" smtClean="0"/>
              <a:t>In stage 1 of this strategy, the firm will employ unique customer feedback collection and analysis to create an agile marketing and selling strategy </a:t>
            </a:r>
          </a:p>
          <a:p>
            <a:endParaRPr lang="en-US" sz="1200" dirty="0" smtClean="0"/>
          </a:p>
          <a:p>
            <a:r>
              <a:rPr lang="en-US" sz="1200" dirty="0" smtClean="0"/>
              <a:t>The JV contract will be reevaluated every 2 years, according to progress benchmarks.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FEC-FD0E-EE41-A0CA-550786024E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91" y="873196"/>
            <a:ext cx="8895398" cy="379984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699" y="4767793"/>
            <a:ext cx="7613266" cy="186537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8140656-C552-4613-8300-18301B6FBFAE}" type="datetime1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3D39-8110-4E43-87EF-981299358C52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760" y="788035"/>
            <a:ext cx="2168843" cy="5440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509" y="809627"/>
            <a:ext cx="6380798" cy="6120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692B-683D-438D-8BF4-21321A27A178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3F16-3FD0-4E9F-A6AD-B5F3D1D39CA1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91" y="869742"/>
            <a:ext cx="8894140" cy="380329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698" y="4764770"/>
            <a:ext cx="7611694" cy="1865376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1F5-02D4-4EF0-96BA-2D0DCBA38B47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41" y="2264552"/>
            <a:ext cx="3847338" cy="4269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347" y="2264552"/>
            <a:ext cx="3847338" cy="4269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B676-D55B-4CF5-91DA-0E8126216337}" type="datetime1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2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41" y="2312529"/>
            <a:ext cx="3847338" cy="819853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241" y="3120162"/>
            <a:ext cx="3847338" cy="3627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6277" y="2310226"/>
            <a:ext cx="3847338" cy="818693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6277" y="3117789"/>
            <a:ext cx="3847338" cy="3627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2451-46B1-4E1A-AE5B-A5EF307036B7}" type="datetime1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CE48-0B58-4FA9-87F3-1B43160A51F8}" type="datetime1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BE96-01E2-4A0E-A839-A5EDC99E392D}" type="datetime1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500" y="0"/>
            <a:ext cx="37719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15658" y="614586"/>
            <a:ext cx="2791206" cy="2176272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3600"/>
            <a:ext cx="5029200" cy="518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7685" y="2846723"/>
            <a:ext cx="2803779" cy="354391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A069-BE37-42FA-B512-BBDF519D66B8}" type="datetime1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10" y="6141158"/>
            <a:ext cx="8894140" cy="69505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0058400" cy="6041746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241" y="6697700"/>
            <a:ext cx="7614209" cy="6045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667E67-184B-4A56-B9E2-26149DC568F7}" type="datetime1">
              <a:rPr lang="en-US" smtClean="0"/>
              <a:t>4/22/2015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211" y="566137"/>
            <a:ext cx="8887539" cy="1879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43" y="2279906"/>
            <a:ext cx="8871823" cy="42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267440"/>
            <a:ext cx="3394710" cy="259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37B713B-C620-4ACB-B759-5C68E4976C74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5" y="7428657"/>
            <a:ext cx="4149090" cy="259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0239" y="6659935"/>
            <a:ext cx="2414016" cy="15833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shmanwakefield.com/~/media/global-reports/OSATW%202014%20Publication%20updated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720234"/>
            <a:ext cx="8898103" cy="1003970"/>
          </a:xfrm>
        </p:spPr>
        <p:txBody>
          <a:bodyPr/>
          <a:lstStyle/>
          <a:p>
            <a:r>
              <a:rPr lang="en-US" sz="6000" dirty="0" smtClean="0"/>
              <a:t>A Clear Future For Libbey Inc.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35028"/>
            <a:ext cx="10058400" cy="922292"/>
          </a:xfrm>
        </p:spPr>
        <p:txBody>
          <a:bodyPr/>
          <a:lstStyle/>
          <a:p>
            <a:r>
              <a:rPr lang="en-US" sz="2800" dirty="0" smtClean="0"/>
              <a:t>Harnessing direct </a:t>
            </a:r>
            <a:r>
              <a:rPr lang="en-US" sz="2800" dirty="0"/>
              <a:t>s</a:t>
            </a:r>
            <a:r>
              <a:rPr lang="en-US" sz="2800" dirty="0" smtClean="0"/>
              <a:t>elling </a:t>
            </a:r>
            <a:r>
              <a:rPr lang="en-US" sz="2800" dirty="0"/>
              <a:t>t</a:t>
            </a:r>
            <a:r>
              <a:rPr lang="en-US" sz="2800" dirty="0" smtClean="0"/>
              <a:t>o achieve sustainable growth in Indonesia</a:t>
            </a:r>
            <a:endParaRPr lang="en-US" sz="2800" dirty="0"/>
          </a:p>
        </p:txBody>
      </p:sp>
      <p:pic>
        <p:nvPicPr>
          <p:cNvPr id="4" name="Picture 3" descr="libbey-logo-1157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5" y="1549005"/>
            <a:ext cx="53975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897" y="6901674"/>
            <a:ext cx="840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Trip </a:t>
            </a:r>
            <a:r>
              <a:rPr lang="en-US" b="1" dirty="0">
                <a:solidFill>
                  <a:schemeClr val="bg1"/>
                </a:solidFill>
              </a:rPr>
              <a:t>Burke, Charlie Deng, </a:t>
            </a:r>
            <a:r>
              <a:rPr lang="en-US" b="1" dirty="0" err="1">
                <a:solidFill>
                  <a:schemeClr val="bg1"/>
                </a:solidFill>
              </a:rPr>
              <a:t>Priya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Khanna</a:t>
            </a:r>
            <a:r>
              <a:rPr lang="en-US" b="1" dirty="0">
                <a:solidFill>
                  <a:schemeClr val="bg1"/>
                </a:solidFill>
              </a:rPr>
              <a:t>, Catherine Miller</a:t>
            </a:r>
            <a:r>
              <a:rPr lang="en-US" b="1" dirty="0" smtClean="0">
                <a:solidFill>
                  <a:schemeClr val="bg1"/>
                </a:solidFill>
              </a:rPr>
              <a:t>, Wade Oakley, </a:t>
            </a:r>
            <a:r>
              <a:rPr lang="en-US" b="1" dirty="0">
                <a:solidFill>
                  <a:schemeClr val="bg1"/>
                </a:solidFill>
              </a:rPr>
              <a:t>and Bill </a:t>
            </a:r>
            <a:r>
              <a:rPr lang="en-US" b="1" dirty="0" smtClean="0">
                <a:solidFill>
                  <a:schemeClr val="bg1"/>
                </a:solidFill>
              </a:rPr>
              <a:t>Su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 rot="10800000">
            <a:off x="5265055" y="1348252"/>
            <a:ext cx="3991995" cy="24106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8" name="Right Arrow 7"/>
          <p:cNvSpPr/>
          <p:nvPr/>
        </p:nvSpPr>
        <p:spPr>
          <a:xfrm>
            <a:off x="949271" y="1348252"/>
            <a:ext cx="3991995" cy="24106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1" y="96060"/>
            <a:ext cx="9953819" cy="1015024"/>
          </a:xfrm>
        </p:spPr>
        <p:txBody>
          <a:bodyPr>
            <a:noAutofit/>
          </a:bodyPr>
          <a:lstStyle/>
          <a:p>
            <a:pPr algn="l"/>
            <a:r>
              <a:rPr lang="en-US" sz="2640" dirty="0"/>
              <a:t>Entering a JV with leading direct selling firm will enable Libbey to successfully enter and navigate the Indonesian market</a:t>
            </a:r>
            <a:endParaRPr lang="en-US" sz="2640" spc="-132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57911879"/>
              </p:ext>
            </p:extLst>
          </p:nvPr>
        </p:nvGraphicFramePr>
        <p:xfrm>
          <a:off x="-13470" y="3807058"/>
          <a:ext cx="7577218" cy="3623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" y="1227839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13706" y="3947038"/>
          <a:ext cx="7382809" cy="34831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600231"/>
                <a:gridCol w="1607386"/>
                <a:gridCol w="1615785"/>
                <a:gridCol w="1559407"/>
              </a:tblGrid>
              <a:tr h="47307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ZHULIAN</a:t>
                      </a:r>
                      <a:endParaRPr lang="en-US" sz="1500" b="1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ELKEN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QNET</a:t>
                      </a:r>
                      <a:endParaRPr lang="en-US" sz="1500" dirty="0"/>
                    </a:p>
                  </a:txBody>
                  <a:tcPr marT="44375" marB="44375"/>
                </a:tc>
              </a:tr>
              <a:tr h="523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Ideal</a:t>
                      </a:r>
                      <a:r>
                        <a:rPr lang="en-US" sz="1500" baseline="0" dirty="0" smtClean="0"/>
                        <a:t> Geographic Scope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500" dirty="0" smtClean="0"/>
                    </a:p>
                  </a:txBody>
                  <a:tcPr marT="44375" marB="44375"/>
                </a:tc>
              </a:tr>
              <a:tr h="817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Experience (specifically</a:t>
                      </a:r>
                      <a:r>
                        <a:rPr lang="en-US" sz="1500" baseline="0" dirty="0" smtClean="0"/>
                        <a:t> in Indonesia)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500" dirty="0" smtClean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500" dirty="0"/>
                    </a:p>
                  </a:txBody>
                  <a:tcPr marT="44375" marB="44375"/>
                </a:tc>
              </a:tr>
              <a:tr h="62318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Willingness to Accept</a:t>
                      </a:r>
                      <a:r>
                        <a:rPr lang="en-US" sz="1500" baseline="0" dirty="0" smtClean="0"/>
                        <a:t> Incentives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500" dirty="0" smtClean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500" dirty="0"/>
                    </a:p>
                  </a:txBody>
                  <a:tcPr marT="44375" marB="44375"/>
                </a:tc>
              </a:tr>
              <a:tr h="523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Lack</a:t>
                      </a:r>
                      <a:r>
                        <a:rPr lang="en-US" sz="1500" baseline="0" dirty="0" smtClean="0"/>
                        <a:t> of Competing Products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500" dirty="0"/>
                    </a:p>
                  </a:txBody>
                  <a:tcPr marT="44375" marB="44375"/>
                </a:tc>
              </a:tr>
              <a:tr h="523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Likely</a:t>
                      </a:r>
                      <a:r>
                        <a:rPr lang="en-US" sz="1500" baseline="0" dirty="0" smtClean="0"/>
                        <a:t> Interest in Libbey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5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500" dirty="0"/>
                    </a:p>
                  </a:txBody>
                  <a:tcPr marT="44375" marB="4437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9270" y="1898008"/>
            <a:ext cx="362130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- $60/40 profit split </a:t>
            </a:r>
          </a:p>
          <a:p>
            <a:pPr algn="ctr"/>
            <a:r>
              <a:rPr lang="en-US" sz="1900" dirty="0"/>
              <a:t>- Integrated goals and operating processes </a:t>
            </a:r>
          </a:p>
          <a:p>
            <a:pPr algn="ctr"/>
            <a:r>
              <a:rPr lang="en-US" sz="1900" dirty="0"/>
              <a:t>- Shared local office</a:t>
            </a:r>
            <a:endParaRPr lang="en-US" sz="1900" dirty="0"/>
          </a:p>
        </p:txBody>
      </p:sp>
      <p:sp>
        <p:nvSpPr>
          <p:cNvPr id="11" name="TextBox 10"/>
          <p:cNvSpPr txBox="1"/>
          <p:nvPr/>
        </p:nvSpPr>
        <p:spPr>
          <a:xfrm>
            <a:off x="5689324" y="1898008"/>
            <a:ext cx="35677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- Better understanding of market</a:t>
            </a:r>
          </a:p>
          <a:p>
            <a:pPr algn="ctr"/>
            <a:r>
              <a:rPr lang="en-US" sz="1900" dirty="0"/>
              <a:t>- Expanded R&amp;D Capabilities</a:t>
            </a:r>
          </a:p>
          <a:p>
            <a:pPr algn="ctr"/>
            <a:r>
              <a:rPr lang="en-US" sz="1900" dirty="0"/>
              <a:t>- Improved future prospects for both firms</a:t>
            </a:r>
          </a:p>
          <a:p>
            <a:endParaRPr lang="en-US" sz="1980" dirty="0"/>
          </a:p>
        </p:txBody>
      </p:sp>
    </p:spTree>
    <p:extLst>
      <p:ext uri="{BB962C8B-B14F-4D97-AF65-F5344CB8AC3E}">
        <p14:creationId xmlns:p14="http://schemas.microsoft.com/office/powerpoint/2010/main" val="5487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P Map.ppt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1" y="1464382"/>
            <a:ext cx="8201098" cy="61508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799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50B4C8"/>
                </a:solidFill>
                <a:latin typeface="+mj-lt"/>
              </a:rPr>
              <a:t>Appendix: </a:t>
            </a:r>
            <a:r>
              <a:rPr lang="en-US" sz="3200" dirty="0" err="1" smtClean="0">
                <a:solidFill>
                  <a:srgbClr val="50B4C8"/>
                </a:solidFill>
                <a:latin typeface="+mj-lt"/>
              </a:rPr>
              <a:t>Libbey</a:t>
            </a:r>
            <a:r>
              <a:rPr lang="en-US" sz="3200" dirty="0" smtClean="0">
                <a:solidFill>
                  <a:srgbClr val="50B4C8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50B4C8"/>
                </a:solidFill>
                <a:latin typeface="+mj-lt"/>
              </a:rPr>
              <a:t>Inc. should position itself as a global brand that offers aspirational and high-quality products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" y="113542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508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50B4C8"/>
                </a:solidFill>
              </a:rPr>
              <a:t>Libbey Inc.’s intended direct selling strategy and local value proposition will drive our marketing decisions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" y="113542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45548" y="1371949"/>
            <a:ext cx="73339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Libbey Inc. offers homeware products to the Indonesian market that are high-quality, globally trusted, and can serve as decorative pieces in the home. </a:t>
            </a:r>
          </a:p>
        </p:txBody>
      </p:sp>
      <p:sp>
        <p:nvSpPr>
          <p:cNvPr id="14" name="Half Frame 13"/>
          <p:cNvSpPr/>
          <p:nvPr/>
        </p:nvSpPr>
        <p:spPr>
          <a:xfrm>
            <a:off x="1236366" y="1313746"/>
            <a:ext cx="798406" cy="823885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 rot="10800000">
            <a:off x="7881103" y="2363946"/>
            <a:ext cx="798406" cy="823885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9365910"/>
              </p:ext>
            </p:extLst>
          </p:nvPr>
        </p:nvGraphicFramePr>
        <p:xfrm>
          <a:off x="0" y="3313347"/>
          <a:ext cx="10058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wn Arrow 2"/>
          <p:cNvSpPr/>
          <p:nvPr/>
        </p:nvSpPr>
        <p:spPr>
          <a:xfrm>
            <a:off x="4092458" y="3187831"/>
            <a:ext cx="1323833" cy="1546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11.26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8" y="2006015"/>
            <a:ext cx="9090388" cy="576638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131698" y="1248605"/>
            <a:ext cx="3810118" cy="6114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Best case supply line length: 17 days</a:t>
            </a:r>
          </a:p>
          <a:p>
            <a:r>
              <a:rPr lang="en-US" dirty="0"/>
              <a:t>Worst case supply line length: 23 days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6451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B4C8"/>
                </a:solidFill>
              </a:rPr>
              <a:t>Collaboration with DHL and local partners will foster efficient transportation logistics and distribution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113542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6426" y="2555743"/>
            <a:ext cx="161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Biggest Risk: Alleviated by creating local relationships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635661" y="3762183"/>
            <a:ext cx="253988" cy="333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56204" y="1619168"/>
            <a:ext cx="223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time Constraints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365709" y="1984274"/>
            <a:ext cx="1127081" cy="412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76661" y="1984274"/>
            <a:ext cx="2984380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2734" y="4857503"/>
            <a:ext cx="2063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DHL will help us monitor demand and determine appropriate inventory levels 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58915" y="5333728"/>
            <a:ext cx="2079543" cy="63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/>
      <p:bldP spid="32" grpId="0"/>
      <p:bldP spid="4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19" y="-126992"/>
            <a:ext cx="8508663" cy="187929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Entry is projected to be profitable by Year 3</a:t>
            </a:r>
            <a:endParaRPr lang="en-US" sz="4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500529"/>
            <a:ext cx="8842026" cy="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/>
          </p:nvPr>
        </p:nvGraphicFramePr>
        <p:xfrm>
          <a:off x="666733" y="1650917"/>
          <a:ext cx="8873765" cy="6010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4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" y="-347263"/>
            <a:ext cx="9342524" cy="18792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Considering best, base, and worst case scenarios, NPV of entry is $16 million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44380" y="672168"/>
          <a:ext cx="6664280" cy="3235274"/>
        </p:xfrm>
        <a:graphic>
          <a:graphicData uri="http://schemas.openxmlformats.org/drawingml/2006/table">
            <a:tbl>
              <a:tblPr/>
              <a:tblGrid>
                <a:gridCol w="1269271"/>
                <a:gridCol w="1447441"/>
                <a:gridCol w="1418200"/>
                <a:gridCol w="2529368"/>
              </a:tblGrid>
              <a:tr h="462182">
                <a:tc gridSpan="2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Case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Probability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NPV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Expected Value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Worst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-$3,713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-$371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Base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$13,356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$9,349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$35,844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$7,169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Sum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16,147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52681" y="4137763"/>
            <a:ext cx="2188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1400" dirty="0">
                <a:solidFill>
                  <a:srgbClr val="000000"/>
                </a:solidFill>
                <a:latin typeface="Calibri"/>
              </a:rPr>
              <a:t>*Dollar values in thousands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891" y="5777224"/>
            <a:ext cx="2590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In Perspective:</a:t>
            </a:r>
            <a:endParaRPr lang="en-US" sz="3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57659"/>
            <a:ext cx="8842026" cy="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0" y="4730508"/>
            <a:ext cx="8699157" cy="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143125" y="5400413"/>
          <a:ext cx="6238628" cy="1464310"/>
        </p:xfrm>
        <a:graphic>
          <a:graphicData uri="http://schemas.openxmlformats.org/drawingml/2006/table">
            <a:tbl>
              <a:tblPr/>
              <a:tblGrid>
                <a:gridCol w="4635317"/>
                <a:gridCol w="1603311"/>
              </a:tblGrid>
              <a:tr h="412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Libbey current market capitalization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$868,390,000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NPV of project 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$16,147,000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60% share to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Libbey in JV profit sharing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$9,688,200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Contribution to Libbey's Value as 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1.12%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8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1837" y="1697723"/>
            <a:ext cx="92030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Libbey Inc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 has an excellent opportunity to expand its business in Indonesia by harnessing direct selling channels and positioning its products as both globally respected and aspirational. </a:t>
            </a:r>
            <a:endParaRPr lang="en-US" sz="24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7" name="Half Frame 26"/>
          <p:cNvSpPr/>
          <p:nvPr/>
        </p:nvSpPr>
        <p:spPr>
          <a:xfrm>
            <a:off x="661232" y="1600617"/>
            <a:ext cx="1090624" cy="1120481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1" name="Half Frame 30"/>
          <p:cNvSpPr/>
          <p:nvPr/>
        </p:nvSpPr>
        <p:spPr>
          <a:xfrm rot="10800000">
            <a:off x="8349954" y="1683926"/>
            <a:ext cx="1090624" cy="1120481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6102" y="3349408"/>
            <a:ext cx="1555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Goals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302" y="4508538"/>
            <a:ext cx="3033883" cy="188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5529" y="5482134"/>
            <a:ext cx="2231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Market Share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324" y="4548911"/>
            <a:ext cx="1376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10% </a:t>
            </a:r>
            <a:endParaRPr lang="en-US" sz="5400" dirty="0"/>
          </a:p>
        </p:txBody>
      </p:sp>
      <p:sp>
        <p:nvSpPr>
          <p:cNvPr id="15" name="Rounded Rectangle 14"/>
          <p:cNvSpPr/>
          <p:nvPr/>
        </p:nvSpPr>
        <p:spPr>
          <a:xfrm>
            <a:off x="3366972" y="4508538"/>
            <a:ext cx="3033883" cy="188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91316" y="5360004"/>
            <a:ext cx="31743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of </a:t>
            </a:r>
            <a:r>
              <a:rPr lang="en-US" sz="4200" dirty="0" smtClean="0">
                <a:solidFill>
                  <a:schemeClr val="bg1"/>
                </a:solidFill>
              </a:rPr>
              <a:t>over </a:t>
            </a:r>
            <a:r>
              <a:rPr lang="en-US" sz="4200" dirty="0">
                <a:solidFill>
                  <a:schemeClr val="bg1"/>
                </a:solidFill>
              </a:rPr>
              <a:t>1,500 </a:t>
            </a:r>
            <a:endParaRPr lang="en-US" sz="4200" dirty="0"/>
          </a:p>
        </p:txBody>
      </p:sp>
      <p:sp>
        <p:nvSpPr>
          <p:cNvPr id="32" name="Rectangle 31"/>
          <p:cNvSpPr/>
          <p:nvPr/>
        </p:nvSpPr>
        <p:spPr>
          <a:xfrm>
            <a:off x="3442752" y="4689022"/>
            <a:ext cx="3111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Direct Selling Force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61664" y="4508538"/>
            <a:ext cx="3033883" cy="188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63424" y="4658054"/>
            <a:ext cx="2223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200M IDR 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7185001" y="5266690"/>
            <a:ext cx="22095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Revenue Per </a:t>
            </a:r>
            <a:r>
              <a:rPr lang="en-US" sz="2800" dirty="0" smtClean="0">
                <a:solidFill>
                  <a:schemeClr val="bg1"/>
                </a:solidFill>
              </a:rPr>
              <a:t>Salesperson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9" y="-307742"/>
            <a:ext cx="9474540" cy="18792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Appendix: Revenue and Cost Models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6032" y="1342258"/>
          <a:ext cx="6085768" cy="4402871"/>
        </p:xfrm>
        <a:graphic>
          <a:graphicData uri="http://schemas.openxmlformats.org/drawingml/2006/table">
            <a:tbl>
              <a:tblPr/>
              <a:tblGrid>
                <a:gridCol w="488185"/>
                <a:gridCol w="659898"/>
                <a:gridCol w="690715"/>
                <a:gridCol w="734761"/>
                <a:gridCol w="893731"/>
                <a:gridCol w="1175963"/>
                <a:gridCol w="486064"/>
                <a:gridCol w="144393"/>
                <a:gridCol w="812058"/>
              </a:tblGrid>
              <a:tr h="21723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Revenue Model: Direct Selling and eCommerce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23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*Sales in IDR (millions), 1 million IDR = 77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USD (as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4/20/15)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23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3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Year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Libbey Sales Force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Sales Per Rep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Direct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eCommerce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Total Sales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158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153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24,217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24,217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249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161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40,119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40,119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393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169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66,462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6,646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73,108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4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620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178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110,103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7,975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118,079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5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978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187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182,401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9,571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191,972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1543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196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302,173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11,485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313,657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Assumptions: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18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-Ideal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sales rep has 3 parties per month, with 6.46 million IDR in sales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per</a:t>
                      </a: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party, so 232 million IDR in sales per year 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23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-Starting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at 66% sales capacity = 153 million IDR per year 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18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-Sales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rep growth is modeled after Tupperware sales force growth,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starting</a:t>
                      </a: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with a much lower number of sellers (158 in year 1), see graphs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18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-eCommerce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starts in Year 3 as 10% of direct sales and grows at 20%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per</a:t>
                      </a: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year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44438" y="1362052"/>
          <a:ext cx="4596366" cy="3627811"/>
        </p:xfrm>
        <a:graphic>
          <a:graphicData uri="http://schemas.openxmlformats.org/drawingml/2006/table">
            <a:tbl>
              <a:tblPr/>
              <a:tblGrid>
                <a:gridCol w="853221"/>
                <a:gridCol w="451127"/>
                <a:gridCol w="853221"/>
                <a:gridCol w="197749"/>
                <a:gridCol w="1508692"/>
                <a:gridCol w="265161"/>
                <a:gridCol w="467195"/>
              </a:tblGrid>
              <a:tr h="2255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Breakdown for Year 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*In millions of IDR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Expats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Launch parties (Years 1 and 2)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Salary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1,292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Number of parties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Benefits (70% salary)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904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per party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3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per expat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2,196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Cost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323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cost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4,393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Rent expense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Local Employees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per square foot per year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0.78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Number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Office size (sq. ft.)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1000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Salary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776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Benefits (60% salary)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per employee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193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Marketing expense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cost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1,548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Promotions and giveaways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Commission to sales force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30% of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67793" y="5443328"/>
          <a:ext cx="4559247" cy="2150413"/>
        </p:xfrm>
        <a:graphic>
          <a:graphicData uri="http://schemas.openxmlformats.org/drawingml/2006/table">
            <a:tbl>
              <a:tblPr/>
              <a:tblGrid>
                <a:gridCol w="4559247"/>
              </a:tblGrid>
              <a:tr h="215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Summary of assumptions and yearly changes: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-Expat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compensation increases by 4% annually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-Local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employee compensation increases by 4% annually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-Rent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expense increases by 4% annually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-Launch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party expense increases by 4% in Year 2 (end of Launch Parties)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-Marketing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expense grows by 2% annually (and most marketing is outsourced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direct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selling partner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, heavy reliance on word of mouth)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-Commission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 sales force is 26% of their sales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-COGS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is 64%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sales, includes tariff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of 5% on glassware imports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05808" y="6585219"/>
          <a:ext cx="4256227" cy="684953"/>
        </p:xfrm>
        <a:graphic>
          <a:graphicData uri="http://schemas.openxmlformats.org/drawingml/2006/table">
            <a:tbl>
              <a:tblPr/>
              <a:tblGrid>
                <a:gridCol w="4256227"/>
              </a:tblGrid>
              <a:tr h="532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Sources: COMM 3050 slides,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MyExpatriate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Pay for Indonesia,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  <a:hlinkClick r:id="rId2"/>
                        </a:rPr>
                        <a:t>http://www.cushmanwakefield.com/~/media/global-reports/OSATW%202014%20Publication%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  <a:hlinkClick r:id="rId2"/>
                        </a:rPr>
                        <a:t>20updated.pdf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, KPMG Primer on Indonesian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Value Added Tax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" y="113542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63918" y="1146717"/>
            <a:ext cx="20074" cy="6625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279598" y="5416310"/>
            <a:ext cx="4778802" cy="23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" y="-339760"/>
            <a:ext cx="9507087" cy="18792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Appendix: Base case DCF shows NPV of $13 million (IDR 172,509 million)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1893" y="1225771"/>
          <a:ext cx="7087235" cy="5316625"/>
        </p:xfrm>
        <a:graphic>
          <a:graphicData uri="http://schemas.openxmlformats.org/drawingml/2006/table">
            <a:tbl>
              <a:tblPr/>
              <a:tblGrid>
                <a:gridCol w="1884657"/>
                <a:gridCol w="587634"/>
                <a:gridCol w="688364"/>
                <a:gridCol w="785316"/>
                <a:gridCol w="785316"/>
                <a:gridCol w="785316"/>
                <a:gridCol w="785316"/>
                <a:gridCol w="785316"/>
              </a:tblGrid>
              <a:tr h="219050"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2016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2017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2018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2019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2020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2021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2022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Revenue from direct selling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24,217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40,119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66,462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110,103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182,401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302,173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308,216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Revenue from eCommerce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6,646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7,975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9,571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11,485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11,714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Total Revenue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24,217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40,119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73,108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118,079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191,972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313,657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319,930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COGS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15,499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25,676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46,789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75,570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122,862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200,741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204,755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Gross Profit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8,718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14,443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26,319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42,508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69,110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112,917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115,175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SGA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Commission to sellers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6,296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10,431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17,280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28,627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47,424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78,565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80,136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Launch parties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323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339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Expat compensation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4,393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4,569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4,751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4,941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5,139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5,345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5,558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Local employee compensation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1,548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1,610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1,674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1,741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1,811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1,883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1,959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Marketing expense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132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134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137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146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Rent expense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776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807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839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873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908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944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982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EBIT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-4,747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-3,444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1,640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6,189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13,688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26,037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26,394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Taxes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-1,187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-861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-1,638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1,547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3,422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6,509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6,599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NOL Tax Asset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1,187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2,048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it-IT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Net Income / FCF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-4,747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-3,444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3,278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4,642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10,266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287,040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19,796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9.40%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PGR</a:t>
                      </a:r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2%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Terminal Value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267,512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NPV (IDR millions)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$172,509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NPV in USD (millions)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$13,352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04494" y="1763121"/>
          <a:ext cx="2424026" cy="4680286"/>
        </p:xfrm>
        <a:graphic>
          <a:graphicData uri="http://schemas.openxmlformats.org/drawingml/2006/table">
            <a:tbl>
              <a:tblPr/>
              <a:tblGrid>
                <a:gridCol w="1212013"/>
                <a:gridCol w="1212013"/>
              </a:tblGrid>
              <a:tr h="23345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Assumptions</a:t>
                      </a:r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:</a:t>
                      </a: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2291" marR="12291" marT="122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-See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and revenue models for: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</a:t>
                      </a:r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-Revenue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from direct selling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</a:t>
                      </a:r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-Revenue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from eCommerce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</a:t>
                      </a:r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-Base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Year 1 costs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-Sales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commission is 26%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-Launch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parties run for 2 years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-Expat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compensations grows 4% annually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-Marketing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expense grows 2% annually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-Rent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expense grows 4% annually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-Local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employee compensation grows 4% annually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-NOL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tax asset from losses can be used in Year 3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-Tax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rate is 25%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-WACC </a:t>
                      </a:r>
                      <a:r>
                        <a:rPr lang="fi-FI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= 9.4% (</a:t>
                      </a:r>
                      <a:r>
                        <a:rPr lang="fi-FI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see</a:t>
                      </a:r>
                      <a:r>
                        <a:rPr lang="fi-FI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Appendix)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-Perpetual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growth rate = 2</a:t>
                      </a:r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%</a:t>
                      </a:r>
                    </a:p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-Entry starts in 2016</a:t>
                      </a:r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831" y="1130608"/>
            <a:ext cx="1476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*Numbers in IDR millions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100096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440153" y="1000960"/>
            <a:ext cx="17942" cy="677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67" y="0"/>
            <a:ext cx="8887539" cy="18792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Appendix: Best, Base, and Worst Case Scenario Criteria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4116" y="2910800"/>
          <a:ext cx="2811589" cy="3199740"/>
        </p:xfrm>
        <a:graphic>
          <a:graphicData uri="http://schemas.openxmlformats.org/drawingml/2006/table">
            <a:tbl>
              <a:tblPr/>
              <a:tblGrid>
                <a:gridCol w="2811589"/>
              </a:tblGrid>
              <a:tr h="41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Base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Case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Beta = 1.03 (industry averages)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5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 = 9.4% (see WACC calculations in Appendix)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5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eCommerce starts in 2018 at grows at 20%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6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Sales per representative start at $11,880 and grow 5%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Start with 158 sales reps in Year 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Perpetual growth rate = 2%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COGS is 64% of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473220" y="2920916"/>
          <a:ext cx="3017892" cy="3200930"/>
        </p:xfrm>
        <a:graphic>
          <a:graphicData uri="http://schemas.openxmlformats.org/drawingml/2006/table">
            <a:tbl>
              <a:tblPr/>
              <a:tblGrid>
                <a:gridCol w="3017892"/>
              </a:tblGrid>
              <a:tr h="37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Best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Case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Beta = 1.03 (industry averages)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 = 9.4% (see WACC calculations in Appendix)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eCommerce starts in 2018 at grows at 30%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Sales per representative start at $18,000 and grow 5%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Start with 158 sales reps in Year 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Perpetual growth rate = 2%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COGS declines to 60% of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12671" y="2869272"/>
            <a:ext cx="3092593" cy="346485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22574" y="2858116"/>
            <a:ext cx="3092593" cy="347601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1119" y="2853594"/>
            <a:ext cx="3282696" cy="348053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10609" y="241612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20" dirty="0" smtClean="0">
                <a:solidFill>
                  <a:schemeClr val="accent1"/>
                </a:solidFill>
              </a:rPr>
              <a:t>Scenario Criteria: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626975" y="2970772"/>
          <a:ext cx="3282666" cy="3207748"/>
        </p:xfrm>
        <a:graphic>
          <a:graphicData uri="http://schemas.openxmlformats.org/drawingml/2006/table">
            <a:tbl>
              <a:tblPr/>
              <a:tblGrid>
                <a:gridCol w="3282666"/>
              </a:tblGrid>
              <a:tr h="45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Worst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Case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9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Beta = 1.03 (industry averages)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 = 9.4% (see WACC calculations in Appendix)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eCommerce starts in 2018 at grows at 20%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7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Sales per representative start at $6000 and grow 5%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9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Start with 158 sales reps in Year 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Perpetual growth rate = 1%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COGS rises to 70% of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0" y="1877887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1837" y="1697723"/>
            <a:ext cx="92030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Libbey Inc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 has an excellent opportunity to expand its business in Indonesia by harnessing direct selling channels and positioning its products as both globally respected and aspirational. </a:t>
            </a:r>
            <a:endParaRPr lang="en-US" sz="24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7" name="Half Frame 26"/>
          <p:cNvSpPr/>
          <p:nvPr/>
        </p:nvSpPr>
        <p:spPr>
          <a:xfrm>
            <a:off x="661232" y="1600617"/>
            <a:ext cx="1090624" cy="1120481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1" name="Half Frame 30"/>
          <p:cNvSpPr/>
          <p:nvPr/>
        </p:nvSpPr>
        <p:spPr>
          <a:xfrm rot="10800000">
            <a:off x="8349954" y="1683926"/>
            <a:ext cx="1090624" cy="1120481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6102" y="3349408"/>
            <a:ext cx="1555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Goals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302" y="4508538"/>
            <a:ext cx="3033883" cy="188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5529" y="5482134"/>
            <a:ext cx="2231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Market Share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324" y="4548911"/>
            <a:ext cx="1376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10% </a:t>
            </a:r>
            <a:endParaRPr lang="en-US" sz="5400" dirty="0"/>
          </a:p>
        </p:txBody>
      </p:sp>
      <p:sp>
        <p:nvSpPr>
          <p:cNvPr id="15" name="Rounded Rectangle 14"/>
          <p:cNvSpPr/>
          <p:nvPr/>
        </p:nvSpPr>
        <p:spPr>
          <a:xfrm>
            <a:off x="3366972" y="4508538"/>
            <a:ext cx="3033883" cy="188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91316" y="5360004"/>
            <a:ext cx="31743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of </a:t>
            </a:r>
            <a:r>
              <a:rPr lang="en-US" sz="4200" dirty="0" smtClean="0">
                <a:solidFill>
                  <a:schemeClr val="bg1"/>
                </a:solidFill>
              </a:rPr>
              <a:t>over </a:t>
            </a:r>
            <a:r>
              <a:rPr lang="en-US" sz="4200" dirty="0">
                <a:solidFill>
                  <a:schemeClr val="bg1"/>
                </a:solidFill>
              </a:rPr>
              <a:t>1,500 </a:t>
            </a:r>
            <a:endParaRPr lang="en-US" sz="4200" dirty="0"/>
          </a:p>
        </p:txBody>
      </p:sp>
      <p:sp>
        <p:nvSpPr>
          <p:cNvPr id="32" name="Rectangle 31"/>
          <p:cNvSpPr/>
          <p:nvPr/>
        </p:nvSpPr>
        <p:spPr>
          <a:xfrm>
            <a:off x="3442752" y="4689022"/>
            <a:ext cx="3111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Direct Selling Force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61664" y="4508538"/>
            <a:ext cx="3033883" cy="188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63424" y="4658054"/>
            <a:ext cx="2223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200M IDR 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7185001" y="5266690"/>
            <a:ext cx="22095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Revenue Per </a:t>
            </a:r>
            <a:r>
              <a:rPr lang="en-US" sz="2800" dirty="0" smtClean="0">
                <a:solidFill>
                  <a:schemeClr val="bg1"/>
                </a:solidFill>
              </a:rPr>
              <a:t>Salesperson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5" y="-104578"/>
            <a:ext cx="8887539" cy="18792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Appendix: Sales Force Growth Estimates and WACC</a:t>
            </a:r>
            <a:r>
              <a:rPr lang="en-US" sz="3200" dirty="0">
                <a:latin typeface="Times New Roman"/>
                <a:cs typeface="Times New Roman"/>
              </a:rPr>
              <a:t/>
            </a:r>
            <a:br>
              <a:rPr lang="en-US" sz="3200" dirty="0">
                <a:latin typeface="Times New Roman"/>
                <a:cs typeface="Times New Roman"/>
              </a:rPr>
            </a:br>
            <a:endParaRPr lang="en-US" sz="3200" dirty="0"/>
          </a:p>
        </p:txBody>
      </p:sp>
      <p:graphicFrame>
        <p:nvGraphicFramePr>
          <p:cNvPr id="4" name="Chart 3" title="Chart"/>
          <p:cNvGraphicFramePr>
            <a:graphicFrameLocks/>
          </p:cNvGraphicFramePr>
          <p:nvPr>
            <p:extLst/>
          </p:nvPr>
        </p:nvGraphicFramePr>
        <p:xfrm>
          <a:off x="1668732" y="1718831"/>
          <a:ext cx="3819093" cy="2608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title="Chart"/>
          <p:cNvGraphicFramePr>
            <a:graphicFrameLocks/>
          </p:cNvGraphicFramePr>
          <p:nvPr>
            <p:extLst/>
          </p:nvPr>
        </p:nvGraphicFramePr>
        <p:xfrm>
          <a:off x="1446451" y="5171558"/>
          <a:ext cx="4496080" cy="273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33301" y="1524152"/>
          <a:ext cx="2537955" cy="5181754"/>
        </p:xfrm>
        <a:graphic>
          <a:graphicData uri="http://schemas.openxmlformats.org/drawingml/2006/table">
            <a:tbl>
              <a:tblPr/>
              <a:tblGrid>
                <a:gridCol w="1560955"/>
                <a:gridCol w="977000"/>
              </a:tblGrid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of Equity (CAPM)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10-yr 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yield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7.41%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Default Spread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2.2%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da-D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Risk Free Rate: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5.2%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Equity Risk Premium: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9.1%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Beta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1.03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of Equity: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14.53%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of Debt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Pre Tax Cost of Debt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4.63%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Tax rate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25.00%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After Tax Cost of Debt: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3.47%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Debt/Total Capital Ratio: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46.38%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Equity/Total Capital Ratio: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53.62%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9.40%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183627" y="7130101"/>
          <a:ext cx="2634208" cy="532553"/>
        </p:xfrm>
        <a:graphic>
          <a:graphicData uri="http://schemas.openxmlformats.org/drawingml/2006/table">
            <a:tbl>
              <a:tblPr/>
              <a:tblGrid>
                <a:gridCol w="2634208"/>
              </a:tblGrid>
              <a:tr h="5325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Sources: Libbey 10K, Google Finance, http://pages.stern.nyu.edu/~adamodar/, http://www.tradingeconomics.com/bonds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56796" y="2773917"/>
          <a:ext cx="1317078" cy="226695"/>
        </p:xfrm>
        <a:graphic>
          <a:graphicData uri="http://schemas.openxmlformats.org/drawingml/2006/table">
            <a:tbl>
              <a:tblPr/>
              <a:tblGrid>
                <a:gridCol w="1317078"/>
              </a:tblGrid>
              <a:tr h="22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Source: NY Times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5436" y="1182335"/>
            <a:ext cx="6789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Tupperware’s sales force growth was used to estimate the Libbey sales force, starting with fewer sales agents at the start: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4440" y="1080859"/>
            <a:ext cx="7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WACC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113542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6433" y="1131039"/>
            <a:ext cx="35753" cy="6484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3465169" y="4468247"/>
            <a:ext cx="436521" cy="6895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481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0" y="-331665"/>
            <a:ext cx="9640597" cy="1879291"/>
          </a:xfrm>
        </p:spPr>
        <p:txBody>
          <a:bodyPr>
            <a:normAutofit/>
          </a:bodyPr>
          <a:lstStyle/>
          <a:p>
            <a:r>
              <a:rPr lang="en-US" sz="3500" dirty="0" smtClean="0"/>
              <a:t>Appendix: Abandonment Criteria and Exit Strategy</a:t>
            </a:r>
            <a:endParaRPr lang="en-US" sz="3500" dirty="0"/>
          </a:p>
        </p:txBody>
      </p:sp>
      <p:sp>
        <p:nvSpPr>
          <p:cNvPr id="4" name="Rectangle 3"/>
          <p:cNvSpPr/>
          <p:nvPr/>
        </p:nvSpPr>
        <p:spPr>
          <a:xfrm>
            <a:off x="923620" y="5852449"/>
            <a:ext cx="840659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/>
              <a:t>Overall exit strategy if goals are not met:</a:t>
            </a:r>
            <a:r>
              <a:rPr lang="en-US" sz="1700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End </a:t>
            </a:r>
            <a:r>
              <a:rPr lang="en-US" sz="1700" dirty="0" smtClean="0"/>
              <a:t>JV relationship </a:t>
            </a:r>
            <a:r>
              <a:rPr lang="en-US" sz="1700" dirty="0"/>
              <a:t>with direct selling </a:t>
            </a:r>
            <a:r>
              <a:rPr lang="en-US" sz="1700" dirty="0" smtClean="0"/>
              <a:t>partner and take </a:t>
            </a:r>
            <a:r>
              <a:rPr lang="en-US" sz="1700" dirty="0"/>
              <a:t>down eCommerce </a:t>
            </a:r>
            <a:r>
              <a:rPr lang="en-US" sz="1700" dirty="0" smtClean="0"/>
              <a:t>site</a:t>
            </a:r>
            <a:endParaRPr lang="en-US" sz="1700" dirty="0"/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Ship remaining inventory back to warehouses in China for sale in other </a:t>
            </a:r>
            <a:r>
              <a:rPr lang="en-US" sz="1700" dirty="0" smtClean="0"/>
              <a:t>countries</a:t>
            </a:r>
            <a:endParaRPr lang="en-US" sz="1700" dirty="0"/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Bring expats back to home </a:t>
            </a:r>
            <a:r>
              <a:rPr lang="en-US" sz="1700" dirty="0" smtClean="0"/>
              <a:t>market and end </a:t>
            </a:r>
            <a:r>
              <a:rPr lang="en-US" sz="1700" dirty="0"/>
              <a:t>working relationship with local </a:t>
            </a:r>
            <a:r>
              <a:rPr lang="en-US" sz="1700" dirty="0" smtClean="0"/>
              <a:t>employees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588" y="3038950"/>
            <a:ext cx="3724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	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" y="1111193"/>
            <a:ext cx="7318085" cy="24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alf Frame 10"/>
          <p:cNvSpPr/>
          <p:nvPr/>
        </p:nvSpPr>
        <p:spPr>
          <a:xfrm>
            <a:off x="825717" y="5784027"/>
            <a:ext cx="956163" cy="956143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0800000">
            <a:off x="8313087" y="1740731"/>
            <a:ext cx="956163" cy="956143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24534" y="1120305"/>
            <a:ext cx="9218493" cy="1342563"/>
            <a:chOff x="0" y="341172"/>
            <a:chExt cx="9218493" cy="1342563"/>
          </a:xfrm>
        </p:grpSpPr>
        <p:sp>
          <p:nvSpPr>
            <p:cNvPr id="33" name="Right Arrow 32"/>
            <p:cNvSpPr/>
            <p:nvPr/>
          </p:nvSpPr>
          <p:spPr>
            <a:xfrm>
              <a:off x="0" y="341172"/>
              <a:ext cx="9218493" cy="1342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ight Arrow 4"/>
            <p:cNvSpPr/>
            <p:nvPr/>
          </p:nvSpPr>
          <p:spPr>
            <a:xfrm>
              <a:off x="0" y="676813"/>
              <a:ext cx="8882852" cy="671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254000" bIns="213132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/>
                <a:t>Stage 1 (1-2 Years)</a:t>
              </a:r>
              <a:endParaRPr lang="en-US" sz="2500" b="1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4534" y="2125734"/>
            <a:ext cx="2839295" cy="2922257"/>
            <a:chOff x="0" y="1346602"/>
            <a:chExt cx="2839295" cy="2652396"/>
          </a:xfrm>
        </p:grpSpPr>
        <p:sp>
          <p:nvSpPr>
            <p:cNvPr id="31" name="Rectangle 30"/>
            <p:cNvSpPr/>
            <p:nvPr/>
          </p:nvSpPr>
          <p:spPr>
            <a:xfrm>
              <a:off x="0" y="1346602"/>
              <a:ext cx="2839295" cy="25862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0" y="1346602"/>
              <a:ext cx="2839295" cy="265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Short Term Exit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Criteria:</a:t>
              </a:r>
              <a:r>
                <a:rPr lang="en-US" sz="1200" b="1" dirty="0">
                  <a:solidFill>
                    <a:schemeClr val="tx1"/>
                  </a:solidFill>
                </a:rPr>
                <a:t>	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	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Fail to find a direct selling </a:t>
              </a:r>
              <a:r>
                <a:rPr lang="en-US" sz="1200" dirty="0" smtClean="0">
                  <a:solidFill>
                    <a:schemeClr val="tx1"/>
                  </a:solidFill>
                </a:rPr>
                <a:t>partner for a joint venture</a:t>
              </a:r>
              <a:r>
                <a:rPr lang="en-US" sz="1200" dirty="0">
                  <a:solidFill>
                    <a:schemeClr val="tx1"/>
                  </a:solidFill>
                </a:rPr>
                <a:t>	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Less than 0.5% share of glassware market by end of Year 2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Launch </a:t>
              </a:r>
              <a:r>
                <a:rPr lang="en-US" sz="1200" dirty="0">
                  <a:solidFill>
                    <a:schemeClr val="tx1"/>
                  </a:solidFill>
                </a:rPr>
                <a:t>parties are not successful (less than 5 salespeople per party)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Fewer than 100 sales reps by the end of Year 2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Average annual sales per rep less than 77 million IDR by end of Year 2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Average party sales are less than 4 million IDR 	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3829" y="1567826"/>
            <a:ext cx="6379197" cy="1342563"/>
            <a:chOff x="2839295" y="788693"/>
            <a:chExt cx="6379197" cy="1342563"/>
          </a:xfrm>
        </p:grpSpPr>
        <p:sp>
          <p:nvSpPr>
            <p:cNvPr id="29" name="Right Arrow 28"/>
            <p:cNvSpPr/>
            <p:nvPr/>
          </p:nvSpPr>
          <p:spPr>
            <a:xfrm>
              <a:off x="2839295" y="788693"/>
              <a:ext cx="6379197" cy="1342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8"/>
            <p:cNvSpPr/>
            <p:nvPr/>
          </p:nvSpPr>
          <p:spPr>
            <a:xfrm>
              <a:off x="2839295" y="1124334"/>
              <a:ext cx="6043556" cy="671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254000" bIns="213132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/>
                <a:t>Stage 2 (3-5 Years)</a:t>
              </a:r>
              <a:endParaRPr lang="en-US" sz="25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03125" y="2015347"/>
            <a:ext cx="3539901" cy="1342563"/>
            <a:chOff x="5678591" y="1236214"/>
            <a:chExt cx="3539901" cy="1342563"/>
          </a:xfrm>
        </p:grpSpPr>
        <p:sp>
          <p:nvSpPr>
            <p:cNvPr id="27" name="Right Arrow 26"/>
            <p:cNvSpPr/>
            <p:nvPr/>
          </p:nvSpPr>
          <p:spPr>
            <a:xfrm>
              <a:off x="5678591" y="1236214"/>
              <a:ext cx="3539901" cy="1342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ight Arrow 10"/>
            <p:cNvSpPr/>
            <p:nvPr/>
          </p:nvSpPr>
          <p:spPr>
            <a:xfrm>
              <a:off x="5678591" y="1571855"/>
              <a:ext cx="3204260" cy="671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254000" bIns="213132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/>
                <a:t>Stage 3 (&gt;5 Years)</a:t>
              </a:r>
              <a:endParaRPr lang="en-US" sz="25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9452" y="2572585"/>
            <a:ext cx="2839295" cy="2665897"/>
            <a:chOff x="5678591" y="2256585"/>
            <a:chExt cx="2839295" cy="2563362"/>
          </a:xfrm>
        </p:grpSpPr>
        <p:sp>
          <p:nvSpPr>
            <p:cNvPr id="25" name="Rectangle 24"/>
            <p:cNvSpPr/>
            <p:nvPr/>
          </p:nvSpPr>
          <p:spPr>
            <a:xfrm>
              <a:off x="5678591" y="2256585"/>
              <a:ext cx="2839295" cy="254842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5678591" y="2271525"/>
              <a:ext cx="2839295" cy="2548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3396026" y="2576931"/>
            <a:ext cx="2699521" cy="25862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r>
              <a:rPr lang="en-US" sz="1200" b="1" dirty="0"/>
              <a:t>Medium </a:t>
            </a:r>
            <a:r>
              <a:rPr lang="en-US" sz="1200" b="1" dirty="0" smtClean="0"/>
              <a:t>Term:</a:t>
            </a:r>
            <a:endParaRPr lang="en-US" sz="1200" b="1" dirty="0"/>
          </a:p>
          <a:p>
            <a:endParaRPr lang="en-US" sz="1200" b="1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eCommerce platform sales are less than 6.6 billion IDR by end of Year 4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Fewer than 500 sales reps by end of Year </a:t>
            </a:r>
            <a:r>
              <a:rPr lang="en-US" sz="1200" dirty="0" smtClean="0"/>
              <a:t>5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Fail to expand beyond glassware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Average annual sales per rep less than 100 million IDR by end of Year 5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Less than 3% share of glassware market by end of Year 5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36005" y="3023778"/>
            <a:ext cx="2839295" cy="2405195"/>
            <a:chOff x="5678591" y="2271525"/>
            <a:chExt cx="2839295" cy="2548422"/>
          </a:xfrm>
        </p:grpSpPr>
        <p:sp>
          <p:nvSpPr>
            <p:cNvPr id="38" name="Rectangle 37"/>
            <p:cNvSpPr/>
            <p:nvPr/>
          </p:nvSpPr>
          <p:spPr>
            <a:xfrm>
              <a:off x="5678591" y="2271525"/>
              <a:ext cx="2839295" cy="254842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5678591" y="2271525"/>
              <a:ext cx="2839295" cy="2548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342219" y="2980004"/>
            <a:ext cx="2547122" cy="25862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r>
              <a:rPr lang="en-US" sz="1200" b="1" dirty="0"/>
              <a:t>Long </a:t>
            </a:r>
            <a:r>
              <a:rPr lang="en-US" sz="1200" b="1" dirty="0" smtClean="0"/>
              <a:t>Term:</a:t>
            </a:r>
            <a:endParaRPr lang="en-US" sz="1200" b="1" dirty="0"/>
          </a:p>
          <a:p>
            <a:endParaRPr lang="en-US" sz="1200" b="1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Growth in sales force &lt;5% year over year (indicating market saturation)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Annual sales per rep fail to grow year over year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eCommerce platform sales fail to grow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Not in the top 5 glassware companies (by sales volume) by end of Year 7</a:t>
            </a:r>
          </a:p>
        </p:txBody>
      </p:sp>
      <p:sp>
        <p:nvSpPr>
          <p:cNvPr id="35" name="Half Frame 34"/>
          <p:cNvSpPr/>
          <p:nvPr/>
        </p:nvSpPr>
        <p:spPr>
          <a:xfrm rot="10800000">
            <a:off x="8099727" y="6113534"/>
            <a:ext cx="956163" cy="956143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62627" y="7403068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87539" cy="10457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Appendix: </a:t>
            </a:r>
            <a:r>
              <a:rPr lang="en-US" sz="3200" dirty="0" err="1" smtClean="0"/>
              <a:t>Zhulian</a:t>
            </a:r>
            <a:r>
              <a:rPr lang="en-US" sz="3200" dirty="0" smtClean="0"/>
              <a:t> </a:t>
            </a:r>
            <a:r>
              <a:rPr lang="en-US" sz="3200" dirty="0" smtClean="0"/>
              <a:t>Marketing is an ideal candidate for a JV partner, followed by </a:t>
            </a:r>
            <a:r>
              <a:rPr lang="en-US" sz="3200" dirty="0" err="1" smtClean="0"/>
              <a:t>Elken</a:t>
            </a:r>
            <a:r>
              <a:rPr lang="en-US" sz="3200" dirty="0" smtClean="0"/>
              <a:t> and QNET</a:t>
            </a: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28505912"/>
              </p:ext>
            </p:extLst>
          </p:nvPr>
        </p:nvGraphicFramePr>
        <p:xfrm>
          <a:off x="1044267" y="920018"/>
          <a:ext cx="7951804" cy="4087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" y="1073517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27863"/>
              </p:ext>
            </p:extLst>
          </p:nvPr>
        </p:nvGraphicFramePr>
        <p:xfrm>
          <a:off x="684621" y="4935145"/>
          <a:ext cx="8654548" cy="2468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138"/>
                <a:gridCol w="1884270"/>
                <a:gridCol w="1894114"/>
                <a:gridCol w="1828026"/>
              </a:tblGrid>
              <a:tr h="3352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ZHULIAN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ELKEN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QNET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Ideal</a:t>
                      </a:r>
                      <a:r>
                        <a:rPr lang="en-US" sz="1600" baseline="0" dirty="0" smtClean="0"/>
                        <a:t> Geographic Scope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600" dirty="0" smtClean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 (specifically</a:t>
                      </a:r>
                      <a:r>
                        <a:rPr lang="en-US" sz="1600" baseline="0" dirty="0" smtClean="0"/>
                        <a:t> in Indonesia)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600" dirty="0"/>
                    </a:p>
                  </a:txBody>
                  <a:tcPr/>
                </a:tc>
              </a:tr>
              <a:tr h="4416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Willingness to Accept</a:t>
                      </a:r>
                      <a:r>
                        <a:rPr lang="en-US" sz="1600" baseline="0" dirty="0" smtClean="0"/>
                        <a:t> Incentives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Lack</a:t>
                      </a:r>
                      <a:r>
                        <a:rPr lang="en-US" sz="1600" baseline="0" dirty="0" smtClean="0"/>
                        <a:t> of Competing Products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Likely</a:t>
                      </a:r>
                      <a:r>
                        <a:rPr lang="en-US" sz="1600" baseline="0" dirty="0" smtClean="0"/>
                        <a:t> Interest in Libbey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★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72241" y="7478490"/>
            <a:ext cx="726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(Rankings are relative to each other; 3 stars = most favorable, 1 star = least favorable.)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59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925980" y="1433548"/>
            <a:ext cx="6194517" cy="6129158"/>
            <a:chOff x="1971339" y="1447077"/>
            <a:chExt cx="6194517" cy="6129158"/>
          </a:xfrm>
        </p:grpSpPr>
        <p:sp>
          <p:nvSpPr>
            <p:cNvPr id="24" name="Block Arc 23"/>
            <p:cNvSpPr/>
            <p:nvPr/>
          </p:nvSpPr>
          <p:spPr>
            <a:xfrm rot="8226076">
              <a:off x="2002782" y="1452525"/>
              <a:ext cx="6163074" cy="6123710"/>
            </a:xfrm>
            <a:prstGeom prst="blockArc">
              <a:avLst>
                <a:gd name="adj1" fmla="val 10800000"/>
                <a:gd name="adj2" fmla="val 1"/>
                <a:gd name="adj3" fmla="val 9076"/>
              </a:avLst>
            </a:prstGeom>
            <a:gradFill flip="none" rotWithShape="1">
              <a:gsLst>
                <a:gs pos="0">
                  <a:schemeClr val="accent1">
                    <a:tint val="97000"/>
                    <a:satMod val="100000"/>
                    <a:lumMod val="102000"/>
                    <a:alpha val="21000"/>
                  </a:schemeClr>
                </a:gs>
                <a:gs pos="50000">
                  <a:schemeClr val="accent1">
                    <a:shade val="100000"/>
                    <a:satMod val="100000"/>
                    <a:lumMod val="100000"/>
                    <a:alpha val="21000"/>
                  </a:schemeClr>
                </a:gs>
                <a:gs pos="100000">
                  <a:schemeClr val="accent1">
                    <a:shade val="80000"/>
                    <a:satMod val="100000"/>
                    <a:lumMod val="99000"/>
                    <a:alpha val="21000"/>
                  </a:schemeClr>
                </a:gs>
              </a:gsLst>
              <a:lin ang="27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Block Arc 24"/>
            <p:cNvSpPr/>
            <p:nvPr/>
          </p:nvSpPr>
          <p:spPr>
            <a:xfrm rot="19038123">
              <a:off x="1971339" y="1447077"/>
              <a:ext cx="6163074" cy="6123710"/>
            </a:xfrm>
            <a:prstGeom prst="blockArc">
              <a:avLst>
                <a:gd name="adj1" fmla="val 10800000"/>
                <a:gd name="adj2" fmla="val 1"/>
                <a:gd name="adj3" fmla="val 9076"/>
              </a:avLst>
            </a:prstGeom>
            <a:gradFill flip="none" rotWithShape="1">
              <a:gsLst>
                <a:gs pos="0">
                  <a:schemeClr val="accent1">
                    <a:tint val="97000"/>
                    <a:satMod val="100000"/>
                    <a:lumMod val="102000"/>
                    <a:alpha val="21000"/>
                  </a:schemeClr>
                </a:gs>
                <a:gs pos="50000">
                  <a:schemeClr val="accent1">
                    <a:shade val="100000"/>
                    <a:satMod val="100000"/>
                    <a:lumMod val="100000"/>
                    <a:alpha val="21000"/>
                  </a:schemeClr>
                </a:gs>
                <a:gs pos="100000">
                  <a:schemeClr val="accent1">
                    <a:shade val="80000"/>
                    <a:satMod val="100000"/>
                    <a:lumMod val="99000"/>
                    <a:alpha val="21000"/>
                  </a:schemeClr>
                </a:gs>
              </a:gsLst>
              <a:lin ang="27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838" y="105825"/>
            <a:ext cx="9449646" cy="99495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Appendix: The </a:t>
            </a:r>
            <a:r>
              <a:rPr lang="en-US" sz="3200" dirty="0" smtClean="0"/>
              <a:t>Indonesian homeware </a:t>
            </a:r>
            <a:r>
              <a:rPr lang="en-US" sz="3200" dirty="0"/>
              <a:t>m</a:t>
            </a:r>
            <a:r>
              <a:rPr lang="en-US" sz="3200" dirty="0" smtClean="0"/>
              <a:t>arket is moderately attractive</a:t>
            </a:r>
            <a:r>
              <a:rPr lang="en-US" sz="3200" dirty="0"/>
              <a:t> </a:t>
            </a:r>
            <a:r>
              <a:rPr lang="en-US" sz="3200" dirty="0" smtClean="0"/>
              <a:t>but buyer power and threat of new entrants are increasing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0464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95509" y="1827222"/>
            <a:ext cx="3749693" cy="17234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u="sng" dirty="0">
                <a:solidFill>
                  <a:schemeClr val="bg1"/>
                </a:solidFill>
              </a:rPr>
              <a:t>Threat of Substitutes - Low, constant</a:t>
            </a:r>
          </a:p>
          <a:p>
            <a:pPr marL="285750" lvl="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Homewares remain a basic necessity for households in all income groups</a:t>
            </a:r>
          </a:p>
          <a:p>
            <a:pPr marL="285750" lvl="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Tableware in particular has an attractive price-performance tradeoff that is unlikely to be offset by substitutes</a:t>
            </a:r>
          </a:p>
          <a:p>
            <a:pPr marL="285750" lvl="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Homewares likely to remain a popular gift item over the coming years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75146" y="3721770"/>
            <a:ext cx="3658973" cy="1722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u="sng" dirty="0" smtClean="0">
                <a:solidFill>
                  <a:schemeClr val="bg1"/>
                </a:solidFill>
              </a:rPr>
              <a:t>Industry Rivalry- Moderate, </a:t>
            </a:r>
            <a:r>
              <a:rPr lang="en-US" sz="1400" b="1" u="sng" dirty="0">
                <a:solidFill>
                  <a:schemeClr val="bg1"/>
                </a:solidFill>
              </a:rPr>
              <a:t>constant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High </a:t>
            </a:r>
            <a:r>
              <a:rPr lang="en-US" sz="1200" dirty="0">
                <a:solidFill>
                  <a:srgbClr val="000000"/>
                </a:solidFill>
              </a:rPr>
              <a:t>fixed </a:t>
            </a:r>
            <a:r>
              <a:rPr lang="en-US" sz="1200" dirty="0" smtClean="0">
                <a:solidFill>
                  <a:srgbClr val="000000"/>
                </a:solidFill>
              </a:rPr>
              <a:t>costs from manufacturing</a:t>
            </a:r>
            <a:endParaRPr lang="en-US" sz="1200" dirty="0">
              <a:solidFill>
                <a:srgbClr val="000000"/>
              </a:solidFill>
            </a:endParaRP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Low </a:t>
            </a:r>
            <a:r>
              <a:rPr lang="en-US" sz="1200" dirty="0">
                <a:solidFill>
                  <a:srgbClr val="000000"/>
                </a:solidFill>
              </a:rPr>
              <a:t>product </a:t>
            </a:r>
            <a:r>
              <a:rPr lang="en-US" sz="1200" dirty="0" smtClean="0">
                <a:solidFill>
                  <a:srgbClr val="000000"/>
                </a:solidFill>
              </a:rPr>
              <a:t>differentiation between goods made from the same material</a:t>
            </a:r>
            <a:endParaRPr lang="en-US" sz="1200" dirty="0">
              <a:solidFill>
                <a:srgbClr val="000000"/>
              </a:solidFill>
            </a:endParaRP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Industry is fragmented with top five firms holding 30% of the market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Industry will grow more slowly over next five years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5509" y="5644114"/>
            <a:ext cx="3749692" cy="17234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u="sng" dirty="0">
                <a:solidFill>
                  <a:schemeClr val="bg1"/>
                </a:solidFill>
              </a:rPr>
              <a:t>Threat of New Entrants </a:t>
            </a:r>
            <a:r>
              <a:rPr lang="en-US" sz="1400" b="1" u="sng" dirty="0" smtClean="0">
                <a:solidFill>
                  <a:schemeClr val="bg1"/>
                </a:solidFill>
              </a:rPr>
              <a:t>– Moderate, </a:t>
            </a:r>
            <a:r>
              <a:rPr lang="en-US" sz="1400" b="1" u="sng" dirty="0">
                <a:solidFill>
                  <a:schemeClr val="bg1"/>
                </a:solidFill>
              </a:rPr>
              <a:t>increasing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Significant capital requirements for </a:t>
            </a:r>
            <a:r>
              <a:rPr lang="en-US" sz="1200" dirty="0" smtClean="0">
                <a:solidFill>
                  <a:schemeClr val="tx1"/>
                </a:solidFill>
              </a:rPr>
              <a:t>manufacturing </a:t>
            </a:r>
            <a:r>
              <a:rPr lang="en-US" sz="1200" dirty="0" smtClean="0">
                <a:solidFill>
                  <a:srgbClr val="000000"/>
                </a:solidFill>
              </a:rPr>
              <a:t>and maintenance</a:t>
            </a:r>
            <a:endParaRPr lang="en-US" sz="1200" dirty="0">
              <a:solidFill>
                <a:srgbClr val="000000"/>
              </a:solidFill>
            </a:endParaRP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Low </a:t>
            </a:r>
            <a:r>
              <a:rPr lang="en-US" sz="1200" dirty="0">
                <a:solidFill>
                  <a:srgbClr val="000000"/>
                </a:solidFill>
              </a:rPr>
              <a:t>expected </a:t>
            </a:r>
            <a:r>
              <a:rPr lang="en-US" sz="1200" dirty="0" smtClean="0">
                <a:solidFill>
                  <a:srgbClr val="000000"/>
                </a:solidFill>
              </a:rPr>
              <a:t>retaliation from major players, given </a:t>
            </a:r>
            <a:r>
              <a:rPr lang="en-US" sz="1200" dirty="0" smtClean="0">
                <a:solidFill>
                  <a:schemeClr val="tx1"/>
                </a:solidFill>
              </a:rPr>
              <a:t>the </a:t>
            </a:r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US" sz="1200" dirty="0" smtClean="0">
                <a:solidFill>
                  <a:schemeClr val="tx1"/>
                </a:solidFill>
              </a:rPr>
              <a:t>ragmentation of the market 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 market is attractive to new entrants, given favorable growth trends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02546" y="1812104"/>
            <a:ext cx="3747285" cy="1739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u="sng" dirty="0">
                <a:solidFill>
                  <a:schemeClr val="bg1"/>
                </a:solidFill>
              </a:rPr>
              <a:t>Buyer Power - Moderate to high, increasing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The market is fragmented without </a:t>
            </a:r>
            <a:r>
              <a:rPr lang="en-US" sz="1200" dirty="0">
                <a:solidFill>
                  <a:srgbClr val="000000"/>
                </a:solidFill>
              </a:rPr>
              <a:t>a dominating player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Homeware consumption is becoming a larger part of  consumer budgets</a:t>
            </a:r>
            <a:endParaRPr lang="en-US" sz="1200" dirty="0">
              <a:solidFill>
                <a:srgbClr val="000000"/>
              </a:solidFill>
            </a:endParaRP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Buyers have low switching costs/little brand loyalty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Products made from the same material </a:t>
            </a:r>
            <a:r>
              <a:rPr lang="en-US" sz="1200" dirty="0">
                <a:solidFill>
                  <a:srgbClr val="000000"/>
                </a:solidFill>
              </a:rPr>
              <a:t>are not very </a:t>
            </a:r>
            <a:r>
              <a:rPr lang="en-US" sz="1200" dirty="0" smtClean="0">
                <a:solidFill>
                  <a:srgbClr val="000000"/>
                </a:solidFill>
              </a:rPr>
              <a:t>differentiated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03749" y="5613878"/>
            <a:ext cx="3746082" cy="17536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u="sng" dirty="0">
                <a:solidFill>
                  <a:schemeClr val="bg1"/>
                </a:solidFill>
              </a:rPr>
              <a:t>Supplier Power- Moderate to low, constant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Collective bargaining contracts result in higher wages </a:t>
            </a:r>
            <a:endParaRPr lang="en-US" sz="1200" dirty="0">
              <a:solidFill>
                <a:srgbClr val="000000"/>
              </a:solidFill>
            </a:endParaRP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Increasing fuel and energy costs</a:t>
            </a:r>
            <a:endParaRPr lang="en-US" sz="1200" dirty="0">
              <a:solidFill>
                <a:srgbClr val="000000"/>
              </a:solidFill>
            </a:endParaRP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Raw materials are available in adequate quantities from </a:t>
            </a:r>
            <a:r>
              <a:rPr lang="en-US" sz="1200" dirty="0">
                <a:solidFill>
                  <a:srgbClr val="000000"/>
                </a:solidFill>
              </a:rPr>
              <a:t>multiple </a:t>
            </a:r>
            <a:r>
              <a:rPr lang="en-US" sz="1200" dirty="0" smtClean="0">
                <a:solidFill>
                  <a:srgbClr val="000000"/>
                </a:solidFill>
              </a:rPr>
              <a:t>sources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Steady raw material prices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7514" y="7518484"/>
            <a:ext cx="943471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 dirty="0"/>
              <a:t>*Supplier definition: labor (research &amp; development, manufacturing and transportation), raw material and energy (sand, lime, soda ash, corrugated packaging and colorants)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9" y="1058920"/>
            <a:ext cx="982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Industry Definition: Homewares </a:t>
            </a:r>
            <a:r>
              <a:rPr lang="en-US" dirty="0" smtClean="0"/>
              <a:t>(including tableware, glassware, kitchenware, flatware, and food storage)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7402" y="7403068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56163" y="3110224"/>
            <a:ext cx="2818383" cy="1127353"/>
          </a:xfrm>
          <a:custGeom>
            <a:avLst/>
            <a:gdLst>
              <a:gd name="connsiteX0" fmla="*/ 0 w 2818383"/>
              <a:gd name="connsiteY0" fmla="*/ 0 h 1127353"/>
              <a:gd name="connsiteX1" fmla="*/ 2254707 w 2818383"/>
              <a:gd name="connsiteY1" fmla="*/ 0 h 1127353"/>
              <a:gd name="connsiteX2" fmla="*/ 2818383 w 2818383"/>
              <a:gd name="connsiteY2" fmla="*/ 563677 h 1127353"/>
              <a:gd name="connsiteX3" fmla="*/ 2254707 w 2818383"/>
              <a:gd name="connsiteY3" fmla="*/ 1127353 h 1127353"/>
              <a:gd name="connsiteX4" fmla="*/ 0 w 2818383"/>
              <a:gd name="connsiteY4" fmla="*/ 1127353 h 1127353"/>
              <a:gd name="connsiteX5" fmla="*/ 0 w 2818383"/>
              <a:gd name="connsiteY5" fmla="*/ 0 h 112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8383" h="1127353">
                <a:moveTo>
                  <a:pt x="0" y="0"/>
                </a:moveTo>
                <a:lnTo>
                  <a:pt x="2254707" y="0"/>
                </a:lnTo>
                <a:lnTo>
                  <a:pt x="2818383" y="563677"/>
                </a:lnTo>
                <a:lnTo>
                  <a:pt x="2254707" y="1127353"/>
                </a:lnTo>
                <a:lnTo>
                  <a:pt x="0" y="11273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686" tIns="77343" rIns="320510" bIns="77343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smtClean="0"/>
              <a:t>Company Overview</a:t>
            </a:r>
            <a:endParaRPr lang="en-US" sz="2900" kern="1200" dirty="0"/>
          </a:p>
        </p:txBody>
      </p:sp>
      <p:sp>
        <p:nvSpPr>
          <p:cNvPr id="7" name="Freeform 6"/>
          <p:cNvSpPr/>
          <p:nvPr/>
        </p:nvSpPr>
        <p:spPr>
          <a:xfrm>
            <a:off x="2510869" y="3110224"/>
            <a:ext cx="2818383" cy="1127353"/>
          </a:xfrm>
          <a:custGeom>
            <a:avLst/>
            <a:gdLst>
              <a:gd name="connsiteX0" fmla="*/ 0 w 2818383"/>
              <a:gd name="connsiteY0" fmla="*/ 0 h 1127353"/>
              <a:gd name="connsiteX1" fmla="*/ 2254707 w 2818383"/>
              <a:gd name="connsiteY1" fmla="*/ 0 h 1127353"/>
              <a:gd name="connsiteX2" fmla="*/ 2818383 w 2818383"/>
              <a:gd name="connsiteY2" fmla="*/ 563677 h 1127353"/>
              <a:gd name="connsiteX3" fmla="*/ 2254707 w 2818383"/>
              <a:gd name="connsiteY3" fmla="*/ 1127353 h 1127353"/>
              <a:gd name="connsiteX4" fmla="*/ 0 w 2818383"/>
              <a:gd name="connsiteY4" fmla="*/ 1127353 h 1127353"/>
              <a:gd name="connsiteX5" fmla="*/ 563677 w 2818383"/>
              <a:gd name="connsiteY5" fmla="*/ 563677 h 1127353"/>
              <a:gd name="connsiteX6" fmla="*/ 0 w 2818383"/>
              <a:gd name="connsiteY6" fmla="*/ 0 h 112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8383" h="1127353">
                <a:moveTo>
                  <a:pt x="0" y="0"/>
                </a:moveTo>
                <a:lnTo>
                  <a:pt x="2254707" y="0"/>
                </a:lnTo>
                <a:lnTo>
                  <a:pt x="2818383" y="563677"/>
                </a:lnTo>
                <a:lnTo>
                  <a:pt x="2254707" y="1127353"/>
                </a:lnTo>
                <a:lnTo>
                  <a:pt x="0" y="1127353"/>
                </a:lnTo>
                <a:lnTo>
                  <a:pt x="563677" y="563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9692" tIns="77343" rIns="602348" bIns="77343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smtClean="0"/>
              <a:t>Market Analysis</a:t>
            </a:r>
            <a:endParaRPr lang="en-US" sz="2900" kern="1200" dirty="0"/>
          </a:p>
        </p:txBody>
      </p:sp>
      <p:sp>
        <p:nvSpPr>
          <p:cNvPr id="8" name="Freeform 7"/>
          <p:cNvSpPr/>
          <p:nvPr/>
        </p:nvSpPr>
        <p:spPr>
          <a:xfrm>
            <a:off x="4765576" y="3110224"/>
            <a:ext cx="2818383" cy="1127353"/>
          </a:xfrm>
          <a:custGeom>
            <a:avLst/>
            <a:gdLst>
              <a:gd name="connsiteX0" fmla="*/ 0 w 2818383"/>
              <a:gd name="connsiteY0" fmla="*/ 0 h 1127353"/>
              <a:gd name="connsiteX1" fmla="*/ 2254707 w 2818383"/>
              <a:gd name="connsiteY1" fmla="*/ 0 h 1127353"/>
              <a:gd name="connsiteX2" fmla="*/ 2818383 w 2818383"/>
              <a:gd name="connsiteY2" fmla="*/ 563677 h 1127353"/>
              <a:gd name="connsiteX3" fmla="*/ 2254707 w 2818383"/>
              <a:gd name="connsiteY3" fmla="*/ 1127353 h 1127353"/>
              <a:gd name="connsiteX4" fmla="*/ 0 w 2818383"/>
              <a:gd name="connsiteY4" fmla="*/ 1127353 h 1127353"/>
              <a:gd name="connsiteX5" fmla="*/ 563677 w 2818383"/>
              <a:gd name="connsiteY5" fmla="*/ 563677 h 1127353"/>
              <a:gd name="connsiteX6" fmla="*/ 0 w 2818383"/>
              <a:gd name="connsiteY6" fmla="*/ 0 h 112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8383" h="1127353">
                <a:moveTo>
                  <a:pt x="0" y="0"/>
                </a:moveTo>
                <a:lnTo>
                  <a:pt x="2254707" y="0"/>
                </a:lnTo>
                <a:lnTo>
                  <a:pt x="2818383" y="563677"/>
                </a:lnTo>
                <a:lnTo>
                  <a:pt x="2254707" y="1127353"/>
                </a:lnTo>
                <a:lnTo>
                  <a:pt x="0" y="1127353"/>
                </a:lnTo>
                <a:lnTo>
                  <a:pt x="563677" y="563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9692" tIns="77343" rIns="602348" bIns="77343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smtClean="0"/>
              <a:t>Entry Strategy</a:t>
            </a:r>
            <a:endParaRPr lang="en-US" sz="2900" kern="1200" dirty="0"/>
          </a:p>
        </p:txBody>
      </p:sp>
      <p:sp>
        <p:nvSpPr>
          <p:cNvPr id="9" name="Freeform 8"/>
          <p:cNvSpPr/>
          <p:nvPr/>
        </p:nvSpPr>
        <p:spPr>
          <a:xfrm>
            <a:off x="7020282" y="3110224"/>
            <a:ext cx="2818383" cy="1127353"/>
          </a:xfrm>
          <a:custGeom>
            <a:avLst/>
            <a:gdLst>
              <a:gd name="connsiteX0" fmla="*/ 0 w 2818383"/>
              <a:gd name="connsiteY0" fmla="*/ 0 h 1127353"/>
              <a:gd name="connsiteX1" fmla="*/ 2254707 w 2818383"/>
              <a:gd name="connsiteY1" fmla="*/ 0 h 1127353"/>
              <a:gd name="connsiteX2" fmla="*/ 2818383 w 2818383"/>
              <a:gd name="connsiteY2" fmla="*/ 563677 h 1127353"/>
              <a:gd name="connsiteX3" fmla="*/ 2254707 w 2818383"/>
              <a:gd name="connsiteY3" fmla="*/ 1127353 h 1127353"/>
              <a:gd name="connsiteX4" fmla="*/ 0 w 2818383"/>
              <a:gd name="connsiteY4" fmla="*/ 1127353 h 1127353"/>
              <a:gd name="connsiteX5" fmla="*/ 563677 w 2818383"/>
              <a:gd name="connsiteY5" fmla="*/ 563677 h 1127353"/>
              <a:gd name="connsiteX6" fmla="*/ 0 w 2818383"/>
              <a:gd name="connsiteY6" fmla="*/ 0 h 112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8383" h="1127353">
                <a:moveTo>
                  <a:pt x="0" y="0"/>
                </a:moveTo>
                <a:lnTo>
                  <a:pt x="2254707" y="0"/>
                </a:lnTo>
                <a:lnTo>
                  <a:pt x="2818383" y="563677"/>
                </a:lnTo>
                <a:lnTo>
                  <a:pt x="2254707" y="1127353"/>
                </a:lnTo>
                <a:lnTo>
                  <a:pt x="0" y="1127353"/>
                </a:lnTo>
                <a:lnTo>
                  <a:pt x="563677" y="5636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9692" tIns="77343" rIns="602348" bIns="77343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 smtClean="0"/>
              <a:t>Financial Projection</a:t>
            </a:r>
            <a:endParaRPr lang="en-US" sz="2900" kern="1200" dirty="0"/>
          </a:p>
        </p:txBody>
      </p:sp>
    </p:spTree>
    <p:extLst>
      <p:ext uri="{BB962C8B-B14F-4D97-AF65-F5344CB8AC3E}">
        <p14:creationId xmlns:p14="http://schemas.microsoft.com/office/powerpoint/2010/main" val="9939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583"/>
            <a:ext cx="8098971" cy="1175580"/>
          </a:xfrm>
        </p:spPr>
        <p:txBody>
          <a:bodyPr>
            <a:normAutofit/>
          </a:bodyPr>
          <a:lstStyle/>
          <a:p>
            <a:r>
              <a:rPr lang="en-US" sz="3200" dirty="0" err="1"/>
              <a:t>Libbey</a:t>
            </a:r>
            <a:r>
              <a:rPr lang="en-US" sz="3200" dirty="0"/>
              <a:t> Glass is a company that exemplifies variety, internationality, flexibility, and success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35997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7951" y="1319910"/>
            <a:ext cx="2158914" cy="58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Variety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2585377" y="1319910"/>
            <a:ext cx="2459340" cy="58048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8EA0"/>
                </a:solidFill>
              </a:rPr>
              <a:t>Internationality</a:t>
            </a:r>
            <a:endParaRPr lang="en-US" sz="2800" dirty="0">
              <a:solidFill>
                <a:srgbClr val="328EA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83229" y="1319909"/>
            <a:ext cx="2056702" cy="5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Flexibility 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7778443" y="1319909"/>
            <a:ext cx="2127558" cy="547969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28EA0"/>
                </a:solidFill>
              </a:rPr>
              <a:t>Success</a:t>
            </a:r>
            <a:endParaRPr lang="en-US" sz="2800" dirty="0">
              <a:solidFill>
                <a:srgbClr val="328EA0"/>
              </a:solidFill>
            </a:endParaRPr>
          </a:p>
        </p:txBody>
      </p:sp>
      <p:pic>
        <p:nvPicPr>
          <p:cNvPr id="15" name="Picture 14" descr="Screen Shot 2015-04-22 at 7.1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7" y="2629291"/>
            <a:ext cx="9031359" cy="49725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121" y="1975349"/>
            <a:ext cx="21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Six Extensive Brands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20768" y="1982960"/>
            <a:ext cx="198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Selling in Over 100 Countries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76604" y="1964534"/>
            <a:ext cx="243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Distinct Channels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89563" y="2010701"/>
            <a:ext cx="186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Financial Capacity to Expand</a:t>
            </a:r>
          </a:p>
        </p:txBody>
      </p:sp>
    </p:spTree>
    <p:extLst>
      <p:ext uri="{BB962C8B-B14F-4D97-AF65-F5344CB8AC3E}">
        <p14:creationId xmlns:p14="http://schemas.microsoft.com/office/powerpoint/2010/main" val="19767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67" y="-126993"/>
            <a:ext cx="9458645" cy="1555670"/>
          </a:xfrm>
        </p:spPr>
        <p:txBody>
          <a:bodyPr>
            <a:normAutofit/>
          </a:bodyPr>
          <a:lstStyle/>
          <a:p>
            <a:r>
              <a:rPr lang="en-US" sz="3200" dirty="0"/>
              <a:t>Of </a:t>
            </a:r>
            <a:r>
              <a:rPr lang="en-US" sz="3200" dirty="0" err="1"/>
              <a:t>Libbey</a:t>
            </a:r>
            <a:r>
              <a:rPr lang="en-US" sz="3200" dirty="0"/>
              <a:t> Inc.’s product portfolio, </a:t>
            </a:r>
            <a:r>
              <a:rPr lang="en-US" sz="3200" dirty="0" err="1"/>
              <a:t>Libbey</a:t>
            </a:r>
            <a:r>
              <a:rPr lang="en-US" sz="3200" dirty="0"/>
              <a:t> Glassware, Syracuse China, and World Tableware are the most adaptable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09102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7670" y="3816664"/>
            <a:ext cx="2683213" cy="1247202"/>
          </a:xfrm>
          <a:prstGeom prst="roundRect">
            <a:avLst>
              <a:gd name="adj" fmla="val 10000"/>
            </a:avLst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ounded Rectangle 18"/>
          <p:cNvSpPr/>
          <p:nvPr/>
        </p:nvSpPr>
        <p:spPr>
          <a:xfrm>
            <a:off x="237671" y="5599781"/>
            <a:ext cx="2683214" cy="1194372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ounded Rectangle 19"/>
          <p:cNvSpPr/>
          <p:nvPr/>
        </p:nvSpPr>
        <p:spPr>
          <a:xfrm>
            <a:off x="238116" y="2113866"/>
            <a:ext cx="2682769" cy="1235588"/>
          </a:xfrm>
          <a:prstGeom prst="roundRect">
            <a:avLst>
              <a:gd name="adj" fmla="val 10000"/>
            </a:avLst>
          </a:pr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ounded Rectangle 20"/>
          <p:cNvSpPr/>
          <p:nvPr/>
        </p:nvSpPr>
        <p:spPr>
          <a:xfrm>
            <a:off x="3603954" y="2097992"/>
            <a:ext cx="2682297" cy="1251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Glass tableware, including wine glass, jars, and other household glassware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27594" y="2113866"/>
            <a:ext cx="2682769" cy="125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Households or restaurants seeking </a:t>
            </a:r>
            <a:r>
              <a:rPr lang="en-US" dirty="0" smtClean="0"/>
              <a:t>high-quality </a:t>
            </a:r>
            <a:r>
              <a:rPr lang="en-US" dirty="0" smtClean="0"/>
              <a:t>glass products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72206" y="3816664"/>
            <a:ext cx="2698171" cy="124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Ceramic tableware such as plates and bowls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122950" y="3816664"/>
            <a:ext cx="2687413" cy="1247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Households seeking high performance ceramic tableware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603954" y="5597556"/>
            <a:ext cx="2698171" cy="1196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Comprehensive tableware products of all materials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125892" y="5597556"/>
            <a:ext cx="2700345" cy="1196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estaurants seeking comprehensive tableware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13493" y="1452191"/>
            <a:ext cx="93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-120" dirty="0" smtClean="0">
                <a:latin typeface="+mj-lt"/>
                <a:ea typeface="+mj-ea"/>
                <a:cs typeface="+mj-cs"/>
              </a:rPr>
              <a:t>Brand</a:t>
            </a:r>
            <a:endParaRPr lang="en-US" sz="2400" spc="-12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7608" y="1452191"/>
            <a:ext cx="114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120" dirty="0" smtClean="0">
                <a:latin typeface="+mj-lt"/>
                <a:ea typeface="+mj-ea"/>
                <a:cs typeface="+mj-cs"/>
              </a:rPr>
              <a:t>Products</a:t>
            </a:r>
            <a:endParaRPr lang="en-US" sz="2400" spc="-12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20243" y="1452190"/>
            <a:ext cx="189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-120" dirty="0" smtClean="0">
                <a:latin typeface="+mj-lt"/>
                <a:ea typeface="+mj-ea"/>
                <a:cs typeface="+mj-cs"/>
              </a:rPr>
              <a:t>Target Segment</a:t>
            </a:r>
            <a:endParaRPr lang="en-US" sz="2400" spc="-12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35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1557" y="4843812"/>
            <a:ext cx="6873240" cy="2162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99360" y="1449035"/>
            <a:ext cx="6873240" cy="2162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87539" cy="11712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Indonesia’s cultural environment and positive economic prospects will drive </a:t>
            </a:r>
            <a:r>
              <a:rPr lang="en-US" sz="3200" dirty="0" err="1" smtClean="0"/>
              <a:t>Libbey</a:t>
            </a:r>
            <a:r>
              <a:rPr lang="en-US" sz="3200" dirty="0" smtClean="0"/>
              <a:t> Inc.’s success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35997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50317" y="1449035"/>
            <a:ext cx="342900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Cultural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78" y="1595625"/>
            <a:ext cx="696458" cy="890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05" y="1595625"/>
            <a:ext cx="992418" cy="889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92" y="1595625"/>
            <a:ext cx="927296" cy="8890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11950" y="2618772"/>
            <a:ext cx="181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Desire to Appear Affluent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4960" y="2618772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Importance of Tea in Culture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4760" y="2618772"/>
            <a:ext cx="163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Prevalence of Gifting</a:t>
            </a:r>
            <a:endParaRPr lang="en-US" dirty="0"/>
          </a:p>
        </p:txBody>
      </p:sp>
      <p:sp>
        <p:nvSpPr>
          <p:cNvPr id="14" name="Plus 13"/>
          <p:cNvSpPr/>
          <p:nvPr/>
        </p:nvSpPr>
        <p:spPr>
          <a:xfrm>
            <a:off x="4414912" y="3714817"/>
            <a:ext cx="980048" cy="1066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0317" y="4843812"/>
            <a:ext cx="342900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Economic</a:t>
            </a:r>
            <a:endParaRPr lang="en-US" sz="4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78" y="5019774"/>
            <a:ext cx="800083" cy="7194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11950" y="5925234"/>
            <a:ext cx="181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Largest Economy by 2020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30567" y="5915191"/>
            <a:ext cx="181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Rising Disposable Income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77682" y="5925234"/>
            <a:ext cx="181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Rapidly Growing Domestic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993921" cy="997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Libbey will make key process adaptations to penetrate the Indonesian market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" y="113542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034036" y="3485402"/>
            <a:ext cx="25949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Focus on the top 40% of the market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Penetrate social networks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Launch eCommerce</a:t>
            </a:r>
            <a:endParaRPr lang="en-US" sz="2400" dirty="0"/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44507" y="3063293"/>
            <a:ext cx="2923584" cy="3631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/>
              <a:t>Manufacturing in China </a:t>
            </a:r>
          </a:p>
          <a:p>
            <a:pPr marL="342900" indent="-342900">
              <a:buFont typeface="Arial"/>
              <a:buChar char="•"/>
            </a:pPr>
            <a:r>
              <a:rPr lang="en-US" sz="2300" dirty="0" smtClean="0"/>
              <a:t>Outsource warehousing and distribution to DHL</a:t>
            </a:r>
          </a:p>
          <a:p>
            <a:pPr marL="342900" indent="-342900">
              <a:buFont typeface="Arial"/>
              <a:buChar char="•"/>
            </a:pPr>
            <a:r>
              <a:rPr lang="en-US" sz="2300" dirty="0" smtClean="0"/>
              <a:t>Cost savings through existing manufacturing processes and cross-decking</a:t>
            </a:r>
            <a:endParaRPr lang="en-US" sz="2300" dirty="0"/>
          </a:p>
        </p:txBody>
      </p:sp>
      <p:sp>
        <p:nvSpPr>
          <p:cNvPr id="9" name="Rounded Rectangle 8"/>
          <p:cNvSpPr/>
          <p:nvPr/>
        </p:nvSpPr>
        <p:spPr>
          <a:xfrm>
            <a:off x="203626" y="3090815"/>
            <a:ext cx="3092593" cy="36602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43" y="3429705"/>
            <a:ext cx="30599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Taper off retail presence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Enter JV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Market Research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Direct Selling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Office in Jakarta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JV integrated processes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448618" y="3046195"/>
            <a:ext cx="3179235" cy="36602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39817" y="3003444"/>
            <a:ext cx="3006688" cy="366022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91536" y="1489737"/>
            <a:ext cx="8078841" cy="1237360"/>
            <a:chOff x="1286783" y="2331069"/>
            <a:chExt cx="8078841" cy="123736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5774" y="2454959"/>
              <a:ext cx="616721" cy="62505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86783" y="2917154"/>
              <a:ext cx="122508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pc="-120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Setup</a:t>
              </a:r>
              <a:endParaRPr lang="en-US" sz="3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425" y="2331069"/>
              <a:ext cx="758642" cy="75864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348759" y="2983653"/>
              <a:ext cx="15955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pc="-120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Logistics</a:t>
              </a:r>
              <a:endParaRPr lang="en-US" sz="3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0789" y="2364681"/>
              <a:ext cx="653553" cy="65355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489174" y="2955837"/>
              <a:ext cx="18764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pc="-120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Marketing</a:t>
              </a:r>
              <a:endParaRPr lang="en-US" sz="32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098501" y="0"/>
            <a:ext cx="959899" cy="9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Stage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83076370"/>
              </p:ext>
            </p:extLst>
          </p:nvPr>
        </p:nvGraphicFramePr>
        <p:xfrm>
          <a:off x="818242" y="1556200"/>
          <a:ext cx="8220387" cy="574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68707"/>
            <a:ext cx="8993921" cy="997846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cs typeface="Calibri Light"/>
              </a:rPr>
              <a:t>Libbey will push eCommerce as its brand grows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2285" y="3978846"/>
            <a:ext cx="2714171" cy="1140348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3300" b="1" dirty="0">
                <a:latin typeface="+mj-lt"/>
                <a:cs typeface="Calibri"/>
              </a:rPr>
              <a:t>Timing is </a:t>
            </a:r>
          </a:p>
          <a:p>
            <a:pPr algn="ctr"/>
            <a:r>
              <a:rPr lang="en-US" sz="3300" b="1" dirty="0">
                <a:latin typeface="+mj-lt"/>
                <a:cs typeface="Calibri"/>
              </a:rPr>
              <a:t>Key!</a:t>
            </a:r>
            <a:endParaRPr lang="en-US" sz="3300" dirty="0">
              <a:latin typeface="+mj-lt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98502" y="0"/>
            <a:ext cx="959899" cy="959899"/>
          </a:xfrm>
          <a:prstGeom prst="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Stage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" y="1135420"/>
            <a:ext cx="7798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4580" y="119519"/>
            <a:ext cx="8993921" cy="997846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4BACC6"/>
                </a:solidFill>
                <a:cs typeface="Calibri Light"/>
              </a:rPr>
              <a:t>Libbey can further adapt and aggregate across channels and countries in the long run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" y="1150660"/>
            <a:ext cx="779871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98502" y="0"/>
            <a:ext cx="959899" cy="9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Stage 3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9851002"/>
              </p:ext>
            </p:extLst>
          </p:nvPr>
        </p:nvGraphicFramePr>
        <p:xfrm>
          <a:off x="-31747" y="1480015"/>
          <a:ext cx="10090147" cy="573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7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7330</TotalTime>
  <Words>2759</Words>
  <Application>Microsoft Office PowerPoint</Application>
  <PresentationFormat>Custom</PresentationFormat>
  <Paragraphs>639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Calibri light</vt:lpstr>
      <vt:lpstr>Calibri light</vt:lpstr>
      <vt:lpstr>Times New Roman</vt:lpstr>
      <vt:lpstr>Zapf Dingbats</vt:lpstr>
      <vt:lpstr>Metropolitan</vt:lpstr>
      <vt:lpstr>A Clear Future For Libbey Inc.</vt:lpstr>
      <vt:lpstr>PowerPoint Presentation</vt:lpstr>
      <vt:lpstr>PowerPoint Presentation</vt:lpstr>
      <vt:lpstr>Libbey Glass is a company that exemplifies variety, internationality, flexibility, and success</vt:lpstr>
      <vt:lpstr>Of Libbey Inc.’s product portfolio, Libbey Glassware, Syracuse China, and World Tableware are the most adaptable</vt:lpstr>
      <vt:lpstr>Indonesia’s cultural environment and positive economic prospects will drive Libbey Inc.’s success</vt:lpstr>
      <vt:lpstr>PowerPoint Presentation</vt:lpstr>
      <vt:lpstr>PowerPoint Presentation</vt:lpstr>
      <vt:lpstr>PowerPoint Presentation</vt:lpstr>
      <vt:lpstr>Entering a JV with leading direct selling firm will enable Libbey to successfully enter and navigate the Indonesian market</vt:lpstr>
      <vt:lpstr>PowerPoint Presentation</vt:lpstr>
      <vt:lpstr>PowerPoint Presentation</vt:lpstr>
      <vt:lpstr>PowerPoint Presentation</vt:lpstr>
      <vt:lpstr>Entry is projected to be profitable by Year 3</vt:lpstr>
      <vt:lpstr>Considering best, base, and worst case scenarios, NPV of entry is $16 million</vt:lpstr>
      <vt:lpstr>PowerPoint Presentation</vt:lpstr>
      <vt:lpstr>Appendix: Revenue and Cost Models</vt:lpstr>
      <vt:lpstr>Appendix: Base case DCF shows NPV of $13 million (IDR 172,509 million)</vt:lpstr>
      <vt:lpstr>Appendix: Best, Base, and Worst Case Scenario Criteria</vt:lpstr>
      <vt:lpstr>Appendix: Sales Force Growth Estimates and WACC </vt:lpstr>
      <vt:lpstr>Appendix: Abandonment Criteria and Exit Strategy</vt:lpstr>
      <vt:lpstr>Appendix: Zhulian Marketing is an ideal candidate for a JV partner, followed by Elken and QNET</vt:lpstr>
      <vt:lpstr>Appendix: The Indonesian homeware market is moderately attractive but buyer power and threat of new entrants are increasing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DataBlitz Competition</dc:title>
  <dc:creator>Su, Ruoyu (rs2bd)</dc:creator>
  <cp:lastModifiedBy>Miller, Catherine (cem6tf)</cp:lastModifiedBy>
  <cp:revision>311</cp:revision>
  <dcterms:created xsi:type="dcterms:W3CDTF">2015-04-10T22:21:39Z</dcterms:created>
  <dcterms:modified xsi:type="dcterms:W3CDTF">2015-04-23T01:33:28Z</dcterms:modified>
</cp:coreProperties>
</file>