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14.jpg" ContentType="image/png"/>
  <Override PartName="/ppt/media/image15.jpg" ContentType="image/png"/>
  <Override PartName="/ppt/media/image16.jpg" ContentType="image/png"/>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67" r:id="rId3"/>
    <p:sldId id="268" r:id="rId4"/>
    <p:sldId id="304" r:id="rId5"/>
    <p:sldId id="260" r:id="rId6"/>
    <p:sldId id="298" r:id="rId7"/>
    <p:sldId id="285" r:id="rId8"/>
    <p:sldId id="300" r:id="rId9"/>
    <p:sldId id="287" r:id="rId10"/>
    <p:sldId id="288" r:id="rId11"/>
    <p:sldId id="286" r:id="rId12"/>
    <p:sldId id="281" r:id="rId13"/>
    <p:sldId id="296" r:id="rId14"/>
    <p:sldId id="289" r:id="rId15"/>
    <p:sldId id="269" r:id="rId16"/>
    <p:sldId id="270" r:id="rId17"/>
    <p:sldId id="271" r:id="rId18"/>
    <p:sldId id="280" r:id="rId19"/>
    <p:sldId id="273" r:id="rId20"/>
    <p:sldId id="299" r:id="rId21"/>
    <p:sldId id="258" r:id="rId22"/>
    <p:sldId id="283" r:id="rId23"/>
    <p:sldId id="266" r:id="rId24"/>
    <p:sldId id="274" r:id="rId25"/>
    <p:sldId id="291" r:id="rId26"/>
    <p:sldId id="293" r:id="rId27"/>
    <p:sldId id="292" r:id="rId28"/>
    <p:sldId id="294" r:id="rId29"/>
    <p:sldId id="306" r:id="rId30"/>
    <p:sldId id="307" r:id="rId31"/>
    <p:sldId id="295" r:id="rId32"/>
    <p:sldId id="305" r:id="rId33"/>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8" autoAdjust="0"/>
    <p:restoredTop sz="99593" autoAdjust="0"/>
  </p:normalViewPr>
  <p:slideViewPr>
    <p:cSldViewPr snapToGrid="0">
      <p:cViewPr>
        <p:scale>
          <a:sx n="80" d="100"/>
          <a:sy n="80" d="100"/>
        </p:scale>
        <p:origin x="-880" y="-80"/>
      </p:cViewPr>
      <p:guideLst>
        <p:guide orient="horz" pos="2448"/>
        <p:guide pos="3168"/>
      </p:guideLst>
    </p:cSldViewPr>
  </p:slideViewPr>
  <p:notesTextViewPr>
    <p:cViewPr>
      <p:scale>
        <a:sx n="1" d="1"/>
        <a:sy n="1" d="1"/>
      </p:scale>
      <p:origin x="0" y="0"/>
    </p:cViewPr>
  </p:notesTextViewPr>
  <p:sorterViewPr>
    <p:cViewPr>
      <p:scale>
        <a:sx n="100" d="100"/>
        <a:sy n="100" d="100"/>
      </p:scale>
      <p:origin x="0" y="609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woak:Downloads:Libbey%20Model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woak:Downloads:Libbey%20Model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600" b="1">
                <a:solidFill>
                  <a:srgbClr val="000000"/>
                </a:solidFill>
              </a:defRPr>
            </a:pPr>
            <a:r>
              <a:rPr lang="en-US"/>
              <a:t>Growth of Tupperware Sales Force</a:t>
            </a:r>
          </a:p>
        </c:rich>
      </c:tx>
      <c:layout/>
      <c:overlay val="0"/>
    </c:title>
    <c:autoTitleDeleted val="0"/>
    <c:plotArea>
      <c:layout/>
      <c:scatterChart>
        <c:scatterStyle val="lineMarker"/>
        <c:varyColors val="0"/>
        <c:ser>
          <c:idx val="0"/>
          <c:order val="0"/>
          <c:tx>
            <c:strRef>
              <c:f>'Sales Force'!$G$4</c:f>
              <c:strCache>
                <c:ptCount val="1"/>
                <c:pt idx="0">
                  <c:v>Tupperware Sales Force</c:v>
                </c:pt>
              </c:strCache>
            </c:strRef>
          </c:tx>
          <c:spPr>
            <a:ln w="47625">
              <a:noFill/>
            </a:ln>
          </c:spPr>
          <c:marker>
            <c:symbol val="circle"/>
            <c:size val="7"/>
            <c:spPr>
              <a:solidFill>
                <a:srgbClr val="4684EE"/>
              </a:solidFill>
              <a:ln cmpd="sng">
                <a:solidFill>
                  <a:srgbClr val="4684EE"/>
                </a:solidFill>
              </a:ln>
            </c:spPr>
          </c:marker>
          <c:trendline>
            <c:name>Trendline for reps</c:name>
            <c:spPr>
              <a:ln w="19050">
                <a:solidFill>
                  <a:srgbClr val="4684EE">
                    <a:alpha val="40000"/>
                  </a:srgbClr>
                </a:solidFill>
              </a:ln>
            </c:spPr>
            <c:trendlineType val="exp"/>
            <c:dispRSqr val="0"/>
            <c:dispEq val="0"/>
          </c:trendline>
          <c:xVal>
            <c:numRef>
              <c:f>'Sales Force'!$F$5:$F$7</c:f>
              <c:numCache>
                <c:formatCode>General</c:formatCode>
                <c:ptCount val="3"/>
                <c:pt idx="0">
                  <c:v>1.0</c:v>
                </c:pt>
                <c:pt idx="1">
                  <c:v>10.0</c:v>
                </c:pt>
                <c:pt idx="2">
                  <c:v>12.0</c:v>
                </c:pt>
              </c:numCache>
            </c:numRef>
          </c:xVal>
          <c:yVal>
            <c:numRef>
              <c:f>'Sales Force'!$G$5:$G$7</c:f>
              <c:numCache>
                <c:formatCode>General</c:formatCode>
                <c:ptCount val="3"/>
                <c:pt idx="0">
                  <c:v>2000.0</c:v>
                </c:pt>
                <c:pt idx="1">
                  <c:v>170000.0</c:v>
                </c:pt>
                <c:pt idx="2">
                  <c:v>250000.0</c:v>
                </c:pt>
              </c:numCache>
            </c:numRef>
          </c:yVal>
          <c:smooth val="1"/>
        </c:ser>
        <c:dLbls>
          <c:showLegendKey val="0"/>
          <c:showVal val="0"/>
          <c:showCatName val="0"/>
          <c:showSerName val="0"/>
          <c:showPercent val="0"/>
          <c:showBubbleSize val="0"/>
        </c:dLbls>
        <c:axId val="2146284424"/>
        <c:axId val="-2103815640"/>
      </c:scatterChart>
      <c:valAx>
        <c:axId val="2146284424"/>
        <c:scaling>
          <c:orientation val="minMax"/>
        </c:scaling>
        <c:delete val="0"/>
        <c:axPos val="b"/>
        <c:majorGridlines>
          <c:spPr>
            <a:ln>
              <a:solidFill>
                <a:srgbClr val="B7B7B7"/>
              </a:solidFill>
            </a:ln>
          </c:spPr>
        </c:majorGridlines>
        <c:title>
          <c:tx>
            <c:rich>
              <a:bodyPr/>
              <a:lstStyle/>
              <a:p>
                <a:pPr>
                  <a:defRPr/>
                </a:pPr>
                <a:r>
                  <a:rPr lang="en-US"/>
                  <a:t>Year (Entry @ 0)</a:t>
                </a:r>
              </a:p>
            </c:rich>
          </c:tx>
          <c:layout/>
          <c:overlay val="0"/>
        </c:title>
        <c:numFmt formatCode="General" sourceLinked="1"/>
        <c:majorTickMark val="cross"/>
        <c:minorTickMark val="cross"/>
        <c:tickLblPos val="nextTo"/>
        <c:spPr>
          <a:ln w="47625">
            <a:noFill/>
          </a:ln>
        </c:spPr>
        <c:txPr>
          <a:bodyPr/>
          <a:lstStyle/>
          <a:p>
            <a:pPr>
              <a:defRPr/>
            </a:pPr>
            <a:endParaRPr lang="en-US"/>
          </a:p>
        </c:txPr>
        <c:crossAx val="-2103815640"/>
        <c:crosses val="autoZero"/>
        <c:crossBetween val="midCat"/>
      </c:valAx>
      <c:valAx>
        <c:axId val="-2103815640"/>
        <c:scaling>
          <c:orientation val="minMax"/>
        </c:scaling>
        <c:delete val="0"/>
        <c:axPos val="l"/>
        <c:majorGridlines>
          <c:spPr>
            <a:ln>
              <a:solidFill>
                <a:srgbClr val="B7B7B7"/>
              </a:solidFill>
            </a:ln>
          </c:spPr>
        </c:majorGridlines>
        <c:title>
          <c:tx>
            <c:rich>
              <a:bodyPr/>
              <a:lstStyle/>
              <a:p>
                <a:pPr>
                  <a:defRPr/>
                </a:pPr>
                <a:r>
                  <a:rPr lang="en-US"/>
                  <a:t>Sales Force</a:t>
                </a:r>
              </a:p>
            </c:rich>
          </c:tx>
          <c:layout/>
          <c:overlay val="0"/>
        </c:title>
        <c:numFmt formatCode="General" sourceLinked="1"/>
        <c:majorTickMark val="cross"/>
        <c:minorTickMark val="cross"/>
        <c:tickLblPos val="nextTo"/>
        <c:spPr>
          <a:ln w="47625">
            <a:noFill/>
          </a:ln>
        </c:spPr>
        <c:txPr>
          <a:bodyPr/>
          <a:lstStyle/>
          <a:p>
            <a:pPr>
              <a:defRPr/>
            </a:pPr>
            <a:endParaRPr lang="en-US"/>
          </a:p>
        </c:txPr>
        <c:crossAx val="2146284424"/>
        <c:crosses val="autoZero"/>
        <c:crossBetween val="midCat"/>
      </c:valAx>
    </c:plotArea>
    <c:legend>
      <c:legendPos val="b"/>
      <c:layout/>
      <c:overlay val="0"/>
    </c:legend>
    <c:plotVisOnly val="1"/>
    <c:dispBlanksAs val="zero"/>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600" b="1">
                <a:solidFill>
                  <a:srgbClr val="000000"/>
                </a:solidFill>
              </a:defRPr>
            </a:pPr>
            <a:r>
              <a:rPr lang="en-US" dirty="0"/>
              <a:t>Estimated Libbey Sales Force</a:t>
            </a:r>
          </a:p>
        </c:rich>
      </c:tx>
      <c:layout/>
      <c:overlay val="0"/>
    </c:title>
    <c:autoTitleDeleted val="0"/>
    <c:plotArea>
      <c:layout/>
      <c:scatterChart>
        <c:scatterStyle val="lineMarker"/>
        <c:varyColors val="0"/>
        <c:ser>
          <c:idx val="0"/>
          <c:order val="0"/>
          <c:tx>
            <c:strRef>
              <c:f>'Sales Force'!$G$13</c:f>
              <c:strCache>
                <c:ptCount val="1"/>
                <c:pt idx="0">
                  <c:v>Estimated Libbey Sales Force</c:v>
                </c:pt>
              </c:strCache>
            </c:strRef>
          </c:tx>
          <c:spPr>
            <a:ln w="47625">
              <a:noFill/>
            </a:ln>
          </c:spPr>
          <c:marker>
            <c:symbol val="circle"/>
            <c:size val="7"/>
            <c:spPr>
              <a:solidFill>
                <a:srgbClr val="4684EE"/>
              </a:solidFill>
              <a:ln cmpd="sng">
                <a:solidFill>
                  <a:srgbClr val="4684EE"/>
                </a:solidFill>
              </a:ln>
            </c:spPr>
          </c:marker>
          <c:trendline>
            <c:name>Trendline for Adjusted down for smaller starting force</c:name>
            <c:spPr>
              <a:ln w="19050">
                <a:solidFill>
                  <a:srgbClr val="4684EE">
                    <a:alpha val="40000"/>
                  </a:srgbClr>
                </a:solidFill>
              </a:ln>
            </c:spPr>
            <c:trendlineType val="exp"/>
            <c:dispRSqr val="0"/>
            <c:dispEq val="0"/>
          </c:trendline>
          <c:xVal>
            <c:numRef>
              <c:f>'Sales Force'!$F$14:$F$23</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'Sales Force'!$G$14:$G$23</c:f>
              <c:numCache>
                <c:formatCode>General</c:formatCode>
                <c:ptCount val="10"/>
                <c:pt idx="0">
                  <c:v>157.7750344766478</c:v>
                </c:pt>
                <c:pt idx="1">
                  <c:v>248.929615041074</c:v>
                </c:pt>
                <c:pt idx="2">
                  <c:v>392.7487859536412</c:v>
                </c:pt>
                <c:pt idx="3">
                  <c:v>619.659532444973</c:v>
                </c:pt>
                <c:pt idx="4">
                  <c:v>977.668040952891</c:v>
                </c:pt>
                <c:pt idx="5">
                  <c:v>1542.51608868059</c:v>
                </c:pt>
                <c:pt idx="6">
                  <c:v>2433.705290723638</c:v>
                </c:pt>
                <c:pt idx="7">
                  <c:v>3839.779361499225</c:v>
                </c:pt>
                <c:pt idx="8">
                  <c:v>6058.213211432607</c:v>
                </c:pt>
                <c:pt idx="9">
                  <c:v>9558.347983006621</c:v>
                </c:pt>
              </c:numCache>
            </c:numRef>
          </c:yVal>
          <c:smooth val="1"/>
        </c:ser>
        <c:dLbls>
          <c:showLegendKey val="0"/>
          <c:showVal val="0"/>
          <c:showCatName val="0"/>
          <c:showSerName val="0"/>
          <c:showPercent val="0"/>
          <c:showBubbleSize val="0"/>
        </c:dLbls>
        <c:axId val="-2103818888"/>
        <c:axId val="-2115612232"/>
      </c:scatterChart>
      <c:valAx>
        <c:axId val="-2103818888"/>
        <c:scaling>
          <c:orientation val="minMax"/>
        </c:scaling>
        <c:delete val="0"/>
        <c:axPos val="b"/>
        <c:majorGridlines>
          <c:spPr>
            <a:ln>
              <a:solidFill>
                <a:srgbClr val="B7B7B7"/>
              </a:solidFill>
            </a:ln>
          </c:spPr>
        </c:majorGridlines>
        <c:title>
          <c:tx>
            <c:rich>
              <a:bodyPr/>
              <a:lstStyle/>
              <a:p>
                <a:pPr>
                  <a:defRPr/>
                </a:pPr>
                <a:r>
                  <a:rPr lang="en-US"/>
                  <a:t>Years since Entry</a:t>
                </a:r>
              </a:p>
            </c:rich>
          </c:tx>
          <c:layout/>
          <c:overlay val="0"/>
        </c:title>
        <c:numFmt formatCode="General" sourceLinked="1"/>
        <c:majorTickMark val="cross"/>
        <c:minorTickMark val="cross"/>
        <c:tickLblPos val="nextTo"/>
        <c:spPr>
          <a:ln w="47625">
            <a:noFill/>
          </a:ln>
        </c:spPr>
        <c:txPr>
          <a:bodyPr/>
          <a:lstStyle/>
          <a:p>
            <a:pPr>
              <a:defRPr/>
            </a:pPr>
            <a:endParaRPr lang="en-US"/>
          </a:p>
        </c:txPr>
        <c:crossAx val="-2115612232"/>
        <c:crosses val="autoZero"/>
        <c:crossBetween val="midCat"/>
      </c:valAx>
      <c:valAx>
        <c:axId val="-2115612232"/>
        <c:scaling>
          <c:orientation val="minMax"/>
        </c:scaling>
        <c:delete val="0"/>
        <c:axPos val="l"/>
        <c:majorGridlines>
          <c:spPr>
            <a:ln>
              <a:solidFill>
                <a:srgbClr val="B7B7B7"/>
              </a:solidFill>
            </a:ln>
          </c:spPr>
        </c:majorGridlines>
        <c:title>
          <c:tx>
            <c:rich>
              <a:bodyPr/>
              <a:lstStyle/>
              <a:p>
                <a:pPr>
                  <a:defRPr/>
                </a:pPr>
                <a:r>
                  <a:rPr lang="en-US"/>
                  <a:t>Sales Force</a:t>
                </a:r>
              </a:p>
            </c:rich>
          </c:tx>
          <c:layout/>
          <c:overlay val="0"/>
        </c:title>
        <c:numFmt formatCode="General" sourceLinked="1"/>
        <c:majorTickMark val="cross"/>
        <c:minorTickMark val="cross"/>
        <c:tickLblPos val="nextTo"/>
        <c:spPr>
          <a:ln w="47625">
            <a:noFill/>
          </a:ln>
        </c:spPr>
        <c:txPr>
          <a:bodyPr/>
          <a:lstStyle/>
          <a:p>
            <a:pPr>
              <a:defRPr/>
            </a:pPr>
            <a:endParaRPr lang="en-US"/>
          </a:p>
        </c:txPr>
        <c:crossAx val="-2103818888"/>
        <c:crosses val="autoZero"/>
        <c:crossBetween val="midCat"/>
      </c:valAx>
    </c:plotArea>
    <c:legend>
      <c:legendPos val="b"/>
      <c:layout>
        <c:manualLayout>
          <c:xMode val="edge"/>
          <c:yMode val="edge"/>
          <c:x val="0.0820414215205043"/>
          <c:y val="0.805412742795981"/>
          <c:w val="0.829038395136119"/>
          <c:h val="0.0892131792272014"/>
        </c:manualLayout>
      </c:layout>
      <c:overlay val="0"/>
    </c:legend>
    <c:plotVisOnly val="1"/>
    <c:dispBlanksAs val="zero"/>
    <c:showDLblsOverMax val="1"/>
  </c:chart>
  <c:externalData r:id="rId1">
    <c:autoUpdate val="0"/>
  </c:externalData>
</c:chartSpace>
</file>

<file path=ppt/diagrams/_rels/data3.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image" Target="../media/image15.jpg"/><Relationship Id="rId3" Type="http://schemas.openxmlformats.org/officeDocument/2006/relationships/image" Target="../media/image16.jpg"/></Relationships>
</file>

<file path=ppt/diagrams/_rels/drawing3.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image" Target="../media/image15.jpg"/><Relationship Id="rId3" Type="http://schemas.openxmlformats.org/officeDocument/2006/relationships/image" Target="../media/image1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13F31F-728C-F742-88DB-709918C187DD}" type="doc">
      <dgm:prSet loTypeId="urn:microsoft.com/office/officeart/2009/3/layout/StepUpProcess" loCatId="" qsTypeId="urn:microsoft.com/office/officeart/2005/8/quickstyle/simple4" qsCatId="simple" csTypeId="urn:microsoft.com/office/officeart/2005/8/colors/accent1_2" csCatId="accent1" phldr="1"/>
      <dgm:spPr/>
      <dgm:t>
        <a:bodyPr/>
        <a:lstStyle/>
        <a:p>
          <a:endParaRPr lang="en-US"/>
        </a:p>
      </dgm:t>
    </dgm:pt>
    <dgm:pt modelId="{60D7161A-1E14-AD4B-B9E4-BE2632C2399F}">
      <dgm:prSet phldrT="[Text]" custT="1"/>
      <dgm:spPr/>
      <dgm:t>
        <a:bodyPr/>
        <a:lstStyle/>
        <a:p>
          <a:r>
            <a:rPr lang="en-US" sz="1600" b="1" dirty="0" smtClean="0"/>
            <a:t>Proven Success of Foreign Brands</a:t>
          </a:r>
          <a:endParaRPr lang="en-US" sz="1600" b="1" dirty="0"/>
        </a:p>
      </dgm:t>
    </dgm:pt>
    <dgm:pt modelId="{6F419A26-062A-2F4A-BFB0-BE7C340B4660}" type="parTrans" cxnId="{20A666A8-E07E-854C-B2A5-07B0994CDC0D}">
      <dgm:prSet/>
      <dgm:spPr/>
      <dgm:t>
        <a:bodyPr/>
        <a:lstStyle/>
        <a:p>
          <a:endParaRPr lang="en-US"/>
        </a:p>
      </dgm:t>
    </dgm:pt>
    <dgm:pt modelId="{9E168C7C-54B5-2941-9A64-B25DC0301E3D}" type="sibTrans" cxnId="{20A666A8-E07E-854C-B2A5-07B0994CDC0D}">
      <dgm:prSet/>
      <dgm:spPr/>
      <dgm:t>
        <a:bodyPr/>
        <a:lstStyle/>
        <a:p>
          <a:endParaRPr lang="en-US"/>
        </a:p>
      </dgm:t>
    </dgm:pt>
    <dgm:pt modelId="{4E600982-57AC-3845-BA40-E8E0EFB59003}">
      <dgm:prSet phldrT="[Text]" custT="1"/>
      <dgm:spPr/>
      <dgm:t>
        <a:bodyPr/>
        <a:lstStyle/>
        <a:p>
          <a:r>
            <a:rPr lang="en-US" sz="1600" b="1" dirty="0" smtClean="0"/>
            <a:t>Prevalence of Gifting </a:t>
          </a:r>
          <a:endParaRPr lang="en-US" sz="1600" b="1" dirty="0"/>
        </a:p>
      </dgm:t>
    </dgm:pt>
    <dgm:pt modelId="{16C3C6C9-821D-CC46-94BA-5B9A8B461795}" type="parTrans" cxnId="{D95F68F6-6DF3-594E-8C98-3BDCCDE944A5}">
      <dgm:prSet/>
      <dgm:spPr/>
      <dgm:t>
        <a:bodyPr/>
        <a:lstStyle/>
        <a:p>
          <a:endParaRPr lang="en-US"/>
        </a:p>
      </dgm:t>
    </dgm:pt>
    <dgm:pt modelId="{F46EE9E8-8AA0-7B46-A029-D7FA9107BB57}" type="sibTrans" cxnId="{D95F68F6-6DF3-594E-8C98-3BDCCDE944A5}">
      <dgm:prSet/>
      <dgm:spPr/>
      <dgm:t>
        <a:bodyPr/>
        <a:lstStyle/>
        <a:p>
          <a:endParaRPr lang="en-US"/>
        </a:p>
      </dgm:t>
    </dgm:pt>
    <dgm:pt modelId="{E27BFDEC-2A29-8F4E-A7F7-19C5F361FAC7}">
      <dgm:prSet phldrT="[Text]" custT="1"/>
      <dgm:spPr/>
      <dgm:t>
        <a:bodyPr/>
        <a:lstStyle/>
        <a:p>
          <a:r>
            <a:rPr lang="en-US" sz="1600" b="1" dirty="0" smtClean="0"/>
            <a:t>Desire to Appear Affluent</a:t>
          </a:r>
          <a:endParaRPr lang="en-US" sz="1600" b="1" dirty="0"/>
        </a:p>
      </dgm:t>
    </dgm:pt>
    <dgm:pt modelId="{9F303334-D928-E848-95D4-705A493CE8F4}" type="parTrans" cxnId="{31FA6D44-8160-934B-B1F1-8E88BCB3100E}">
      <dgm:prSet/>
      <dgm:spPr/>
      <dgm:t>
        <a:bodyPr/>
        <a:lstStyle/>
        <a:p>
          <a:endParaRPr lang="en-US"/>
        </a:p>
      </dgm:t>
    </dgm:pt>
    <dgm:pt modelId="{B6C3821C-E8EE-8C45-8C2F-126DF8E29943}" type="sibTrans" cxnId="{31FA6D44-8160-934B-B1F1-8E88BCB3100E}">
      <dgm:prSet/>
      <dgm:spPr/>
      <dgm:t>
        <a:bodyPr/>
        <a:lstStyle/>
        <a:p>
          <a:endParaRPr lang="en-US"/>
        </a:p>
      </dgm:t>
    </dgm:pt>
    <dgm:pt modelId="{97535646-4DAF-114E-AD98-45ABFBA1AD28}">
      <dgm:prSet custT="1"/>
      <dgm:spPr/>
      <dgm:t>
        <a:bodyPr/>
        <a:lstStyle/>
        <a:p>
          <a:r>
            <a:rPr lang="en-US" sz="1600" b="1" dirty="0" smtClean="0"/>
            <a:t>Tea’s Important Role in Indonesian Culture</a:t>
          </a:r>
          <a:endParaRPr lang="en-US" sz="1600" b="1" dirty="0"/>
        </a:p>
      </dgm:t>
    </dgm:pt>
    <dgm:pt modelId="{F1F574CC-A9BF-DD46-A79A-55B1E7E77929}" type="parTrans" cxnId="{A5551DCA-6CA1-1845-88BA-13553376E87A}">
      <dgm:prSet/>
      <dgm:spPr/>
      <dgm:t>
        <a:bodyPr/>
        <a:lstStyle/>
        <a:p>
          <a:endParaRPr lang="en-US"/>
        </a:p>
      </dgm:t>
    </dgm:pt>
    <dgm:pt modelId="{4A979D1C-74FB-044C-BBBB-9E7C818C441B}" type="sibTrans" cxnId="{A5551DCA-6CA1-1845-88BA-13553376E87A}">
      <dgm:prSet/>
      <dgm:spPr/>
      <dgm:t>
        <a:bodyPr/>
        <a:lstStyle/>
        <a:p>
          <a:endParaRPr lang="en-US"/>
        </a:p>
      </dgm:t>
    </dgm:pt>
    <dgm:pt modelId="{07303218-4733-994C-B414-89A24D868328}">
      <dgm:prSet custT="1"/>
      <dgm:spPr/>
      <dgm:t>
        <a:bodyPr/>
        <a:lstStyle/>
        <a:p>
          <a:r>
            <a:rPr lang="en-US" sz="1400" dirty="0" smtClean="0"/>
            <a:t>The significance of tea in the Indonesian culture encourages the growth of the homeware market with increased beverageware consumption</a:t>
          </a:r>
          <a:endParaRPr lang="en-US" sz="1400" dirty="0"/>
        </a:p>
      </dgm:t>
    </dgm:pt>
    <dgm:pt modelId="{D37ABF82-2D82-344C-9324-3A8ACCC899F4}" type="parTrans" cxnId="{438D249E-8245-FD4A-8AC4-46D7ABF0D374}">
      <dgm:prSet/>
      <dgm:spPr/>
      <dgm:t>
        <a:bodyPr/>
        <a:lstStyle/>
        <a:p>
          <a:endParaRPr lang="en-US"/>
        </a:p>
      </dgm:t>
    </dgm:pt>
    <dgm:pt modelId="{9299B4C8-8536-AB46-8C09-E2AD1FE653F2}" type="sibTrans" cxnId="{438D249E-8245-FD4A-8AC4-46D7ABF0D374}">
      <dgm:prSet/>
      <dgm:spPr/>
      <dgm:t>
        <a:bodyPr/>
        <a:lstStyle/>
        <a:p>
          <a:endParaRPr lang="en-US"/>
        </a:p>
      </dgm:t>
    </dgm:pt>
    <dgm:pt modelId="{BA5F73E9-CF31-CB4D-A2A5-3BF57F33E356}">
      <dgm:prSet phldrT="[Text]" custT="1"/>
      <dgm:spPr/>
      <dgm:t>
        <a:bodyPr/>
        <a:lstStyle/>
        <a:p>
          <a:r>
            <a:rPr lang="en-US" sz="1400" dirty="0" smtClean="0"/>
            <a:t>Indonesians have a tradition of gifting </a:t>
          </a:r>
          <a:endParaRPr lang="en-US" sz="1400" dirty="0"/>
        </a:p>
      </dgm:t>
    </dgm:pt>
    <dgm:pt modelId="{BBB8031F-985C-BF47-B7CA-E87F08D25B5F}" type="parTrans" cxnId="{7DB366A0-1F0F-574C-B349-45698A056873}">
      <dgm:prSet/>
      <dgm:spPr/>
      <dgm:t>
        <a:bodyPr/>
        <a:lstStyle/>
        <a:p>
          <a:endParaRPr lang="en-US"/>
        </a:p>
      </dgm:t>
    </dgm:pt>
    <dgm:pt modelId="{BEB6B25E-0560-ED48-B384-DE8CC010FB93}" type="sibTrans" cxnId="{7DB366A0-1F0F-574C-B349-45698A056873}">
      <dgm:prSet/>
      <dgm:spPr/>
      <dgm:t>
        <a:bodyPr/>
        <a:lstStyle/>
        <a:p>
          <a:endParaRPr lang="en-US"/>
        </a:p>
      </dgm:t>
    </dgm:pt>
    <dgm:pt modelId="{2C082467-FDEA-0446-B03A-F5A7DEA8F13D}">
      <dgm:prSet phldrT="[Text]" custT="1"/>
      <dgm:spPr/>
      <dgm:t>
        <a:bodyPr/>
        <a:lstStyle/>
        <a:p>
          <a:r>
            <a:rPr lang="en-US" sz="1400" dirty="0" smtClean="0"/>
            <a:t>Homewares are a popular choice for wedding and housewarming gifts</a:t>
          </a:r>
          <a:endParaRPr lang="en-US" sz="1400" dirty="0"/>
        </a:p>
      </dgm:t>
    </dgm:pt>
    <dgm:pt modelId="{63FA7B56-B78D-1342-BCFC-F73814E23D14}" type="parTrans" cxnId="{AB1A6C74-A934-2347-A2F7-2943606C3044}">
      <dgm:prSet/>
      <dgm:spPr/>
      <dgm:t>
        <a:bodyPr/>
        <a:lstStyle/>
        <a:p>
          <a:endParaRPr lang="en-US"/>
        </a:p>
      </dgm:t>
    </dgm:pt>
    <dgm:pt modelId="{05147670-5900-FF45-B42D-BD8A5C32FB5B}" type="sibTrans" cxnId="{AB1A6C74-A934-2347-A2F7-2943606C3044}">
      <dgm:prSet/>
      <dgm:spPr/>
      <dgm:t>
        <a:bodyPr/>
        <a:lstStyle/>
        <a:p>
          <a:endParaRPr lang="en-US"/>
        </a:p>
      </dgm:t>
    </dgm:pt>
    <dgm:pt modelId="{DC869190-6135-6E43-ACC2-25517549B4CC}">
      <dgm:prSet phldrT="[Text]" custT="1"/>
      <dgm:spPr/>
      <dgm:t>
        <a:bodyPr/>
        <a:lstStyle/>
        <a:p>
          <a:r>
            <a:rPr lang="en-US" sz="1400" dirty="0" smtClean="0"/>
            <a:t>Over a quarter of Indonesian consumers spend more money than they earn</a:t>
          </a:r>
          <a:endParaRPr lang="en-US" sz="1400" dirty="0"/>
        </a:p>
      </dgm:t>
    </dgm:pt>
    <dgm:pt modelId="{005E4D3C-75EA-FA4E-ADF7-C25B894004B9}" type="parTrans" cxnId="{94928811-4E1C-824D-A362-2C35416813EE}">
      <dgm:prSet/>
      <dgm:spPr/>
      <dgm:t>
        <a:bodyPr/>
        <a:lstStyle/>
        <a:p>
          <a:endParaRPr lang="en-US"/>
        </a:p>
      </dgm:t>
    </dgm:pt>
    <dgm:pt modelId="{DAFD8EC3-D8D2-554F-A81A-F7687EEF78FB}" type="sibTrans" cxnId="{94928811-4E1C-824D-A362-2C35416813EE}">
      <dgm:prSet/>
      <dgm:spPr/>
      <dgm:t>
        <a:bodyPr/>
        <a:lstStyle/>
        <a:p>
          <a:endParaRPr lang="en-US"/>
        </a:p>
      </dgm:t>
    </dgm:pt>
    <dgm:pt modelId="{DFF6E831-0A64-0144-A661-05578BBBC9B3}">
      <dgm:prSet phldrT="[Text]" custT="1"/>
      <dgm:spPr/>
      <dgm:t>
        <a:bodyPr/>
        <a:lstStyle/>
        <a:p>
          <a:r>
            <a:rPr lang="en-US" sz="1400" smtClean="0"/>
            <a:t>Tend </a:t>
          </a:r>
          <a:r>
            <a:rPr lang="en-US" sz="1400" dirty="0" smtClean="0"/>
            <a:t>to purchase decorative products to appear affluent</a:t>
          </a:r>
          <a:endParaRPr lang="en-US" sz="1400" dirty="0"/>
        </a:p>
      </dgm:t>
    </dgm:pt>
    <dgm:pt modelId="{3A8C0949-ACCD-CD4F-A52D-9F5B1243AB6D}" type="parTrans" cxnId="{0C9C7DA6-33E3-964E-94BF-2DBD1F9C6F08}">
      <dgm:prSet/>
      <dgm:spPr/>
      <dgm:t>
        <a:bodyPr/>
        <a:lstStyle/>
        <a:p>
          <a:endParaRPr lang="en-US"/>
        </a:p>
      </dgm:t>
    </dgm:pt>
    <dgm:pt modelId="{D1E1036A-1328-FB4E-97F4-00FC2793CAB3}" type="sibTrans" cxnId="{0C9C7DA6-33E3-964E-94BF-2DBD1F9C6F08}">
      <dgm:prSet/>
      <dgm:spPr/>
      <dgm:t>
        <a:bodyPr/>
        <a:lstStyle/>
        <a:p>
          <a:endParaRPr lang="en-US"/>
        </a:p>
      </dgm:t>
    </dgm:pt>
    <dgm:pt modelId="{2F914360-3E4F-0F43-BD7B-358D7775D421}">
      <dgm:prSet phldrT="[Text]" custT="1"/>
      <dgm:spPr/>
      <dgm:t>
        <a:bodyPr/>
        <a:lstStyle/>
        <a:p>
          <a:r>
            <a:rPr lang="en-US" sz="1400" dirty="0" smtClean="0"/>
            <a:t>Spend more on </a:t>
          </a:r>
          <a:r>
            <a:rPr lang="en-US" sz="1400" dirty="0" err="1" smtClean="0"/>
            <a:t>arisan</a:t>
          </a:r>
          <a:r>
            <a:rPr lang="en-US" sz="1400" dirty="0" smtClean="0"/>
            <a:t> (social gatherings) </a:t>
          </a:r>
          <a:endParaRPr lang="en-US" sz="1400" dirty="0"/>
        </a:p>
      </dgm:t>
    </dgm:pt>
    <dgm:pt modelId="{EDC36B7E-4F4A-7C47-A675-D09DD8C2771B}" type="parTrans" cxnId="{B04A3054-DEFD-F04D-86CA-F638A65BAF16}">
      <dgm:prSet/>
      <dgm:spPr/>
      <dgm:t>
        <a:bodyPr/>
        <a:lstStyle/>
        <a:p>
          <a:endParaRPr lang="en-US"/>
        </a:p>
      </dgm:t>
    </dgm:pt>
    <dgm:pt modelId="{36C65B10-612C-CE46-8E28-84003ADB9775}" type="sibTrans" cxnId="{B04A3054-DEFD-F04D-86CA-F638A65BAF16}">
      <dgm:prSet/>
      <dgm:spPr/>
      <dgm:t>
        <a:bodyPr/>
        <a:lstStyle/>
        <a:p>
          <a:endParaRPr lang="en-US"/>
        </a:p>
      </dgm:t>
    </dgm:pt>
    <dgm:pt modelId="{8D1C7994-4A18-7845-8D48-4ABDD1E69660}">
      <dgm:prSet phldrT="[Text]" custT="1"/>
      <dgm:spPr/>
      <dgm:t>
        <a:bodyPr/>
        <a:lstStyle/>
        <a:p>
          <a:r>
            <a:rPr lang="en-US" sz="1400" dirty="0" smtClean="0"/>
            <a:t>Preference for globally recognized brands</a:t>
          </a:r>
          <a:endParaRPr lang="en-US" sz="1400" dirty="0"/>
        </a:p>
      </dgm:t>
    </dgm:pt>
    <dgm:pt modelId="{74F1DF67-4767-7149-AD0A-C086986E1A21}" type="parTrans" cxnId="{EC7FA31E-1384-2B41-8B46-6B54CF2DF2CF}">
      <dgm:prSet/>
      <dgm:spPr/>
      <dgm:t>
        <a:bodyPr/>
        <a:lstStyle/>
        <a:p>
          <a:endParaRPr lang="en-US"/>
        </a:p>
      </dgm:t>
    </dgm:pt>
    <dgm:pt modelId="{6831D8C7-F73F-884A-8C3C-7B37C39A8918}" type="sibTrans" cxnId="{EC7FA31E-1384-2B41-8B46-6B54CF2DF2CF}">
      <dgm:prSet/>
      <dgm:spPr/>
      <dgm:t>
        <a:bodyPr/>
        <a:lstStyle/>
        <a:p>
          <a:endParaRPr lang="en-US"/>
        </a:p>
      </dgm:t>
    </dgm:pt>
    <dgm:pt modelId="{BF708FB1-094E-0C4F-BE7D-6E93A20CD50E}">
      <dgm:prSet phldrT="[Text]" custT="1"/>
      <dgm:spPr/>
      <dgm:t>
        <a:bodyPr/>
        <a:lstStyle/>
        <a:p>
          <a:r>
            <a:rPr lang="en-US" sz="1400" dirty="0" smtClean="0"/>
            <a:t>Gifting is a consequence of the communal nature of the country and the prevalence of social networks</a:t>
          </a:r>
          <a:endParaRPr lang="en-US" sz="1400" dirty="0"/>
        </a:p>
      </dgm:t>
    </dgm:pt>
    <dgm:pt modelId="{AD3EC03B-72FE-0749-97E6-B11052A2D7E2}" type="parTrans" cxnId="{97051B38-CCA1-3648-BC3D-8B2C9CDE03F6}">
      <dgm:prSet/>
      <dgm:spPr/>
      <dgm:t>
        <a:bodyPr/>
        <a:lstStyle/>
        <a:p>
          <a:endParaRPr lang="en-US"/>
        </a:p>
      </dgm:t>
    </dgm:pt>
    <dgm:pt modelId="{F0F98F98-142E-3649-A8B9-3B97B4EDF2F8}" type="sibTrans" cxnId="{97051B38-CCA1-3648-BC3D-8B2C9CDE03F6}">
      <dgm:prSet/>
      <dgm:spPr/>
      <dgm:t>
        <a:bodyPr/>
        <a:lstStyle/>
        <a:p>
          <a:endParaRPr lang="en-US"/>
        </a:p>
      </dgm:t>
    </dgm:pt>
    <dgm:pt modelId="{34DBC517-EB46-894C-AAB6-5685EE211A39}">
      <dgm:prSet phldrT="[Text]" custT="1"/>
      <dgm:spPr/>
      <dgm:t>
        <a:bodyPr/>
        <a:lstStyle/>
        <a:p>
          <a:r>
            <a:rPr lang="en-US" sz="1400" dirty="0" smtClean="0"/>
            <a:t>Similar global homewares firms like Tupperware have achieved success in this market already</a:t>
          </a:r>
          <a:endParaRPr lang="en-US" sz="1400" dirty="0"/>
        </a:p>
      </dgm:t>
    </dgm:pt>
    <dgm:pt modelId="{3EFF1FC0-DF4D-AB41-B29C-FEEE44460E16}" type="parTrans" cxnId="{FB9CE247-5C50-4441-BBBA-601F94BFEC47}">
      <dgm:prSet/>
      <dgm:spPr/>
      <dgm:t>
        <a:bodyPr/>
        <a:lstStyle/>
        <a:p>
          <a:endParaRPr lang="en-US"/>
        </a:p>
      </dgm:t>
    </dgm:pt>
    <dgm:pt modelId="{8E068493-49CC-8444-B817-97B80CC0FC70}" type="sibTrans" cxnId="{FB9CE247-5C50-4441-BBBA-601F94BFEC47}">
      <dgm:prSet/>
      <dgm:spPr/>
      <dgm:t>
        <a:bodyPr/>
        <a:lstStyle/>
        <a:p>
          <a:endParaRPr lang="en-US"/>
        </a:p>
      </dgm:t>
    </dgm:pt>
    <dgm:pt modelId="{AAD604D6-5E76-8F4A-83C7-6320580B3D9E}">
      <dgm:prSet phldrT="[Text]" custT="1"/>
      <dgm:spPr/>
      <dgm:t>
        <a:bodyPr/>
        <a:lstStyle/>
        <a:p>
          <a:r>
            <a:rPr lang="en-US" sz="1400" dirty="0" smtClean="0"/>
            <a:t>Intellectual hurdle has already been cleared</a:t>
          </a:r>
          <a:endParaRPr lang="en-US" sz="1400" dirty="0"/>
        </a:p>
      </dgm:t>
    </dgm:pt>
    <dgm:pt modelId="{B32E6943-4F0C-5044-BB34-7294227F997A}" type="parTrans" cxnId="{12F2BD2C-9E77-5C42-BC32-01DA5C56DFA0}">
      <dgm:prSet/>
      <dgm:spPr/>
      <dgm:t>
        <a:bodyPr/>
        <a:lstStyle/>
        <a:p>
          <a:endParaRPr lang="en-US"/>
        </a:p>
      </dgm:t>
    </dgm:pt>
    <dgm:pt modelId="{9C83F760-B597-2044-B1C9-139277473DCC}" type="sibTrans" cxnId="{12F2BD2C-9E77-5C42-BC32-01DA5C56DFA0}">
      <dgm:prSet/>
      <dgm:spPr/>
      <dgm:t>
        <a:bodyPr/>
        <a:lstStyle/>
        <a:p>
          <a:endParaRPr lang="en-US"/>
        </a:p>
      </dgm:t>
    </dgm:pt>
    <dgm:pt modelId="{D8BBFE60-3D66-5347-ABC4-5C536351E0BF}">
      <dgm:prSet custT="1"/>
      <dgm:spPr/>
      <dgm:t>
        <a:bodyPr/>
        <a:lstStyle/>
        <a:p>
          <a:r>
            <a:rPr lang="en-US" sz="1400" dirty="0" smtClean="0"/>
            <a:t>Trend unlikely to decrease over time</a:t>
          </a:r>
          <a:endParaRPr lang="en-US" sz="1400" dirty="0"/>
        </a:p>
      </dgm:t>
    </dgm:pt>
    <dgm:pt modelId="{F94B1669-ACFD-4046-A2D8-400BF7E41580}" type="parTrans" cxnId="{7561E196-88D0-1C47-9C14-3D64AC731C1F}">
      <dgm:prSet/>
      <dgm:spPr/>
      <dgm:t>
        <a:bodyPr/>
        <a:lstStyle/>
        <a:p>
          <a:endParaRPr lang="en-US"/>
        </a:p>
      </dgm:t>
    </dgm:pt>
    <dgm:pt modelId="{CF9E9AC8-9DB3-B24D-9881-31A316C870F5}" type="sibTrans" cxnId="{7561E196-88D0-1C47-9C14-3D64AC731C1F}">
      <dgm:prSet/>
      <dgm:spPr/>
      <dgm:t>
        <a:bodyPr/>
        <a:lstStyle/>
        <a:p>
          <a:endParaRPr lang="en-US"/>
        </a:p>
      </dgm:t>
    </dgm:pt>
    <dgm:pt modelId="{25D949BC-90EC-BB4F-9DFD-F91B86ED26F0}" type="pres">
      <dgm:prSet presAssocID="{5713F31F-728C-F742-88DB-709918C187DD}" presName="rootnode" presStyleCnt="0">
        <dgm:presLayoutVars>
          <dgm:chMax/>
          <dgm:chPref/>
          <dgm:dir/>
          <dgm:animLvl val="lvl"/>
        </dgm:presLayoutVars>
      </dgm:prSet>
      <dgm:spPr/>
      <dgm:t>
        <a:bodyPr/>
        <a:lstStyle/>
        <a:p>
          <a:endParaRPr lang="en-US"/>
        </a:p>
      </dgm:t>
    </dgm:pt>
    <dgm:pt modelId="{00523090-F8DD-B241-8CEE-EB04DCC278AF}" type="pres">
      <dgm:prSet presAssocID="{60D7161A-1E14-AD4B-B9E4-BE2632C2399F}" presName="composite" presStyleCnt="0"/>
      <dgm:spPr/>
    </dgm:pt>
    <dgm:pt modelId="{3E962CAD-DB53-BD4D-B8B6-03D67C114F22}" type="pres">
      <dgm:prSet presAssocID="{60D7161A-1E14-AD4B-B9E4-BE2632C2399F}" presName="LShape" presStyleLbl="alignNode1" presStyleIdx="0" presStyleCnt="7"/>
      <dgm:spPr/>
    </dgm:pt>
    <dgm:pt modelId="{48758C51-2BDC-874E-A0B2-01EE1C8CB48F}" type="pres">
      <dgm:prSet presAssocID="{60D7161A-1E14-AD4B-B9E4-BE2632C2399F}" presName="ParentText" presStyleLbl="revTx" presStyleIdx="0" presStyleCnt="4">
        <dgm:presLayoutVars>
          <dgm:chMax val="0"/>
          <dgm:chPref val="0"/>
          <dgm:bulletEnabled val="1"/>
        </dgm:presLayoutVars>
      </dgm:prSet>
      <dgm:spPr/>
      <dgm:t>
        <a:bodyPr/>
        <a:lstStyle/>
        <a:p>
          <a:endParaRPr lang="en-US"/>
        </a:p>
      </dgm:t>
    </dgm:pt>
    <dgm:pt modelId="{F88FB0AD-0352-A547-8932-3B051D9677AB}" type="pres">
      <dgm:prSet presAssocID="{60D7161A-1E14-AD4B-B9E4-BE2632C2399F}" presName="Triangle" presStyleLbl="alignNode1" presStyleIdx="1" presStyleCnt="7"/>
      <dgm:spPr/>
    </dgm:pt>
    <dgm:pt modelId="{25F89D55-5387-E64C-A109-B3BA7595FBE9}" type="pres">
      <dgm:prSet presAssocID="{9E168C7C-54B5-2941-9A64-B25DC0301E3D}" presName="sibTrans" presStyleCnt="0"/>
      <dgm:spPr/>
    </dgm:pt>
    <dgm:pt modelId="{E708DCC7-8412-1447-B84C-A29F1D8BC156}" type="pres">
      <dgm:prSet presAssocID="{9E168C7C-54B5-2941-9A64-B25DC0301E3D}" presName="space" presStyleCnt="0"/>
      <dgm:spPr/>
    </dgm:pt>
    <dgm:pt modelId="{66B6C806-3CF7-D64D-B6CF-5D62784DE3BF}" type="pres">
      <dgm:prSet presAssocID="{97535646-4DAF-114E-AD98-45ABFBA1AD28}" presName="composite" presStyleCnt="0"/>
      <dgm:spPr/>
    </dgm:pt>
    <dgm:pt modelId="{5AAEEE6D-B102-7144-B543-5E24D0205F89}" type="pres">
      <dgm:prSet presAssocID="{97535646-4DAF-114E-AD98-45ABFBA1AD28}" presName="LShape" presStyleLbl="alignNode1" presStyleIdx="2" presStyleCnt="7" custLinFactNeighborY="1620"/>
      <dgm:spPr/>
    </dgm:pt>
    <dgm:pt modelId="{F700E459-3394-DF4D-996F-42CA88568CDC}" type="pres">
      <dgm:prSet presAssocID="{97535646-4DAF-114E-AD98-45ABFBA1AD28}" presName="ParentText" presStyleLbl="revTx" presStyleIdx="1" presStyleCnt="4">
        <dgm:presLayoutVars>
          <dgm:chMax val="0"/>
          <dgm:chPref val="0"/>
          <dgm:bulletEnabled val="1"/>
        </dgm:presLayoutVars>
      </dgm:prSet>
      <dgm:spPr/>
      <dgm:t>
        <a:bodyPr/>
        <a:lstStyle/>
        <a:p>
          <a:endParaRPr lang="en-US"/>
        </a:p>
      </dgm:t>
    </dgm:pt>
    <dgm:pt modelId="{F5AE5C15-8770-AC4C-ABA9-80028A3629CD}" type="pres">
      <dgm:prSet presAssocID="{97535646-4DAF-114E-AD98-45ABFBA1AD28}" presName="Triangle" presStyleLbl="alignNode1" presStyleIdx="3" presStyleCnt="7"/>
      <dgm:spPr/>
    </dgm:pt>
    <dgm:pt modelId="{FAB0E6F6-3B92-4348-B8E3-7E802EE53079}" type="pres">
      <dgm:prSet presAssocID="{4A979D1C-74FB-044C-BBBB-9E7C818C441B}" presName="sibTrans" presStyleCnt="0"/>
      <dgm:spPr/>
    </dgm:pt>
    <dgm:pt modelId="{E724F72F-AE39-824C-8F72-39B2D1D98281}" type="pres">
      <dgm:prSet presAssocID="{4A979D1C-74FB-044C-BBBB-9E7C818C441B}" presName="space" presStyleCnt="0"/>
      <dgm:spPr/>
    </dgm:pt>
    <dgm:pt modelId="{5FE83407-F5C4-F248-967F-097EE08A7BC1}" type="pres">
      <dgm:prSet presAssocID="{4E600982-57AC-3845-BA40-E8E0EFB59003}" presName="composite" presStyleCnt="0"/>
      <dgm:spPr/>
    </dgm:pt>
    <dgm:pt modelId="{A8AC4806-9901-3942-93E6-2AD247989FD6}" type="pres">
      <dgm:prSet presAssocID="{4E600982-57AC-3845-BA40-E8E0EFB59003}" presName="LShape" presStyleLbl="alignNode1" presStyleIdx="4" presStyleCnt="7"/>
      <dgm:spPr/>
    </dgm:pt>
    <dgm:pt modelId="{B9250BE0-BD3F-DA47-A3C6-CB06A09103E4}" type="pres">
      <dgm:prSet presAssocID="{4E600982-57AC-3845-BA40-E8E0EFB59003}" presName="ParentText" presStyleLbl="revTx" presStyleIdx="2" presStyleCnt="4">
        <dgm:presLayoutVars>
          <dgm:chMax val="0"/>
          <dgm:chPref val="0"/>
          <dgm:bulletEnabled val="1"/>
        </dgm:presLayoutVars>
      </dgm:prSet>
      <dgm:spPr/>
      <dgm:t>
        <a:bodyPr/>
        <a:lstStyle/>
        <a:p>
          <a:endParaRPr lang="en-US"/>
        </a:p>
      </dgm:t>
    </dgm:pt>
    <dgm:pt modelId="{6699A927-6F7F-B549-BCC1-F98194EFD3EA}" type="pres">
      <dgm:prSet presAssocID="{4E600982-57AC-3845-BA40-E8E0EFB59003}" presName="Triangle" presStyleLbl="alignNode1" presStyleIdx="5" presStyleCnt="7"/>
      <dgm:spPr/>
    </dgm:pt>
    <dgm:pt modelId="{58F2DA17-F345-7F45-ACD3-07DB53429015}" type="pres">
      <dgm:prSet presAssocID="{F46EE9E8-8AA0-7B46-A029-D7FA9107BB57}" presName="sibTrans" presStyleCnt="0"/>
      <dgm:spPr/>
    </dgm:pt>
    <dgm:pt modelId="{A7AA4769-FB64-C94D-93AF-21F8A79582E3}" type="pres">
      <dgm:prSet presAssocID="{F46EE9E8-8AA0-7B46-A029-D7FA9107BB57}" presName="space" presStyleCnt="0"/>
      <dgm:spPr/>
    </dgm:pt>
    <dgm:pt modelId="{46C79652-B78B-D14C-A4C3-DCE459F35590}" type="pres">
      <dgm:prSet presAssocID="{E27BFDEC-2A29-8F4E-A7F7-19C5F361FAC7}" presName="composite" presStyleCnt="0"/>
      <dgm:spPr/>
    </dgm:pt>
    <dgm:pt modelId="{BCA775EC-CE44-204A-A1E1-0A335FC31263}" type="pres">
      <dgm:prSet presAssocID="{E27BFDEC-2A29-8F4E-A7F7-19C5F361FAC7}" presName="LShape" presStyleLbl="alignNode1" presStyleIdx="6" presStyleCnt="7"/>
      <dgm:spPr/>
    </dgm:pt>
    <dgm:pt modelId="{1EA35FC8-ABF3-664A-A6FF-8BBBE2F630D0}" type="pres">
      <dgm:prSet presAssocID="{E27BFDEC-2A29-8F4E-A7F7-19C5F361FAC7}" presName="ParentText" presStyleLbl="revTx" presStyleIdx="3" presStyleCnt="4" custScaleX="97537" custLinFactNeighborX="7300">
        <dgm:presLayoutVars>
          <dgm:chMax val="0"/>
          <dgm:chPref val="0"/>
          <dgm:bulletEnabled val="1"/>
        </dgm:presLayoutVars>
      </dgm:prSet>
      <dgm:spPr/>
      <dgm:t>
        <a:bodyPr/>
        <a:lstStyle/>
        <a:p>
          <a:endParaRPr lang="en-US"/>
        </a:p>
      </dgm:t>
    </dgm:pt>
  </dgm:ptLst>
  <dgm:cxnLst>
    <dgm:cxn modelId="{9AF1201B-2D9F-46AB-9084-DC2CF2E8B9E1}" type="presOf" srcId="{60D7161A-1E14-AD4B-B9E4-BE2632C2399F}" destId="{48758C51-2BDC-874E-A0B2-01EE1C8CB48F}" srcOrd="0" destOrd="0" presId="urn:microsoft.com/office/officeart/2009/3/layout/StepUpProcess"/>
    <dgm:cxn modelId="{F0165F5E-361D-4D83-99D6-340FA66BF483}" type="presOf" srcId="{D8BBFE60-3D66-5347-ABC4-5C536351E0BF}" destId="{F700E459-3394-DF4D-996F-42CA88568CDC}" srcOrd="0" destOrd="2" presId="urn:microsoft.com/office/officeart/2009/3/layout/StepUpProcess"/>
    <dgm:cxn modelId="{D21156E6-534E-4B16-A7A9-5570887C7C21}" type="presOf" srcId="{5713F31F-728C-F742-88DB-709918C187DD}" destId="{25D949BC-90EC-BB4F-9DFD-F91B86ED26F0}" srcOrd="0" destOrd="0" presId="urn:microsoft.com/office/officeart/2009/3/layout/StepUpProcess"/>
    <dgm:cxn modelId="{E75C18E1-CBAF-44DF-A80D-16767F509D7F}" type="presOf" srcId="{BA5F73E9-CF31-CB4D-A2A5-3BF57F33E356}" destId="{B9250BE0-BD3F-DA47-A3C6-CB06A09103E4}" srcOrd="0" destOrd="1" presId="urn:microsoft.com/office/officeart/2009/3/layout/StepUpProcess"/>
    <dgm:cxn modelId="{438D249E-8245-FD4A-8AC4-46D7ABF0D374}" srcId="{97535646-4DAF-114E-AD98-45ABFBA1AD28}" destId="{07303218-4733-994C-B414-89A24D868328}" srcOrd="0" destOrd="0" parTransId="{D37ABF82-2D82-344C-9324-3A8ACCC899F4}" sibTransId="{9299B4C8-8536-AB46-8C09-E2AD1FE653F2}"/>
    <dgm:cxn modelId="{EC7FA31E-1384-2B41-8B46-6B54CF2DF2CF}" srcId="{E27BFDEC-2A29-8F4E-A7F7-19C5F361FAC7}" destId="{8D1C7994-4A18-7845-8D48-4ABDD1E69660}" srcOrd="3" destOrd="0" parTransId="{74F1DF67-4767-7149-AD0A-C086986E1A21}" sibTransId="{6831D8C7-F73F-884A-8C3C-7B37C39A8918}"/>
    <dgm:cxn modelId="{1C028C18-3706-4E6C-9764-54F38110FF00}" type="presOf" srcId="{AAD604D6-5E76-8F4A-83C7-6320580B3D9E}" destId="{48758C51-2BDC-874E-A0B2-01EE1C8CB48F}" srcOrd="0" destOrd="2" presId="urn:microsoft.com/office/officeart/2009/3/layout/StepUpProcess"/>
    <dgm:cxn modelId="{96E86AF8-0473-4EE6-A21D-E5AA82251EF6}" type="presOf" srcId="{2F914360-3E4F-0F43-BD7B-358D7775D421}" destId="{1EA35FC8-ABF3-664A-A6FF-8BBBE2F630D0}" srcOrd="0" destOrd="3" presId="urn:microsoft.com/office/officeart/2009/3/layout/StepUpProcess"/>
    <dgm:cxn modelId="{97051B38-CCA1-3648-BC3D-8B2C9CDE03F6}" srcId="{4E600982-57AC-3845-BA40-E8E0EFB59003}" destId="{BF708FB1-094E-0C4F-BE7D-6E93A20CD50E}" srcOrd="2" destOrd="0" parTransId="{AD3EC03B-72FE-0749-97E6-B11052A2D7E2}" sibTransId="{F0F98F98-142E-3649-A8B9-3B97B4EDF2F8}"/>
    <dgm:cxn modelId="{DB73C427-5221-400C-98E7-32C4443E9277}" type="presOf" srcId="{BF708FB1-094E-0C4F-BE7D-6E93A20CD50E}" destId="{B9250BE0-BD3F-DA47-A3C6-CB06A09103E4}" srcOrd="0" destOrd="3" presId="urn:microsoft.com/office/officeart/2009/3/layout/StepUpProcess"/>
    <dgm:cxn modelId="{7DB366A0-1F0F-574C-B349-45698A056873}" srcId="{4E600982-57AC-3845-BA40-E8E0EFB59003}" destId="{BA5F73E9-CF31-CB4D-A2A5-3BF57F33E356}" srcOrd="0" destOrd="0" parTransId="{BBB8031F-985C-BF47-B7CA-E87F08D25B5F}" sibTransId="{BEB6B25E-0560-ED48-B384-DE8CC010FB93}"/>
    <dgm:cxn modelId="{B8264C55-D36F-459D-B8D2-FA98B8EBD577}" type="presOf" srcId="{DC869190-6135-6E43-ACC2-25517549B4CC}" destId="{1EA35FC8-ABF3-664A-A6FF-8BBBE2F630D0}" srcOrd="0" destOrd="1" presId="urn:microsoft.com/office/officeart/2009/3/layout/StepUpProcess"/>
    <dgm:cxn modelId="{7561E196-88D0-1C47-9C14-3D64AC731C1F}" srcId="{97535646-4DAF-114E-AD98-45ABFBA1AD28}" destId="{D8BBFE60-3D66-5347-ABC4-5C536351E0BF}" srcOrd="1" destOrd="0" parTransId="{F94B1669-ACFD-4046-A2D8-400BF7E41580}" sibTransId="{CF9E9AC8-9DB3-B24D-9881-31A316C870F5}"/>
    <dgm:cxn modelId="{20A666A8-E07E-854C-B2A5-07B0994CDC0D}" srcId="{5713F31F-728C-F742-88DB-709918C187DD}" destId="{60D7161A-1E14-AD4B-B9E4-BE2632C2399F}" srcOrd="0" destOrd="0" parTransId="{6F419A26-062A-2F4A-BFB0-BE7C340B4660}" sibTransId="{9E168C7C-54B5-2941-9A64-B25DC0301E3D}"/>
    <dgm:cxn modelId="{B04A3054-DEFD-F04D-86CA-F638A65BAF16}" srcId="{E27BFDEC-2A29-8F4E-A7F7-19C5F361FAC7}" destId="{2F914360-3E4F-0F43-BD7B-358D7775D421}" srcOrd="2" destOrd="0" parTransId="{EDC36B7E-4F4A-7C47-A675-D09DD8C2771B}" sibTransId="{36C65B10-612C-CE46-8E28-84003ADB9775}"/>
    <dgm:cxn modelId="{C64A0E0F-F183-4097-8AE0-D666F173A658}" type="presOf" srcId="{07303218-4733-994C-B414-89A24D868328}" destId="{F700E459-3394-DF4D-996F-42CA88568CDC}" srcOrd="0" destOrd="1" presId="urn:microsoft.com/office/officeart/2009/3/layout/StepUpProcess"/>
    <dgm:cxn modelId="{FB9CE247-5C50-4441-BBBA-601F94BFEC47}" srcId="{60D7161A-1E14-AD4B-B9E4-BE2632C2399F}" destId="{34DBC517-EB46-894C-AAB6-5685EE211A39}" srcOrd="0" destOrd="0" parTransId="{3EFF1FC0-DF4D-AB41-B29C-FEEE44460E16}" sibTransId="{8E068493-49CC-8444-B817-97B80CC0FC70}"/>
    <dgm:cxn modelId="{12F2BD2C-9E77-5C42-BC32-01DA5C56DFA0}" srcId="{60D7161A-1E14-AD4B-B9E4-BE2632C2399F}" destId="{AAD604D6-5E76-8F4A-83C7-6320580B3D9E}" srcOrd="1" destOrd="0" parTransId="{B32E6943-4F0C-5044-BB34-7294227F997A}" sibTransId="{9C83F760-B597-2044-B1C9-139277473DCC}"/>
    <dgm:cxn modelId="{A5551DCA-6CA1-1845-88BA-13553376E87A}" srcId="{5713F31F-728C-F742-88DB-709918C187DD}" destId="{97535646-4DAF-114E-AD98-45ABFBA1AD28}" srcOrd="1" destOrd="0" parTransId="{F1F574CC-A9BF-DD46-A79A-55B1E7E77929}" sibTransId="{4A979D1C-74FB-044C-BBBB-9E7C818C441B}"/>
    <dgm:cxn modelId="{5E418B49-96F4-4FC8-A3B3-9A4723713BA4}" type="presOf" srcId="{97535646-4DAF-114E-AD98-45ABFBA1AD28}" destId="{F700E459-3394-DF4D-996F-42CA88568CDC}" srcOrd="0" destOrd="0" presId="urn:microsoft.com/office/officeart/2009/3/layout/StepUpProcess"/>
    <dgm:cxn modelId="{CE14424D-3DD1-403E-A841-11310EBA2FD1}" type="presOf" srcId="{DFF6E831-0A64-0144-A661-05578BBBC9B3}" destId="{1EA35FC8-ABF3-664A-A6FF-8BBBE2F630D0}" srcOrd="0" destOrd="2" presId="urn:microsoft.com/office/officeart/2009/3/layout/StepUpProcess"/>
    <dgm:cxn modelId="{35CBC50A-00DF-4921-BA13-25CBFD9D76AF}" type="presOf" srcId="{2C082467-FDEA-0446-B03A-F5A7DEA8F13D}" destId="{B9250BE0-BD3F-DA47-A3C6-CB06A09103E4}" srcOrd="0" destOrd="2" presId="urn:microsoft.com/office/officeart/2009/3/layout/StepUpProcess"/>
    <dgm:cxn modelId="{AFA75510-468A-482B-BE6A-36C51E4090F2}" type="presOf" srcId="{E27BFDEC-2A29-8F4E-A7F7-19C5F361FAC7}" destId="{1EA35FC8-ABF3-664A-A6FF-8BBBE2F630D0}" srcOrd="0" destOrd="0" presId="urn:microsoft.com/office/officeart/2009/3/layout/StepUpProcess"/>
    <dgm:cxn modelId="{D95F68F6-6DF3-594E-8C98-3BDCCDE944A5}" srcId="{5713F31F-728C-F742-88DB-709918C187DD}" destId="{4E600982-57AC-3845-BA40-E8E0EFB59003}" srcOrd="2" destOrd="0" parTransId="{16C3C6C9-821D-CC46-94BA-5B9A8B461795}" sibTransId="{F46EE9E8-8AA0-7B46-A029-D7FA9107BB57}"/>
    <dgm:cxn modelId="{F00BB0D8-5645-4CBE-99F2-993B01AA6DE4}" type="presOf" srcId="{8D1C7994-4A18-7845-8D48-4ABDD1E69660}" destId="{1EA35FC8-ABF3-664A-A6FF-8BBBE2F630D0}" srcOrd="0" destOrd="4" presId="urn:microsoft.com/office/officeart/2009/3/layout/StepUpProcess"/>
    <dgm:cxn modelId="{31FA6D44-8160-934B-B1F1-8E88BCB3100E}" srcId="{5713F31F-728C-F742-88DB-709918C187DD}" destId="{E27BFDEC-2A29-8F4E-A7F7-19C5F361FAC7}" srcOrd="3" destOrd="0" parTransId="{9F303334-D928-E848-95D4-705A493CE8F4}" sibTransId="{B6C3821C-E8EE-8C45-8C2F-126DF8E29943}"/>
    <dgm:cxn modelId="{94928811-4E1C-824D-A362-2C35416813EE}" srcId="{E27BFDEC-2A29-8F4E-A7F7-19C5F361FAC7}" destId="{DC869190-6135-6E43-ACC2-25517549B4CC}" srcOrd="0" destOrd="0" parTransId="{005E4D3C-75EA-FA4E-ADF7-C25B894004B9}" sibTransId="{DAFD8EC3-D8D2-554F-A81A-F7687EEF78FB}"/>
    <dgm:cxn modelId="{F66B897D-0210-4C49-876A-5D57C5AAFABD}" type="presOf" srcId="{4E600982-57AC-3845-BA40-E8E0EFB59003}" destId="{B9250BE0-BD3F-DA47-A3C6-CB06A09103E4}" srcOrd="0" destOrd="0" presId="urn:microsoft.com/office/officeart/2009/3/layout/StepUpProcess"/>
    <dgm:cxn modelId="{0C9C7DA6-33E3-964E-94BF-2DBD1F9C6F08}" srcId="{E27BFDEC-2A29-8F4E-A7F7-19C5F361FAC7}" destId="{DFF6E831-0A64-0144-A661-05578BBBC9B3}" srcOrd="1" destOrd="0" parTransId="{3A8C0949-ACCD-CD4F-A52D-9F5B1243AB6D}" sibTransId="{D1E1036A-1328-FB4E-97F4-00FC2793CAB3}"/>
    <dgm:cxn modelId="{11BCB8CC-8C85-4845-B8BF-AD4AA13423F1}" type="presOf" srcId="{34DBC517-EB46-894C-AAB6-5685EE211A39}" destId="{48758C51-2BDC-874E-A0B2-01EE1C8CB48F}" srcOrd="0" destOrd="1" presId="urn:microsoft.com/office/officeart/2009/3/layout/StepUpProcess"/>
    <dgm:cxn modelId="{AB1A6C74-A934-2347-A2F7-2943606C3044}" srcId="{4E600982-57AC-3845-BA40-E8E0EFB59003}" destId="{2C082467-FDEA-0446-B03A-F5A7DEA8F13D}" srcOrd="1" destOrd="0" parTransId="{63FA7B56-B78D-1342-BCFC-F73814E23D14}" sibTransId="{05147670-5900-FF45-B42D-BD8A5C32FB5B}"/>
    <dgm:cxn modelId="{8A5A421F-D39C-4464-9122-6E55672CC926}" type="presParOf" srcId="{25D949BC-90EC-BB4F-9DFD-F91B86ED26F0}" destId="{00523090-F8DD-B241-8CEE-EB04DCC278AF}" srcOrd="0" destOrd="0" presId="urn:microsoft.com/office/officeart/2009/3/layout/StepUpProcess"/>
    <dgm:cxn modelId="{A99C6428-826D-4058-A695-9374394C2435}" type="presParOf" srcId="{00523090-F8DD-B241-8CEE-EB04DCC278AF}" destId="{3E962CAD-DB53-BD4D-B8B6-03D67C114F22}" srcOrd="0" destOrd="0" presId="urn:microsoft.com/office/officeart/2009/3/layout/StepUpProcess"/>
    <dgm:cxn modelId="{6C0914F2-109D-4916-9195-EFB266FBB3B2}" type="presParOf" srcId="{00523090-F8DD-B241-8CEE-EB04DCC278AF}" destId="{48758C51-2BDC-874E-A0B2-01EE1C8CB48F}" srcOrd="1" destOrd="0" presId="urn:microsoft.com/office/officeart/2009/3/layout/StepUpProcess"/>
    <dgm:cxn modelId="{6A612DEF-DD02-47A6-8342-9816AD1960DB}" type="presParOf" srcId="{00523090-F8DD-B241-8CEE-EB04DCC278AF}" destId="{F88FB0AD-0352-A547-8932-3B051D9677AB}" srcOrd="2" destOrd="0" presId="urn:microsoft.com/office/officeart/2009/3/layout/StepUpProcess"/>
    <dgm:cxn modelId="{0F05CD1D-685A-4F39-AA73-E46CA6C57EB3}" type="presParOf" srcId="{25D949BC-90EC-BB4F-9DFD-F91B86ED26F0}" destId="{25F89D55-5387-E64C-A109-B3BA7595FBE9}" srcOrd="1" destOrd="0" presId="urn:microsoft.com/office/officeart/2009/3/layout/StepUpProcess"/>
    <dgm:cxn modelId="{47E09A5D-111D-429D-911F-100DAE94C445}" type="presParOf" srcId="{25F89D55-5387-E64C-A109-B3BA7595FBE9}" destId="{E708DCC7-8412-1447-B84C-A29F1D8BC156}" srcOrd="0" destOrd="0" presId="urn:microsoft.com/office/officeart/2009/3/layout/StepUpProcess"/>
    <dgm:cxn modelId="{F2A0AC1B-6EE2-4791-BAA5-ED9C209A74E0}" type="presParOf" srcId="{25D949BC-90EC-BB4F-9DFD-F91B86ED26F0}" destId="{66B6C806-3CF7-D64D-B6CF-5D62784DE3BF}" srcOrd="2" destOrd="0" presId="urn:microsoft.com/office/officeart/2009/3/layout/StepUpProcess"/>
    <dgm:cxn modelId="{274F32C2-EB3B-4765-90D8-E37CE56D2027}" type="presParOf" srcId="{66B6C806-3CF7-D64D-B6CF-5D62784DE3BF}" destId="{5AAEEE6D-B102-7144-B543-5E24D0205F89}" srcOrd="0" destOrd="0" presId="urn:microsoft.com/office/officeart/2009/3/layout/StepUpProcess"/>
    <dgm:cxn modelId="{1BBA414C-0090-4224-BFC9-428A2ED1C5A6}" type="presParOf" srcId="{66B6C806-3CF7-D64D-B6CF-5D62784DE3BF}" destId="{F700E459-3394-DF4D-996F-42CA88568CDC}" srcOrd="1" destOrd="0" presId="urn:microsoft.com/office/officeart/2009/3/layout/StepUpProcess"/>
    <dgm:cxn modelId="{56ACC25C-2293-45FD-A4AD-74D296837BDD}" type="presParOf" srcId="{66B6C806-3CF7-D64D-B6CF-5D62784DE3BF}" destId="{F5AE5C15-8770-AC4C-ABA9-80028A3629CD}" srcOrd="2" destOrd="0" presId="urn:microsoft.com/office/officeart/2009/3/layout/StepUpProcess"/>
    <dgm:cxn modelId="{25AE206C-912F-4BE3-A5E3-3E4CDE4EED25}" type="presParOf" srcId="{25D949BC-90EC-BB4F-9DFD-F91B86ED26F0}" destId="{FAB0E6F6-3B92-4348-B8E3-7E802EE53079}" srcOrd="3" destOrd="0" presId="urn:microsoft.com/office/officeart/2009/3/layout/StepUpProcess"/>
    <dgm:cxn modelId="{78F69833-EE21-45D9-AFC7-7CF230701BBD}" type="presParOf" srcId="{FAB0E6F6-3B92-4348-B8E3-7E802EE53079}" destId="{E724F72F-AE39-824C-8F72-39B2D1D98281}" srcOrd="0" destOrd="0" presId="urn:microsoft.com/office/officeart/2009/3/layout/StepUpProcess"/>
    <dgm:cxn modelId="{494D528D-C970-4506-A61E-4F80CA365A53}" type="presParOf" srcId="{25D949BC-90EC-BB4F-9DFD-F91B86ED26F0}" destId="{5FE83407-F5C4-F248-967F-097EE08A7BC1}" srcOrd="4" destOrd="0" presId="urn:microsoft.com/office/officeart/2009/3/layout/StepUpProcess"/>
    <dgm:cxn modelId="{29641F28-B3B1-4414-B9D9-3C2CA4DC4E7A}" type="presParOf" srcId="{5FE83407-F5C4-F248-967F-097EE08A7BC1}" destId="{A8AC4806-9901-3942-93E6-2AD247989FD6}" srcOrd="0" destOrd="0" presId="urn:microsoft.com/office/officeart/2009/3/layout/StepUpProcess"/>
    <dgm:cxn modelId="{B07A4B1F-C433-4BBF-A278-662D574A34EF}" type="presParOf" srcId="{5FE83407-F5C4-F248-967F-097EE08A7BC1}" destId="{B9250BE0-BD3F-DA47-A3C6-CB06A09103E4}" srcOrd="1" destOrd="0" presId="urn:microsoft.com/office/officeart/2009/3/layout/StepUpProcess"/>
    <dgm:cxn modelId="{24ABC0D6-D2E7-4898-AE28-EF9589889F10}" type="presParOf" srcId="{5FE83407-F5C4-F248-967F-097EE08A7BC1}" destId="{6699A927-6F7F-B549-BCC1-F98194EFD3EA}" srcOrd="2" destOrd="0" presId="urn:microsoft.com/office/officeart/2009/3/layout/StepUpProcess"/>
    <dgm:cxn modelId="{3BDDC78A-E4FD-41C6-B3E0-51D23FDA89A0}" type="presParOf" srcId="{25D949BC-90EC-BB4F-9DFD-F91B86ED26F0}" destId="{58F2DA17-F345-7F45-ACD3-07DB53429015}" srcOrd="5" destOrd="0" presId="urn:microsoft.com/office/officeart/2009/3/layout/StepUpProcess"/>
    <dgm:cxn modelId="{0FF76C9C-8000-40E6-A208-EA40D74A5997}" type="presParOf" srcId="{58F2DA17-F345-7F45-ACD3-07DB53429015}" destId="{A7AA4769-FB64-C94D-93AF-21F8A79582E3}" srcOrd="0" destOrd="0" presId="urn:microsoft.com/office/officeart/2009/3/layout/StepUpProcess"/>
    <dgm:cxn modelId="{DC1AA949-BCD2-46AF-8BF9-5147A9D52830}" type="presParOf" srcId="{25D949BC-90EC-BB4F-9DFD-F91B86ED26F0}" destId="{46C79652-B78B-D14C-A4C3-DCE459F35590}" srcOrd="6" destOrd="0" presId="urn:microsoft.com/office/officeart/2009/3/layout/StepUpProcess"/>
    <dgm:cxn modelId="{CADCC484-A0B1-40E5-AA8D-16C26DCE9577}" type="presParOf" srcId="{46C79652-B78B-D14C-A4C3-DCE459F35590}" destId="{BCA775EC-CE44-204A-A1E1-0A335FC31263}" srcOrd="0" destOrd="0" presId="urn:microsoft.com/office/officeart/2009/3/layout/StepUpProcess"/>
    <dgm:cxn modelId="{B65F26B6-71DC-40EE-9809-83ABA88DC390}" type="presParOf" srcId="{46C79652-B78B-D14C-A4C3-DCE459F35590}" destId="{1EA35FC8-ABF3-664A-A6FF-8BBBE2F630D0}"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5E5CE0-9943-3F45-91B9-C86F7E3F6A2E}" type="doc">
      <dgm:prSet loTypeId="urn:microsoft.com/office/officeart/2009/3/layout/IncreasingArrowsProcess" loCatId="" qsTypeId="urn:microsoft.com/office/officeart/2005/8/quickstyle/simple1" qsCatId="simple" csTypeId="urn:microsoft.com/office/officeart/2005/8/colors/accent1_2" csCatId="accent1" phldr="1"/>
      <dgm:spPr/>
      <dgm:t>
        <a:bodyPr/>
        <a:lstStyle/>
        <a:p>
          <a:endParaRPr lang="en-US"/>
        </a:p>
      </dgm:t>
    </dgm:pt>
    <dgm:pt modelId="{C1616FE4-861C-A34A-98A7-5E49A23DA47E}">
      <dgm:prSet phldrT="[Text]"/>
      <dgm:spPr/>
      <dgm:t>
        <a:bodyPr/>
        <a:lstStyle/>
        <a:p>
          <a:r>
            <a:rPr lang="en-US" b="1" dirty="0" smtClean="0"/>
            <a:t>Stage 1 (1-2 Years)</a:t>
          </a:r>
          <a:endParaRPr lang="en-US" b="1" dirty="0"/>
        </a:p>
      </dgm:t>
    </dgm:pt>
    <dgm:pt modelId="{CFDFDBB6-E578-6447-BB78-4FFE060BEB24}" type="parTrans" cxnId="{4A62BE31-37EF-7648-8911-2373BFE22D85}">
      <dgm:prSet/>
      <dgm:spPr/>
      <dgm:t>
        <a:bodyPr/>
        <a:lstStyle/>
        <a:p>
          <a:endParaRPr lang="en-US"/>
        </a:p>
      </dgm:t>
    </dgm:pt>
    <dgm:pt modelId="{FD7FBA9F-9906-C84C-929F-904D216CE830}" type="sibTrans" cxnId="{4A62BE31-37EF-7648-8911-2373BFE22D85}">
      <dgm:prSet/>
      <dgm:spPr/>
      <dgm:t>
        <a:bodyPr/>
        <a:lstStyle/>
        <a:p>
          <a:endParaRPr lang="en-US"/>
        </a:p>
      </dgm:t>
    </dgm:pt>
    <dgm:pt modelId="{E75DAFC4-E9C6-4E47-B1C2-58005E20F833}">
      <dgm:prSet phldrT="[Text]" custT="1"/>
      <dgm:spPr/>
      <dgm:t>
        <a:bodyPr/>
        <a:lstStyle/>
        <a:p>
          <a:r>
            <a:rPr lang="en-US" sz="1400" dirty="0" smtClean="0"/>
            <a:t>Libbey will enter a joint venture with a local direct selling firm.</a:t>
          </a:r>
          <a:endParaRPr lang="en-US" sz="1400" dirty="0"/>
        </a:p>
      </dgm:t>
    </dgm:pt>
    <dgm:pt modelId="{81683940-EF2B-B040-8F6A-E8BD0CFB7A3C}" type="parTrans" cxnId="{0E31CD3C-46C5-5243-870E-9B91F8DA54B0}">
      <dgm:prSet/>
      <dgm:spPr/>
      <dgm:t>
        <a:bodyPr/>
        <a:lstStyle/>
        <a:p>
          <a:endParaRPr lang="en-US"/>
        </a:p>
      </dgm:t>
    </dgm:pt>
    <dgm:pt modelId="{3BAA27D0-E673-4544-8A75-D37FDDA51ECB}" type="sibTrans" cxnId="{0E31CD3C-46C5-5243-870E-9B91F8DA54B0}">
      <dgm:prSet/>
      <dgm:spPr/>
      <dgm:t>
        <a:bodyPr/>
        <a:lstStyle/>
        <a:p>
          <a:endParaRPr lang="en-US"/>
        </a:p>
      </dgm:t>
    </dgm:pt>
    <dgm:pt modelId="{0CB83BBA-7CC0-6F4D-8A91-407D617BC07C}">
      <dgm:prSet phldrT="[Text]"/>
      <dgm:spPr/>
      <dgm:t>
        <a:bodyPr/>
        <a:lstStyle/>
        <a:p>
          <a:r>
            <a:rPr lang="en-US" b="1" dirty="0" smtClean="0"/>
            <a:t>Stage 2 (3-5 Years)</a:t>
          </a:r>
          <a:endParaRPr lang="en-US" b="1" dirty="0"/>
        </a:p>
      </dgm:t>
    </dgm:pt>
    <dgm:pt modelId="{C1EB94AE-EF77-3F4A-AD3A-4601741A5404}" type="parTrans" cxnId="{0C71585C-FC2F-7149-A38C-C4B430A67AB6}">
      <dgm:prSet/>
      <dgm:spPr/>
      <dgm:t>
        <a:bodyPr/>
        <a:lstStyle/>
        <a:p>
          <a:endParaRPr lang="en-US"/>
        </a:p>
      </dgm:t>
    </dgm:pt>
    <dgm:pt modelId="{69A7C6A7-2729-C44A-BDE4-477405D3CFBE}" type="sibTrans" cxnId="{0C71585C-FC2F-7149-A38C-C4B430A67AB6}">
      <dgm:prSet/>
      <dgm:spPr/>
      <dgm:t>
        <a:bodyPr/>
        <a:lstStyle/>
        <a:p>
          <a:endParaRPr lang="en-US"/>
        </a:p>
      </dgm:t>
    </dgm:pt>
    <dgm:pt modelId="{C0371285-2D2A-7341-9160-4E728C0254F1}">
      <dgm:prSet phldrT="[Text]" custT="1"/>
      <dgm:spPr/>
      <dgm:t>
        <a:bodyPr/>
        <a:lstStyle/>
        <a:p>
          <a:r>
            <a:rPr lang="en-US" sz="1400" dirty="0" smtClean="0"/>
            <a:t>Libbey will push its eCommerce platform as its brand recognition and customer base grows.</a:t>
          </a:r>
        </a:p>
        <a:p>
          <a:r>
            <a:rPr lang="en-US" sz="1400" dirty="0" smtClean="0"/>
            <a:t>Libbey will introduce ceramics and holloware to the market.</a:t>
          </a:r>
          <a:endParaRPr lang="en-US" sz="1400" dirty="0"/>
        </a:p>
      </dgm:t>
    </dgm:pt>
    <dgm:pt modelId="{06881BDC-D0C9-8B45-9B22-7E04A87F80C6}" type="parTrans" cxnId="{BD9D3A83-6911-CD4C-A9B0-BC43A83B8FBE}">
      <dgm:prSet/>
      <dgm:spPr/>
      <dgm:t>
        <a:bodyPr/>
        <a:lstStyle/>
        <a:p>
          <a:endParaRPr lang="en-US"/>
        </a:p>
      </dgm:t>
    </dgm:pt>
    <dgm:pt modelId="{95415566-20D7-C245-A345-670C15C1CCC4}" type="sibTrans" cxnId="{BD9D3A83-6911-CD4C-A9B0-BC43A83B8FBE}">
      <dgm:prSet/>
      <dgm:spPr/>
      <dgm:t>
        <a:bodyPr/>
        <a:lstStyle/>
        <a:p>
          <a:endParaRPr lang="en-US"/>
        </a:p>
      </dgm:t>
    </dgm:pt>
    <dgm:pt modelId="{EE0E30E9-0A0A-4646-BB77-8C6DDCDAE1AB}">
      <dgm:prSet phldrT="[Text]"/>
      <dgm:spPr/>
      <dgm:t>
        <a:bodyPr/>
        <a:lstStyle/>
        <a:p>
          <a:r>
            <a:rPr lang="en-US" b="1" dirty="0" smtClean="0"/>
            <a:t>Stage 3 (&gt;5 Years)</a:t>
          </a:r>
          <a:endParaRPr lang="en-US" b="1" dirty="0"/>
        </a:p>
      </dgm:t>
    </dgm:pt>
    <dgm:pt modelId="{568001FA-5606-FB4C-AB50-C666377F6F61}" type="parTrans" cxnId="{30C616F6-26D5-DF47-B4A8-0DD95AF8F763}">
      <dgm:prSet/>
      <dgm:spPr/>
      <dgm:t>
        <a:bodyPr/>
        <a:lstStyle/>
        <a:p>
          <a:endParaRPr lang="en-US"/>
        </a:p>
      </dgm:t>
    </dgm:pt>
    <dgm:pt modelId="{609A980F-9145-FF40-93BA-49ED8E1F744F}" type="sibTrans" cxnId="{30C616F6-26D5-DF47-B4A8-0DD95AF8F763}">
      <dgm:prSet/>
      <dgm:spPr/>
      <dgm:t>
        <a:bodyPr/>
        <a:lstStyle/>
        <a:p>
          <a:endParaRPr lang="en-US"/>
        </a:p>
      </dgm:t>
    </dgm:pt>
    <dgm:pt modelId="{4C288522-95DE-7245-8D68-6ABA429990AC}">
      <dgm:prSet phldrT="[Text]" custT="1"/>
      <dgm:spPr/>
      <dgm:t>
        <a:bodyPr/>
        <a:lstStyle/>
        <a:p>
          <a:r>
            <a:rPr lang="en-US" sz="1400" dirty="0" smtClean="0"/>
            <a:t>Libbey can introduce new product lines to the market.</a:t>
          </a:r>
          <a:endParaRPr lang="en-US" sz="1400" dirty="0"/>
        </a:p>
      </dgm:t>
    </dgm:pt>
    <dgm:pt modelId="{ACA24D73-EB8B-5F4D-B758-10E2166C7628}" type="parTrans" cxnId="{912050E6-F044-1149-A8C0-7B1E57563AB9}">
      <dgm:prSet/>
      <dgm:spPr/>
      <dgm:t>
        <a:bodyPr/>
        <a:lstStyle/>
        <a:p>
          <a:endParaRPr lang="en-US"/>
        </a:p>
      </dgm:t>
    </dgm:pt>
    <dgm:pt modelId="{F3CEEBEB-29C8-0C48-A332-7D57ED3353CC}" type="sibTrans" cxnId="{912050E6-F044-1149-A8C0-7B1E57563AB9}">
      <dgm:prSet/>
      <dgm:spPr/>
      <dgm:t>
        <a:bodyPr/>
        <a:lstStyle/>
        <a:p>
          <a:endParaRPr lang="en-US"/>
        </a:p>
      </dgm:t>
    </dgm:pt>
    <dgm:pt modelId="{2891AF5C-1B20-164B-977B-BE7EEED073B5}">
      <dgm:prSet phldrT="[Text]" custT="1"/>
      <dgm:spPr/>
      <dgm:t>
        <a:bodyPr/>
        <a:lstStyle/>
        <a:p>
          <a:r>
            <a:rPr lang="en-US" sz="1400" dirty="0" smtClean="0"/>
            <a:t>Together, the firms will penetrate the Indonesian market (primarily Jakarta) through social networks and selling parties.</a:t>
          </a:r>
        </a:p>
        <a:p>
          <a:r>
            <a:rPr lang="en-US" sz="1400" dirty="0" smtClean="0"/>
            <a:t>Only glassware products will be introduced in the first stage.</a:t>
          </a:r>
        </a:p>
      </dgm:t>
    </dgm:pt>
    <dgm:pt modelId="{09498E51-12B0-8D43-ACED-20F9D25E4457}" type="parTrans" cxnId="{F4C59D97-F58B-7144-BA46-71DCD4D48964}">
      <dgm:prSet/>
      <dgm:spPr/>
      <dgm:t>
        <a:bodyPr/>
        <a:lstStyle/>
        <a:p>
          <a:endParaRPr lang="en-US"/>
        </a:p>
      </dgm:t>
    </dgm:pt>
    <dgm:pt modelId="{4AB86E87-00F7-2049-83C0-94397CA87E5E}" type="sibTrans" cxnId="{F4C59D97-F58B-7144-BA46-71DCD4D48964}">
      <dgm:prSet/>
      <dgm:spPr/>
      <dgm:t>
        <a:bodyPr/>
        <a:lstStyle/>
        <a:p>
          <a:endParaRPr lang="en-US"/>
        </a:p>
      </dgm:t>
    </dgm:pt>
    <dgm:pt modelId="{5BF239FA-51FA-E84E-B241-22CC1FE3FCE6}">
      <dgm:prSet phldrT="[Text]" custT="1"/>
      <dgm:spPr/>
      <dgm:t>
        <a:bodyPr/>
        <a:lstStyle/>
        <a:p>
          <a:r>
            <a:rPr lang="en-US" sz="1400" dirty="0" smtClean="0"/>
            <a:t>Products will be manufactured in China.</a:t>
          </a:r>
          <a:endParaRPr lang="en-US" sz="1400" dirty="0"/>
        </a:p>
      </dgm:t>
    </dgm:pt>
    <dgm:pt modelId="{3B2C4DA2-FF63-C143-84E3-DBDCCFCB421F}" type="parTrans" cxnId="{4D7C331A-0125-8144-AD59-E62BF5B1D607}">
      <dgm:prSet/>
      <dgm:spPr/>
      <dgm:t>
        <a:bodyPr/>
        <a:lstStyle/>
        <a:p>
          <a:endParaRPr lang="en-US"/>
        </a:p>
      </dgm:t>
    </dgm:pt>
    <dgm:pt modelId="{D61B03BB-9D8A-4848-92A7-7AC9DC3D80F1}" type="sibTrans" cxnId="{4D7C331A-0125-8144-AD59-E62BF5B1D607}">
      <dgm:prSet/>
      <dgm:spPr/>
      <dgm:t>
        <a:bodyPr/>
        <a:lstStyle/>
        <a:p>
          <a:endParaRPr lang="en-US"/>
        </a:p>
      </dgm:t>
    </dgm:pt>
    <dgm:pt modelId="{F1E7E10B-6E14-C04E-9B33-D90CA30A5E01}">
      <dgm:prSet phldrT="[Text]" custT="1"/>
      <dgm:spPr/>
      <dgm:t>
        <a:bodyPr/>
        <a:lstStyle/>
        <a:p>
          <a:r>
            <a:rPr lang="en-US" sz="1400" dirty="0" smtClean="0"/>
            <a:t>Warehousing and distribution will be outsourced to DHL.</a:t>
          </a:r>
          <a:endParaRPr lang="en-US" sz="1400" dirty="0"/>
        </a:p>
      </dgm:t>
    </dgm:pt>
    <dgm:pt modelId="{479FC742-429C-D947-AB11-E1A9D2B0D15D}" type="parTrans" cxnId="{DCFB9473-D3D6-E949-A9C5-20BC587856AF}">
      <dgm:prSet/>
      <dgm:spPr/>
      <dgm:t>
        <a:bodyPr/>
        <a:lstStyle/>
        <a:p>
          <a:endParaRPr lang="en-US"/>
        </a:p>
      </dgm:t>
    </dgm:pt>
    <dgm:pt modelId="{0F31B5EA-D2AA-3A44-9AA5-453831AF5280}" type="sibTrans" cxnId="{DCFB9473-D3D6-E949-A9C5-20BC587856AF}">
      <dgm:prSet/>
      <dgm:spPr/>
      <dgm:t>
        <a:bodyPr/>
        <a:lstStyle/>
        <a:p>
          <a:endParaRPr lang="en-US"/>
        </a:p>
      </dgm:t>
    </dgm:pt>
    <dgm:pt modelId="{3A818D51-3422-A84E-97DE-28A6B7555D60}">
      <dgm:prSet phldrT="[Text]" custT="1"/>
      <dgm:spPr/>
      <dgm:t>
        <a:bodyPr/>
        <a:lstStyle/>
        <a:p>
          <a:r>
            <a:rPr lang="en-US" sz="1400" dirty="0" smtClean="0"/>
            <a:t>Libbey will launch an eCommerce platform and pilot test it while demand is low and growing.</a:t>
          </a:r>
          <a:endParaRPr lang="en-US" sz="1400" dirty="0"/>
        </a:p>
      </dgm:t>
    </dgm:pt>
    <dgm:pt modelId="{C580432B-07DD-BB43-9EEE-A3168215DAF7}" type="parTrans" cxnId="{19246B70-D0F6-D245-8D11-A272E1F02E19}">
      <dgm:prSet/>
      <dgm:spPr/>
      <dgm:t>
        <a:bodyPr/>
        <a:lstStyle/>
        <a:p>
          <a:endParaRPr lang="en-US"/>
        </a:p>
      </dgm:t>
    </dgm:pt>
    <dgm:pt modelId="{87FEC22A-E7A8-F643-AFAE-10AA51E43723}" type="sibTrans" cxnId="{19246B70-D0F6-D245-8D11-A272E1F02E19}">
      <dgm:prSet/>
      <dgm:spPr/>
      <dgm:t>
        <a:bodyPr/>
        <a:lstStyle/>
        <a:p>
          <a:endParaRPr lang="en-US"/>
        </a:p>
      </dgm:t>
    </dgm:pt>
    <dgm:pt modelId="{4A505B90-E5A1-1A49-A073-29DEB5C5AEA8}">
      <dgm:prSet phldrT="[Text]" custT="1"/>
      <dgm:spPr/>
      <dgm:t>
        <a:bodyPr/>
        <a:lstStyle/>
        <a:p>
          <a:r>
            <a:rPr lang="en-US" sz="1400" dirty="0" smtClean="0"/>
            <a:t>Libbey can open showcase stores in major cities.</a:t>
          </a:r>
          <a:endParaRPr lang="en-US" sz="1400" dirty="0"/>
        </a:p>
      </dgm:t>
    </dgm:pt>
    <dgm:pt modelId="{A74F8245-2191-BA4E-AE45-AC44FF2887C9}" type="parTrans" cxnId="{11F3256B-0133-5942-AD78-68E3C96854AA}">
      <dgm:prSet/>
      <dgm:spPr/>
      <dgm:t>
        <a:bodyPr/>
        <a:lstStyle/>
        <a:p>
          <a:endParaRPr lang="en-US"/>
        </a:p>
      </dgm:t>
    </dgm:pt>
    <dgm:pt modelId="{B4E0E300-5C33-CE47-BFCF-ADC85FAA0F03}" type="sibTrans" cxnId="{11F3256B-0133-5942-AD78-68E3C96854AA}">
      <dgm:prSet/>
      <dgm:spPr/>
      <dgm:t>
        <a:bodyPr/>
        <a:lstStyle/>
        <a:p>
          <a:endParaRPr lang="en-US"/>
        </a:p>
      </dgm:t>
    </dgm:pt>
    <dgm:pt modelId="{AE2A7F9B-9674-7244-B839-AC7A8B43FA2F}">
      <dgm:prSet phldrT="[Text]" custT="1"/>
      <dgm:spPr/>
      <dgm:t>
        <a:bodyPr/>
        <a:lstStyle/>
        <a:p>
          <a:r>
            <a:rPr lang="en-US" sz="1400" dirty="0" smtClean="0"/>
            <a:t>Libbey can expand to B2B.</a:t>
          </a:r>
          <a:endParaRPr lang="en-US" sz="1400" dirty="0"/>
        </a:p>
      </dgm:t>
    </dgm:pt>
    <dgm:pt modelId="{C4C309A7-A634-924A-8D2E-771EEE96E10F}" type="parTrans" cxnId="{48678639-4641-2F4A-8A2B-E0C26E7980BC}">
      <dgm:prSet/>
      <dgm:spPr/>
      <dgm:t>
        <a:bodyPr/>
        <a:lstStyle/>
        <a:p>
          <a:endParaRPr lang="en-US"/>
        </a:p>
      </dgm:t>
    </dgm:pt>
    <dgm:pt modelId="{9892EB4A-4A46-5848-9654-3D8F50548EBD}" type="sibTrans" cxnId="{48678639-4641-2F4A-8A2B-E0C26E7980BC}">
      <dgm:prSet/>
      <dgm:spPr/>
      <dgm:t>
        <a:bodyPr/>
        <a:lstStyle/>
        <a:p>
          <a:endParaRPr lang="en-US"/>
        </a:p>
      </dgm:t>
    </dgm:pt>
    <dgm:pt modelId="{74500FCC-EB37-014A-AE7A-E839B19BF6F1}">
      <dgm:prSet phldrT="[Text]" custT="1"/>
      <dgm:spPr/>
      <dgm:t>
        <a:bodyPr/>
        <a:lstStyle/>
        <a:p>
          <a:r>
            <a:rPr lang="en-US" sz="1400" dirty="0" smtClean="0"/>
            <a:t>Libbey can expand to similar attractive markets.</a:t>
          </a:r>
          <a:endParaRPr lang="en-US" sz="1400" dirty="0"/>
        </a:p>
      </dgm:t>
    </dgm:pt>
    <dgm:pt modelId="{11801FB6-C2F2-6449-B758-928EFD71D8E7}" type="parTrans" cxnId="{5E9E8C7F-A465-4744-963E-3E7743AAC849}">
      <dgm:prSet/>
      <dgm:spPr/>
      <dgm:t>
        <a:bodyPr/>
        <a:lstStyle/>
        <a:p>
          <a:endParaRPr lang="en-US"/>
        </a:p>
      </dgm:t>
    </dgm:pt>
    <dgm:pt modelId="{B50ADF08-F1C0-794A-91EE-8C0AC07DCBD9}" type="sibTrans" cxnId="{5E9E8C7F-A465-4744-963E-3E7743AAC849}">
      <dgm:prSet/>
      <dgm:spPr/>
      <dgm:t>
        <a:bodyPr/>
        <a:lstStyle/>
        <a:p>
          <a:endParaRPr lang="en-US"/>
        </a:p>
      </dgm:t>
    </dgm:pt>
    <dgm:pt modelId="{02664FC3-8837-6646-BC8A-187BE8374404}">
      <dgm:prSet phldrT="[Text]" custT="1"/>
      <dgm:spPr/>
      <dgm:t>
        <a:bodyPr/>
        <a:lstStyle/>
        <a:p>
          <a:r>
            <a:rPr lang="en-US" sz="1400" dirty="0" smtClean="0"/>
            <a:t>Libbey will develop mobile applications to make ordering easy.</a:t>
          </a:r>
          <a:endParaRPr lang="en-US" sz="1400" dirty="0"/>
        </a:p>
      </dgm:t>
    </dgm:pt>
    <dgm:pt modelId="{53D8D5F4-9DE4-EF41-AD18-319829B3463D}" type="parTrans" cxnId="{1728070A-F814-C24A-8B1B-9485F6D480C0}">
      <dgm:prSet/>
      <dgm:spPr/>
      <dgm:t>
        <a:bodyPr/>
        <a:lstStyle/>
        <a:p>
          <a:endParaRPr lang="en-US"/>
        </a:p>
      </dgm:t>
    </dgm:pt>
    <dgm:pt modelId="{1D38008C-73C3-4B4B-83B7-F7C7F2E80B24}" type="sibTrans" cxnId="{1728070A-F814-C24A-8B1B-9485F6D480C0}">
      <dgm:prSet/>
      <dgm:spPr/>
      <dgm:t>
        <a:bodyPr/>
        <a:lstStyle/>
        <a:p>
          <a:endParaRPr lang="en-US"/>
        </a:p>
      </dgm:t>
    </dgm:pt>
    <dgm:pt modelId="{9B5EDCCD-C4E8-AA4E-8E53-E72570C7CE49}">
      <dgm:prSet phldrT="[Text]" custT="1"/>
      <dgm:spPr/>
      <dgm:t>
        <a:bodyPr/>
        <a:lstStyle/>
        <a:p>
          <a:r>
            <a:rPr lang="en-US" sz="1400" dirty="0" smtClean="0"/>
            <a:t>Libbey will continue to tap into social networks, both in-person through direct selling and online through social media. </a:t>
          </a:r>
          <a:endParaRPr lang="en-US" sz="1400" dirty="0"/>
        </a:p>
      </dgm:t>
    </dgm:pt>
    <dgm:pt modelId="{2DA048AE-CC9E-F646-8015-0F7DED420E11}" type="parTrans" cxnId="{1ECE19A6-1BC1-4840-ACD6-BEEB15AAA863}">
      <dgm:prSet/>
      <dgm:spPr/>
      <dgm:t>
        <a:bodyPr/>
        <a:lstStyle/>
        <a:p>
          <a:endParaRPr lang="en-US"/>
        </a:p>
      </dgm:t>
    </dgm:pt>
    <dgm:pt modelId="{0F0DB2DC-62D9-A945-8E70-8711B723A824}" type="sibTrans" cxnId="{1ECE19A6-1BC1-4840-ACD6-BEEB15AAA863}">
      <dgm:prSet/>
      <dgm:spPr/>
      <dgm:t>
        <a:bodyPr/>
        <a:lstStyle/>
        <a:p>
          <a:endParaRPr lang="en-US"/>
        </a:p>
      </dgm:t>
    </dgm:pt>
    <dgm:pt modelId="{E4437E5A-94CC-C44B-B3C5-D2FEB8A0F6F8}" type="pres">
      <dgm:prSet presAssocID="{165E5CE0-9943-3F45-91B9-C86F7E3F6A2E}" presName="Name0" presStyleCnt="0">
        <dgm:presLayoutVars>
          <dgm:chMax val="5"/>
          <dgm:chPref val="5"/>
          <dgm:dir/>
          <dgm:animLvl val="lvl"/>
        </dgm:presLayoutVars>
      </dgm:prSet>
      <dgm:spPr/>
      <dgm:t>
        <a:bodyPr/>
        <a:lstStyle/>
        <a:p>
          <a:endParaRPr lang="en-US"/>
        </a:p>
      </dgm:t>
    </dgm:pt>
    <dgm:pt modelId="{1CFA42DC-498F-8545-9D60-51C81204544F}" type="pres">
      <dgm:prSet presAssocID="{C1616FE4-861C-A34A-98A7-5E49A23DA47E}" presName="parentText1" presStyleLbl="node1" presStyleIdx="0" presStyleCnt="3" custScaleX="100580" custLinFactNeighborX="-332">
        <dgm:presLayoutVars>
          <dgm:chMax/>
          <dgm:chPref val="3"/>
          <dgm:bulletEnabled val="1"/>
        </dgm:presLayoutVars>
      </dgm:prSet>
      <dgm:spPr/>
      <dgm:t>
        <a:bodyPr/>
        <a:lstStyle/>
        <a:p>
          <a:endParaRPr lang="en-US"/>
        </a:p>
      </dgm:t>
    </dgm:pt>
    <dgm:pt modelId="{D32BC02B-8D70-1D46-B426-87D7288D8571}" type="pres">
      <dgm:prSet presAssocID="{C1616FE4-861C-A34A-98A7-5E49A23DA47E}" presName="childText1" presStyleLbl="solidAlignAcc1" presStyleIdx="0" presStyleCnt="3" custScaleX="101874" custScaleY="131972" custLinFactNeighborX="-473" custLinFactNeighborY="14285">
        <dgm:presLayoutVars>
          <dgm:chMax val="0"/>
          <dgm:chPref val="0"/>
          <dgm:bulletEnabled val="1"/>
        </dgm:presLayoutVars>
      </dgm:prSet>
      <dgm:spPr/>
      <dgm:t>
        <a:bodyPr/>
        <a:lstStyle/>
        <a:p>
          <a:endParaRPr lang="en-US"/>
        </a:p>
      </dgm:t>
    </dgm:pt>
    <dgm:pt modelId="{B504BAAE-E55B-0D4E-8F73-1A74167F8008}" type="pres">
      <dgm:prSet presAssocID="{0CB83BBA-7CC0-6F4D-8A91-407D617BC07C}" presName="parentText2" presStyleLbl="node1" presStyleIdx="1" presStyleCnt="3" custScaleX="100536">
        <dgm:presLayoutVars>
          <dgm:chMax/>
          <dgm:chPref val="3"/>
          <dgm:bulletEnabled val="1"/>
        </dgm:presLayoutVars>
      </dgm:prSet>
      <dgm:spPr/>
      <dgm:t>
        <a:bodyPr/>
        <a:lstStyle/>
        <a:p>
          <a:endParaRPr lang="en-US"/>
        </a:p>
      </dgm:t>
    </dgm:pt>
    <dgm:pt modelId="{A0AAD191-CD4A-E949-81FB-76ABB1286D28}" type="pres">
      <dgm:prSet presAssocID="{0CB83BBA-7CC0-6F4D-8A91-407D617BC07C}" presName="childText2" presStyleLbl="solidAlignAcc1" presStyleIdx="1" presStyleCnt="3" custScaleY="113236" custLinFactNeighborY="4939">
        <dgm:presLayoutVars>
          <dgm:chMax val="0"/>
          <dgm:chPref val="0"/>
          <dgm:bulletEnabled val="1"/>
        </dgm:presLayoutVars>
      </dgm:prSet>
      <dgm:spPr/>
      <dgm:t>
        <a:bodyPr/>
        <a:lstStyle/>
        <a:p>
          <a:endParaRPr lang="en-US"/>
        </a:p>
      </dgm:t>
    </dgm:pt>
    <dgm:pt modelId="{DC4FC0C6-F597-064C-A413-62AA97CD996D}" type="pres">
      <dgm:prSet presAssocID="{EE0E30E9-0A0A-4646-BB77-8C6DDCDAE1AB}" presName="parentText3" presStyleLbl="node1" presStyleIdx="2" presStyleCnt="3" custScaleX="99720">
        <dgm:presLayoutVars>
          <dgm:chMax/>
          <dgm:chPref val="3"/>
          <dgm:bulletEnabled val="1"/>
        </dgm:presLayoutVars>
      </dgm:prSet>
      <dgm:spPr/>
      <dgm:t>
        <a:bodyPr/>
        <a:lstStyle/>
        <a:p>
          <a:endParaRPr lang="en-US"/>
        </a:p>
      </dgm:t>
    </dgm:pt>
    <dgm:pt modelId="{33E58584-F8B0-AF46-9694-E185C9128927}" type="pres">
      <dgm:prSet presAssocID="{EE0E30E9-0A0A-4646-BB77-8C6DDCDAE1AB}" presName="childText3" presStyleLbl="solidAlignAcc1" presStyleIdx="2" presStyleCnt="3" custScaleX="102217" custScaleY="99781" custLinFactNeighborX="1450" custLinFactNeighborY="-5312">
        <dgm:presLayoutVars>
          <dgm:chMax val="0"/>
          <dgm:chPref val="0"/>
          <dgm:bulletEnabled val="1"/>
        </dgm:presLayoutVars>
      </dgm:prSet>
      <dgm:spPr/>
      <dgm:t>
        <a:bodyPr/>
        <a:lstStyle/>
        <a:p>
          <a:endParaRPr lang="en-US"/>
        </a:p>
      </dgm:t>
    </dgm:pt>
  </dgm:ptLst>
  <dgm:cxnLst>
    <dgm:cxn modelId="{D271A22F-CAB8-4C1C-B17A-4956A22F8FDB}" type="presOf" srcId="{4C288522-95DE-7245-8D68-6ABA429990AC}" destId="{33E58584-F8B0-AF46-9694-E185C9128927}" srcOrd="0" destOrd="2" presId="urn:microsoft.com/office/officeart/2009/3/layout/IncreasingArrowsProcess"/>
    <dgm:cxn modelId="{F4E922BB-E8AF-4657-BD99-BD748AA90B84}" type="presOf" srcId="{C1616FE4-861C-A34A-98A7-5E49A23DA47E}" destId="{1CFA42DC-498F-8545-9D60-51C81204544F}" srcOrd="0" destOrd="0" presId="urn:microsoft.com/office/officeart/2009/3/layout/IncreasingArrowsProcess"/>
    <dgm:cxn modelId="{3D31BFA1-6557-41C9-AE87-2112149AE527}" type="presOf" srcId="{E75DAFC4-E9C6-4E47-B1C2-58005E20F833}" destId="{D32BC02B-8D70-1D46-B426-87D7288D8571}" srcOrd="0" destOrd="0" presId="urn:microsoft.com/office/officeart/2009/3/layout/IncreasingArrowsProcess"/>
    <dgm:cxn modelId="{4AF6E445-80E0-47DB-BF13-7F17A531E63F}" type="presOf" srcId="{EE0E30E9-0A0A-4646-BB77-8C6DDCDAE1AB}" destId="{DC4FC0C6-F597-064C-A413-62AA97CD996D}" srcOrd="0" destOrd="0" presId="urn:microsoft.com/office/officeart/2009/3/layout/IncreasingArrowsProcess"/>
    <dgm:cxn modelId="{F4C59D97-F58B-7144-BA46-71DCD4D48964}" srcId="{C1616FE4-861C-A34A-98A7-5E49A23DA47E}" destId="{2891AF5C-1B20-164B-977B-BE7EEED073B5}" srcOrd="1" destOrd="0" parTransId="{09498E51-12B0-8D43-ACED-20F9D25E4457}" sibTransId="{4AB86E87-00F7-2049-83C0-94397CA87E5E}"/>
    <dgm:cxn modelId="{B381E962-7345-42F9-877C-85BB88361EF5}" type="presOf" srcId="{0CB83BBA-7CC0-6F4D-8A91-407D617BC07C}" destId="{B504BAAE-E55B-0D4E-8F73-1A74167F8008}" srcOrd="0" destOrd="0" presId="urn:microsoft.com/office/officeart/2009/3/layout/IncreasingArrowsProcess"/>
    <dgm:cxn modelId="{019AAF32-4C3F-4930-99AC-A8B6BDB8130D}" type="presOf" srcId="{C0371285-2D2A-7341-9160-4E728C0254F1}" destId="{A0AAD191-CD4A-E949-81FB-76ABB1286D28}" srcOrd="0" destOrd="0" presId="urn:microsoft.com/office/officeart/2009/3/layout/IncreasingArrowsProcess"/>
    <dgm:cxn modelId="{30C616F6-26D5-DF47-B4A8-0DD95AF8F763}" srcId="{165E5CE0-9943-3F45-91B9-C86F7E3F6A2E}" destId="{EE0E30E9-0A0A-4646-BB77-8C6DDCDAE1AB}" srcOrd="2" destOrd="0" parTransId="{568001FA-5606-FB4C-AB50-C666377F6F61}" sibTransId="{609A980F-9145-FF40-93BA-49ED8E1F744F}"/>
    <dgm:cxn modelId="{11F3256B-0133-5942-AD78-68E3C96854AA}" srcId="{EE0E30E9-0A0A-4646-BB77-8C6DDCDAE1AB}" destId="{4A505B90-E5A1-1A49-A073-29DEB5C5AEA8}" srcOrd="0" destOrd="0" parTransId="{A74F8245-2191-BA4E-AE45-AC44FF2887C9}" sibTransId="{B4E0E300-5C33-CE47-BFCF-ADC85FAA0F03}"/>
    <dgm:cxn modelId="{3021CC43-3349-4ABF-8C07-5B587A645D85}" type="presOf" srcId="{74500FCC-EB37-014A-AE7A-E839B19BF6F1}" destId="{33E58584-F8B0-AF46-9694-E185C9128927}" srcOrd="0" destOrd="3" presId="urn:microsoft.com/office/officeart/2009/3/layout/IncreasingArrowsProcess"/>
    <dgm:cxn modelId="{DCFB9473-D3D6-E949-A9C5-20BC587856AF}" srcId="{C1616FE4-861C-A34A-98A7-5E49A23DA47E}" destId="{F1E7E10B-6E14-C04E-9B33-D90CA30A5E01}" srcOrd="3" destOrd="0" parTransId="{479FC742-429C-D947-AB11-E1A9D2B0D15D}" sibTransId="{0F31B5EA-D2AA-3A44-9AA5-453831AF5280}"/>
    <dgm:cxn modelId="{E7D5D7BD-CDE4-4FDA-9F21-AA2E66AEE842}" type="presOf" srcId="{3A818D51-3422-A84E-97DE-28A6B7555D60}" destId="{D32BC02B-8D70-1D46-B426-87D7288D8571}" srcOrd="0" destOrd="4" presId="urn:microsoft.com/office/officeart/2009/3/layout/IncreasingArrowsProcess"/>
    <dgm:cxn modelId="{48678639-4641-2F4A-8A2B-E0C26E7980BC}" srcId="{EE0E30E9-0A0A-4646-BB77-8C6DDCDAE1AB}" destId="{AE2A7F9B-9674-7244-B839-AC7A8B43FA2F}" srcOrd="1" destOrd="0" parTransId="{C4C309A7-A634-924A-8D2E-771EEE96E10F}" sibTransId="{9892EB4A-4A46-5848-9654-3D8F50548EBD}"/>
    <dgm:cxn modelId="{1ECE19A6-1BC1-4840-ACD6-BEEB15AAA863}" srcId="{0CB83BBA-7CC0-6F4D-8A91-407D617BC07C}" destId="{9B5EDCCD-C4E8-AA4E-8E53-E72570C7CE49}" srcOrd="2" destOrd="0" parTransId="{2DA048AE-CC9E-F646-8015-0F7DED420E11}" sibTransId="{0F0DB2DC-62D9-A945-8E70-8711B723A824}"/>
    <dgm:cxn modelId="{19246B70-D0F6-D245-8D11-A272E1F02E19}" srcId="{C1616FE4-861C-A34A-98A7-5E49A23DA47E}" destId="{3A818D51-3422-A84E-97DE-28A6B7555D60}" srcOrd="4" destOrd="0" parTransId="{C580432B-07DD-BB43-9EEE-A3168215DAF7}" sibTransId="{87FEC22A-E7A8-F643-AFAE-10AA51E43723}"/>
    <dgm:cxn modelId="{0C71585C-FC2F-7149-A38C-C4B430A67AB6}" srcId="{165E5CE0-9943-3F45-91B9-C86F7E3F6A2E}" destId="{0CB83BBA-7CC0-6F4D-8A91-407D617BC07C}" srcOrd="1" destOrd="0" parTransId="{C1EB94AE-EF77-3F4A-AD3A-4601741A5404}" sibTransId="{69A7C6A7-2729-C44A-BDE4-477405D3CFBE}"/>
    <dgm:cxn modelId="{1728070A-F814-C24A-8B1B-9485F6D480C0}" srcId="{0CB83BBA-7CC0-6F4D-8A91-407D617BC07C}" destId="{02664FC3-8837-6646-BC8A-187BE8374404}" srcOrd="1" destOrd="0" parTransId="{53D8D5F4-9DE4-EF41-AD18-319829B3463D}" sibTransId="{1D38008C-73C3-4B4B-83B7-F7C7F2E80B24}"/>
    <dgm:cxn modelId="{2756AF20-10BF-4313-AE5D-D212B144A920}" type="presOf" srcId="{5BF239FA-51FA-E84E-B241-22CC1FE3FCE6}" destId="{D32BC02B-8D70-1D46-B426-87D7288D8571}" srcOrd="0" destOrd="2" presId="urn:microsoft.com/office/officeart/2009/3/layout/IncreasingArrowsProcess"/>
    <dgm:cxn modelId="{4B7B8400-8E41-4909-BC85-1E4793B3D8AE}" type="presOf" srcId="{2891AF5C-1B20-164B-977B-BE7EEED073B5}" destId="{D32BC02B-8D70-1D46-B426-87D7288D8571}" srcOrd="0" destOrd="1" presId="urn:microsoft.com/office/officeart/2009/3/layout/IncreasingArrowsProcess"/>
    <dgm:cxn modelId="{4D7C331A-0125-8144-AD59-E62BF5B1D607}" srcId="{C1616FE4-861C-A34A-98A7-5E49A23DA47E}" destId="{5BF239FA-51FA-E84E-B241-22CC1FE3FCE6}" srcOrd="2" destOrd="0" parTransId="{3B2C4DA2-FF63-C143-84E3-DBDCCFCB421F}" sibTransId="{D61B03BB-9D8A-4848-92A7-7AC9DC3D80F1}"/>
    <dgm:cxn modelId="{FC3C2799-BF33-4B86-9350-BAC24662AFA6}" type="presOf" srcId="{AE2A7F9B-9674-7244-B839-AC7A8B43FA2F}" destId="{33E58584-F8B0-AF46-9694-E185C9128927}" srcOrd="0" destOrd="1" presId="urn:microsoft.com/office/officeart/2009/3/layout/IncreasingArrowsProcess"/>
    <dgm:cxn modelId="{69B1DD4E-C1C6-4C40-B4A9-77CFB86274DC}" type="presOf" srcId="{F1E7E10B-6E14-C04E-9B33-D90CA30A5E01}" destId="{D32BC02B-8D70-1D46-B426-87D7288D8571}" srcOrd="0" destOrd="3" presId="urn:microsoft.com/office/officeart/2009/3/layout/IncreasingArrowsProcess"/>
    <dgm:cxn modelId="{897AF1FA-15B8-4197-8774-3AB0DA35E229}" type="presOf" srcId="{02664FC3-8837-6646-BC8A-187BE8374404}" destId="{A0AAD191-CD4A-E949-81FB-76ABB1286D28}" srcOrd="0" destOrd="1" presId="urn:microsoft.com/office/officeart/2009/3/layout/IncreasingArrowsProcess"/>
    <dgm:cxn modelId="{3FF3AAEE-B52A-4154-B81C-59DE4E669E25}" type="presOf" srcId="{9B5EDCCD-C4E8-AA4E-8E53-E72570C7CE49}" destId="{A0AAD191-CD4A-E949-81FB-76ABB1286D28}" srcOrd="0" destOrd="2" presId="urn:microsoft.com/office/officeart/2009/3/layout/IncreasingArrowsProcess"/>
    <dgm:cxn modelId="{8CFEBF7D-414D-42E7-97E3-974A5C4CF51C}" type="presOf" srcId="{165E5CE0-9943-3F45-91B9-C86F7E3F6A2E}" destId="{E4437E5A-94CC-C44B-B3C5-D2FEB8A0F6F8}" srcOrd="0" destOrd="0" presId="urn:microsoft.com/office/officeart/2009/3/layout/IncreasingArrowsProcess"/>
    <dgm:cxn modelId="{912050E6-F044-1149-A8C0-7B1E57563AB9}" srcId="{EE0E30E9-0A0A-4646-BB77-8C6DDCDAE1AB}" destId="{4C288522-95DE-7245-8D68-6ABA429990AC}" srcOrd="2" destOrd="0" parTransId="{ACA24D73-EB8B-5F4D-B758-10E2166C7628}" sibTransId="{F3CEEBEB-29C8-0C48-A332-7D57ED3353CC}"/>
    <dgm:cxn modelId="{5E9E8C7F-A465-4744-963E-3E7743AAC849}" srcId="{EE0E30E9-0A0A-4646-BB77-8C6DDCDAE1AB}" destId="{74500FCC-EB37-014A-AE7A-E839B19BF6F1}" srcOrd="3" destOrd="0" parTransId="{11801FB6-C2F2-6449-B758-928EFD71D8E7}" sibTransId="{B50ADF08-F1C0-794A-91EE-8C0AC07DCBD9}"/>
    <dgm:cxn modelId="{4A62BE31-37EF-7648-8911-2373BFE22D85}" srcId="{165E5CE0-9943-3F45-91B9-C86F7E3F6A2E}" destId="{C1616FE4-861C-A34A-98A7-5E49A23DA47E}" srcOrd="0" destOrd="0" parTransId="{CFDFDBB6-E578-6447-BB78-4FFE060BEB24}" sibTransId="{FD7FBA9F-9906-C84C-929F-904D216CE830}"/>
    <dgm:cxn modelId="{BD9D3A83-6911-CD4C-A9B0-BC43A83B8FBE}" srcId="{0CB83BBA-7CC0-6F4D-8A91-407D617BC07C}" destId="{C0371285-2D2A-7341-9160-4E728C0254F1}" srcOrd="0" destOrd="0" parTransId="{06881BDC-D0C9-8B45-9B22-7E04A87F80C6}" sibTransId="{95415566-20D7-C245-A345-670C15C1CCC4}"/>
    <dgm:cxn modelId="{39AEFA4F-599D-44F5-B193-EC29AD842DFE}" type="presOf" srcId="{4A505B90-E5A1-1A49-A073-29DEB5C5AEA8}" destId="{33E58584-F8B0-AF46-9694-E185C9128927}" srcOrd="0" destOrd="0" presId="urn:microsoft.com/office/officeart/2009/3/layout/IncreasingArrowsProcess"/>
    <dgm:cxn modelId="{0E31CD3C-46C5-5243-870E-9B91F8DA54B0}" srcId="{C1616FE4-861C-A34A-98A7-5E49A23DA47E}" destId="{E75DAFC4-E9C6-4E47-B1C2-58005E20F833}" srcOrd="0" destOrd="0" parTransId="{81683940-EF2B-B040-8F6A-E8BD0CFB7A3C}" sibTransId="{3BAA27D0-E673-4544-8A75-D37FDDA51ECB}"/>
    <dgm:cxn modelId="{231F923E-950F-48CE-998B-F661B4F35921}" type="presParOf" srcId="{E4437E5A-94CC-C44B-B3C5-D2FEB8A0F6F8}" destId="{1CFA42DC-498F-8545-9D60-51C81204544F}" srcOrd="0" destOrd="0" presId="urn:microsoft.com/office/officeart/2009/3/layout/IncreasingArrowsProcess"/>
    <dgm:cxn modelId="{EC60B5BF-154B-406E-92F8-BBE15F178C81}" type="presParOf" srcId="{E4437E5A-94CC-C44B-B3C5-D2FEB8A0F6F8}" destId="{D32BC02B-8D70-1D46-B426-87D7288D8571}" srcOrd="1" destOrd="0" presId="urn:microsoft.com/office/officeart/2009/3/layout/IncreasingArrowsProcess"/>
    <dgm:cxn modelId="{9BA1F80F-0BD2-4A8D-B674-C277E45828F3}" type="presParOf" srcId="{E4437E5A-94CC-C44B-B3C5-D2FEB8A0F6F8}" destId="{B504BAAE-E55B-0D4E-8F73-1A74167F8008}" srcOrd="2" destOrd="0" presId="urn:microsoft.com/office/officeart/2009/3/layout/IncreasingArrowsProcess"/>
    <dgm:cxn modelId="{02B3E634-2380-4A8A-B1BB-6885483376B6}" type="presParOf" srcId="{E4437E5A-94CC-C44B-B3C5-D2FEB8A0F6F8}" destId="{A0AAD191-CD4A-E949-81FB-76ABB1286D28}" srcOrd="3" destOrd="0" presId="urn:microsoft.com/office/officeart/2009/3/layout/IncreasingArrowsProcess"/>
    <dgm:cxn modelId="{15EE8F64-B117-4581-B154-AB6235EBB2CE}" type="presParOf" srcId="{E4437E5A-94CC-C44B-B3C5-D2FEB8A0F6F8}" destId="{DC4FC0C6-F597-064C-A413-62AA97CD996D}" srcOrd="4" destOrd="0" presId="urn:microsoft.com/office/officeart/2009/3/layout/IncreasingArrowsProcess"/>
    <dgm:cxn modelId="{409320B1-7FE6-4E16-9790-4F7262C56C3F}" type="presParOf" srcId="{E4437E5A-94CC-C44B-B3C5-D2FEB8A0F6F8}" destId="{33E58584-F8B0-AF46-9694-E185C9128927}"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327A91-0209-1041-801D-F487C1DBB804}" type="doc">
      <dgm:prSet loTypeId="urn:microsoft.com/office/officeart/2005/8/layout/hList2" loCatId="" qsTypeId="urn:microsoft.com/office/officeart/2005/8/quickstyle/simple4" qsCatId="simple" csTypeId="urn:microsoft.com/office/officeart/2005/8/colors/accent1_2" csCatId="accent1" phldr="1"/>
      <dgm:spPr/>
      <dgm:t>
        <a:bodyPr/>
        <a:lstStyle/>
        <a:p>
          <a:endParaRPr lang="en-US"/>
        </a:p>
      </dgm:t>
    </dgm:pt>
    <dgm:pt modelId="{5FFF5350-6669-E749-8687-BFECB71BD6D5}">
      <dgm:prSet phldrT="[Text]"/>
      <dgm:spPr/>
      <dgm:t>
        <a:bodyPr/>
        <a:lstStyle/>
        <a:p>
          <a:r>
            <a:rPr lang="en-US" b="1" dirty="0" smtClean="0"/>
            <a:t>ZHULIAN</a:t>
          </a:r>
          <a:endParaRPr lang="en-US" b="1" dirty="0"/>
        </a:p>
      </dgm:t>
    </dgm:pt>
    <dgm:pt modelId="{F7DD12C2-698C-B64D-9CE5-23A509934349}" type="parTrans" cxnId="{57A84313-D017-A146-87DB-9C5ADFE53730}">
      <dgm:prSet/>
      <dgm:spPr/>
      <dgm:t>
        <a:bodyPr/>
        <a:lstStyle/>
        <a:p>
          <a:endParaRPr lang="en-US"/>
        </a:p>
      </dgm:t>
    </dgm:pt>
    <dgm:pt modelId="{C893BAAA-7BBA-E640-A1AF-C707CE33B75C}" type="sibTrans" cxnId="{57A84313-D017-A146-87DB-9C5ADFE53730}">
      <dgm:prSet/>
      <dgm:spPr/>
      <dgm:t>
        <a:bodyPr/>
        <a:lstStyle/>
        <a:p>
          <a:endParaRPr lang="en-US"/>
        </a:p>
      </dgm:t>
    </dgm:pt>
    <dgm:pt modelId="{F6D418CF-69ED-BA4D-B98F-75558ABBAA1A}">
      <dgm:prSet phldrT="[Text]" custT="1"/>
      <dgm:spPr/>
      <dgm:t>
        <a:bodyPr/>
        <a:lstStyle/>
        <a:p>
          <a:r>
            <a:rPr lang="en-US" sz="1100" dirty="0" smtClean="0"/>
            <a:t>Founded in 1989 in Malaysia</a:t>
          </a:r>
          <a:endParaRPr lang="en-US" sz="1100" dirty="0"/>
        </a:p>
      </dgm:t>
    </dgm:pt>
    <dgm:pt modelId="{C46C4D30-172B-1449-8277-88EC5BA1A3D3}" type="parTrans" cxnId="{7E1AF889-BC44-124D-8A84-E7ECC5ED124C}">
      <dgm:prSet/>
      <dgm:spPr/>
      <dgm:t>
        <a:bodyPr/>
        <a:lstStyle/>
        <a:p>
          <a:endParaRPr lang="en-US"/>
        </a:p>
      </dgm:t>
    </dgm:pt>
    <dgm:pt modelId="{81BF5D64-30E9-894D-8070-679B52896A57}" type="sibTrans" cxnId="{7E1AF889-BC44-124D-8A84-E7ECC5ED124C}">
      <dgm:prSet/>
      <dgm:spPr/>
      <dgm:t>
        <a:bodyPr/>
        <a:lstStyle/>
        <a:p>
          <a:endParaRPr lang="en-US"/>
        </a:p>
      </dgm:t>
    </dgm:pt>
    <dgm:pt modelId="{BD0427E2-9857-1A47-80C0-4527359E83C5}">
      <dgm:prSet phldrT="[Text]" custT="1"/>
      <dgm:spPr/>
      <dgm:t>
        <a:bodyPr/>
        <a:lstStyle/>
        <a:p>
          <a:r>
            <a:rPr lang="en-US" sz="1100" dirty="0" smtClean="0"/>
            <a:t>Sells a wide range of products, but none in the homeware market</a:t>
          </a:r>
          <a:endParaRPr lang="en-US" sz="1100" dirty="0"/>
        </a:p>
      </dgm:t>
    </dgm:pt>
    <dgm:pt modelId="{3EAF6937-773C-A740-8C7F-51C6308D7F3B}" type="parTrans" cxnId="{44181047-F09F-D648-AACA-F96FBB447935}">
      <dgm:prSet/>
      <dgm:spPr/>
      <dgm:t>
        <a:bodyPr/>
        <a:lstStyle/>
        <a:p>
          <a:endParaRPr lang="en-US"/>
        </a:p>
      </dgm:t>
    </dgm:pt>
    <dgm:pt modelId="{8033667A-DCF7-B446-803C-28556B1C5087}" type="sibTrans" cxnId="{44181047-F09F-D648-AACA-F96FBB447935}">
      <dgm:prSet/>
      <dgm:spPr/>
      <dgm:t>
        <a:bodyPr/>
        <a:lstStyle/>
        <a:p>
          <a:endParaRPr lang="en-US"/>
        </a:p>
      </dgm:t>
    </dgm:pt>
    <dgm:pt modelId="{8AD4DEAF-44A3-534C-A43A-5492056F10C6}">
      <dgm:prSet phldrT="[Text]"/>
      <dgm:spPr/>
      <dgm:t>
        <a:bodyPr/>
        <a:lstStyle/>
        <a:p>
          <a:r>
            <a:rPr lang="en-US" b="1" dirty="0" smtClean="0"/>
            <a:t>ELKEN</a:t>
          </a:r>
          <a:endParaRPr lang="en-US" b="1" dirty="0"/>
        </a:p>
      </dgm:t>
    </dgm:pt>
    <dgm:pt modelId="{84B9DC2B-0B02-6940-A136-2500E7BD3295}" type="parTrans" cxnId="{C9F3812F-85EA-744A-99E7-808A0E05C41E}">
      <dgm:prSet/>
      <dgm:spPr/>
      <dgm:t>
        <a:bodyPr/>
        <a:lstStyle/>
        <a:p>
          <a:endParaRPr lang="en-US"/>
        </a:p>
      </dgm:t>
    </dgm:pt>
    <dgm:pt modelId="{95F4A13D-F989-3F4B-874B-7B8B4A6BCCF0}" type="sibTrans" cxnId="{C9F3812F-85EA-744A-99E7-808A0E05C41E}">
      <dgm:prSet/>
      <dgm:spPr/>
      <dgm:t>
        <a:bodyPr/>
        <a:lstStyle/>
        <a:p>
          <a:endParaRPr lang="en-US"/>
        </a:p>
      </dgm:t>
    </dgm:pt>
    <dgm:pt modelId="{3277126B-BF97-5343-A778-F1B1B023AFFA}">
      <dgm:prSet phldrT="[Text]" custT="1"/>
      <dgm:spPr/>
      <dgm:t>
        <a:bodyPr/>
        <a:lstStyle/>
        <a:p>
          <a:r>
            <a:rPr lang="en-US" sz="1100" dirty="0" smtClean="0"/>
            <a:t>Established in 1995</a:t>
          </a:r>
          <a:endParaRPr lang="en-US" sz="1100" dirty="0"/>
        </a:p>
      </dgm:t>
    </dgm:pt>
    <dgm:pt modelId="{DDEC4C10-441F-0441-B58B-7ACC02F54DFE}" type="parTrans" cxnId="{3191B21B-38AD-614F-A783-C3D5F73DF33E}">
      <dgm:prSet/>
      <dgm:spPr/>
      <dgm:t>
        <a:bodyPr/>
        <a:lstStyle/>
        <a:p>
          <a:endParaRPr lang="en-US"/>
        </a:p>
      </dgm:t>
    </dgm:pt>
    <dgm:pt modelId="{C0D8084C-8809-EE47-85C8-CE0BE4E64069}" type="sibTrans" cxnId="{3191B21B-38AD-614F-A783-C3D5F73DF33E}">
      <dgm:prSet/>
      <dgm:spPr/>
      <dgm:t>
        <a:bodyPr/>
        <a:lstStyle/>
        <a:p>
          <a:endParaRPr lang="en-US"/>
        </a:p>
      </dgm:t>
    </dgm:pt>
    <dgm:pt modelId="{A57F13A6-5D8A-A349-947E-058CF13550CF}">
      <dgm:prSet phldrT="[Text]"/>
      <dgm:spPr/>
      <dgm:t>
        <a:bodyPr/>
        <a:lstStyle/>
        <a:p>
          <a:r>
            <a:rPr lang="en-US" b="1" dirty="0" smtClean="0"/>
            <a:t>QNET</a:t>
          </a:r>
          <a:endParaRPr lang="en-US" b="1" dirty="0"/>
        </a:p>
      </dgm:t>
    </dgm:pt>
    <dgm:pt modelId="{90A4E2C4-497E-8446-BECB-190A643A4205}" type="parTrans" cxnId="{0AA80986-CACF-7342-A85D-2A302943112F}">
      <dgm:prSet/>
      <dgm:spPr/>
      <dgm:t>
        <a:bodyPr/>
        <a:lstStyle/>
        <a:p>
          <a:endParaRPr lang="en-US"/>
        </a:p>
      </dgm:t>
    </dgm:pt>
    <dgm:pt modelId="{72B078C8-53B2-9147-AC13-93D44554D08F}" type="sibTrans" cxnId="{0AA80986-CACF-7342-A85D-2A302943112F}">
      <dgm:prSet/>
      <dgm:spPr/>
      <dgm:t>
        <a:bodyPr/>
        <a:lstStyle/>
        <a:p>
          <a:endParaRPr lang="en-US"/>
        </a:p>
      </dgm:t>
    </dgm:pt>
    <dgm:pt modelId="{6B8227D8-1286-6D40-A7B9-16EA7123E64E}">
      <dgm:prSet phldrT="[Text]" custT="1"/>
      <dgm:spPr/>
      <dgm:t>
        <a:bodyPr/>
        <a:lstStyle/>
        <a:p>
          <a:r>
            <a:rPr lang="en-US" sz="1100" dirty="0" smtClean="0"/>
            <a:t>Founded in 1998</a:t>
          </a:r>
          <a:endParaRPr lang="en-US" sz="1100" dirty="0"/>
        </a:p>
      </dgm:t>
    </dgm:pt>
    <dgm:pt modelId="{B22D21EC-D8D0-3541-8757-1BEF5CB382F9}" type="parTrans" cxnId="{6F7907F6-B478-5E48-9E9D-156CBF8E408B}">
      <dgm:prSet/>
      <dgm:spPr/>
      <dgm:t>
        <a:bodyPr/>
        <a:lstStyle/>
        <a:p>
          <a:endParaRPr lang="en-US"/>
        </a:p>
      </dgm:t>
    </dgm:pt>
    <dgm:pt modelId="{DC4BB58D-78E3-D342-B11B-6D6508088B52}" type="sibTrans" cxnId="{6F7907F6-B478-5E48-9E9D-156CBF8E408B}">
      <dgm:prSet/>
      <dgm:spPr/>
      <dgm:t>
        <a:bodyPr/>
        <a:lstStyle/>
        <a:p>
          <a:endParaRPr lang="en-US"/>
        </a:p>
      </dgm:t>
    </dgm:pt>
    <dgm:pt modelId="{64095166-055D-A44A-A3FD-8B67673EB91C}">
      <dgm:prSet phldrT="[Text]" custT="1"/>
      <dgm:spPr/>
      <dgm:t>
        <a:bodyPr/>
        <a:lstStyle/>
        <a:p>
          <a:r>
            <a:rPr lang="en-US" sz="1100" dirty="0" smtClean="0"/>
            <a:t>Primarily sells in Malaysia, Indonesia, Singapore, &amp; Thailand – relatively focused geographical scope </a:t>
          </a:r>
          <a:endParaRPr lang="en-US" sz="1100" dirty="0"/>
        </a:p>
      </dgm:t>
    </dgm:pt>
    <dgm:pt modelId="{2AC09C22-9C19-5847-9E02-43819BC80FED}" type="parTrans" cxnId="{76EC4815-9F89-E94D-991B-3E05C658DF4B}">
      <dgm:prSet/>
      <dgm:spPr/>
      <dgm:t>
        <a:bodyPr/>
        <a:lstStyle/>
        <a:p>
          <a:endParaRPr lang="en-US"/>
        </a:p>
      </dgm:t>
    </dgm:pt>
    <dgm:pt modelId="{5F19E6B0-C40E-4241-B574-D22F09769CEE}" type="sibTrans" cxnId="{76EC4815-9F89-E94D-991B-3E05C658DF4B}">
      <dgm:prSet/>
      <dgm:spPr/>
      <dgm:t>
        <a:bodyPr/>
        <a:lstStyle/>
        <a:p>
          <a:endParaRPr lang="en-US"/>
        </a:p>
      </dgm:t>
    </dgm:pt>
    <dgm:pt modelId="{D313D2DD-F3E4-1C46-892C-A6DA0322C585}">
      <dgm:prSet phldrT="[Text]" custT="1"/>
      <dgm:spPr/>
      <dgm:t>
        <a:bodyPr/>
        <a:lstStyle/>
        <a:p>
          <a:r>
            <a:rPr lang="en-US" sz="1100" dirty="0" smtClean="0"/>
            <a:t>Has experienced rapid growth since 2012 – listed under Forbes Asia’s 200 Best Under A Billion in 2013</a:t>
          </a:r>
          <a:endParaRPr lang="en-US" sz="1100" dirty="0"/>
        </a:p>
      </dgm:t>
    </dgm:pt>
    <dgm:pt modelId="{779C7B0E-69CA-984F-BE20-BC116E777AF7}" type="parTrans" cxnId="{38393270-0CCB-7045-B0D0-429F5D497E61}">
      <dgm:prSet/>
      <dgm:spPr/>
      <dgm:t>
        <a:bodyPr/>
        <a:lstStyle/>
        <a:p>
          <a:endParaRPr lang="en-US"/>
        </a:p>
      </dgm:t>
    </dgm:pt>
    <dgm:pt modelId="{B8A646A8-30E3-F448-AD14-6A15095AF329}" type="sibTrans" cxnId="{38393270-0CCB-7045-B0D0-429F5D497E61}">
      <dgm:prSet/>
      <dgm:spPr/>
      <dgm:t>
        <a:bodyPr/>
        <a:lstStyle/>
        <a:p>
          <a:endParaRPr lang="en-US"/>
        </a:p>
      </dgm:t>
    </dgm:pt>
    <dgm:pt modelId="{7E1F0575-6C11-C748-B4CE-5270F01E5BDD}">
      <dgm:prSet phldrT="[Text]" custT="1"/>
      <dgm:spPr/>
      <dgm:t>
        <a:bodyPr/>
        <a:lstStyle/>
        <a:p>
          <a:r>
            <a:rPr lang="en-US" sz="1100" dirty="0" smtClean="0"/>
            <a:t>Started off selling jewelry – has experience with selling higher-end products to the middle-upper class</a:t>
          </a:r>
          <a:endParaRPr lang="en-US" sz="1100" dirty="0"/>
        </a:p>
      </dgm:t>
    </dgm:pt>
    <dgm:pt modelId="{CD5A475A-A462-9542-8D5A-60A6C2B5D90D}" type="parTrans" cxnId="{2CA8B5AD-A0AB-D24F-BDED-32D0DF616EEB}">
      <dgm:prSet/>
      <dgm:spPr/>
      <dgm:t>
        <a:bodyPr/>
        <a:lstStyle/>
        <a:p>
          <a:endParaRPr lang="en-US"/>
        </a:p>
      </dgm:t>
    </dgm:pt>
    <dgm:pt modelId="{40DAE8A2-FF6D-E041-987D-9C374F590A28}" type="sibTrans" cxnId="{2CA8B5AD-A0AB-D24F-BDED-32D0DF616EEB}">
      <dgm:prSet/>
      <dgm:spPr/>
      <dgm:t>
        <a:bodyPr/>
        <a:lstStyle/>
        <a:p>
          <a:endParaRPr lang="en-US"/>
        </a:p>
      </dgm:t>
    </dgm:pt>
    <dgm:pt modelId="{1ED131DB-4ABA-EA4F-90B0-DDE69EB9AD74}">
      <dgm:prSet phldrT="[Text]" custT="1"/>
      <dgm:spPr/>
      <dgm:t>
        <a:bodyPr/>
        <a:lstStyle/>
        <a:p>
          <a:r>
            <a:rPr lang="en-US" sz="1100" dirty="0" smtClean="0"/>
            <a:t>Sells in 6 Asian Pacific countries including Hong Kong, India, Thailand, Indonesia, Brunei and Singapore – moderately focused geographical scope</a:t>
          </a:r>
          <a:endParaRPr lang="en-US" sz="1100" dirty="0"/>
        </a:p>
      </dgm:t>
    </dgm:pt>
    <dgm:pt modelId="{2E123270-51FC-8D43-8856-73ADBD369C08}" type="parTrans" cxnId="{8D044FF2-A572-2247-B5DB-7CFF7E5EDDF6}">
      <dgm:prSet/>
      <dgm:spPr/>
      <dgm:t>
        <a:bodyPr/>
        <a:lstStyle/>
        <a:p>
          <a:endParaRPr lang="en-US"/>
        </a:p>
      </dgm:t>
    </dgm:pt>
    <dgm:pt modelId="{893B4CEC-58CB-934F-A7EB-71BD25F646E1}" type="sibTrans" cxnId="{8D044FF2-A572-2247-B5DB-7CFF7E5EDDF6}">
      <dgm:prSet/>
      <dgm:spPr/>
      <dgm:t>
        <a:bodyPr/>
        <a:lstStyle/>
        <a:p>
          <a:endParaRPr lang="en-US"/>
        </a:p>
      </dgm:t>
    </dgm:pt>
    <dgm:pt modelId="{A25FAD1E-CC3F-2C4D-92A1-59FE5A219AA6}">
      <dgm:prSet phldrT="[Text]" custT="1"/>
      <dgm:spPr/>
      <dgm:t>
        <a:bodyPr/>
        <a:lstStyle/>
        <a:p>
          <a:r>
            <a:rPr lang="en-US" sz="1100" dirty="0" smtClean="0"/>
            <a:t>Ranked 50 in the Top 100 Revenue-Generating Direct Selling Companies Worldwide in 2013</a:t>
          </a:r>
          <a:endParaRPr lang="en-US" sz="1100" dirty="0"/>
        </a:p>
      </dgm:t>
    </dgm:pt>
    <dgm:pt modelId="{FEA847A6-FEBB-5046-B765-5695D5316DFA}" type="parTrans" cxnId="{7654BEB8-DDB2-9B4E-A198-B7484A620C77}">
      <dgm:prSet/>
      <dgm:spPr/>
      <dgm:t>
        <a:bodyPr/>
        <a:lstStyle/>
        <a:p>
          <a:endParaRPr lang="en-US"/>
        </a:p>
      </dgm:t>
    </dgm:pt>
    <dgm:pt modelId="{2E73D16C-82E1-FE4C-BCCC-D41D60503A77}" type="sibTrans" cxnId="{7654BEB8-DDB2-9B4E-A198-B7484A620C77}">
      <dgm:prSet/>
      <dgm:spPr/>
      <dgm:t>
        <a:bodyPr/>
        <a:lstStyle/>
        <a:p>
          <a:endParaRPr lang="en-US"/>
        </a:p>
      </dgm:t>
    </dgm:pt>
    <dgm:pt modelId="{3CB371F9-8A06-8B40-9B4D-71C134EED16D}">
      <dgm:prSet phldrT="[Text]" custT="1"/>
      <dgm:spPr/>
      <dgm:t>
        <a:bodyPr/>
        <a:lstStyle/>
        <a:p>
          <a:r>
            <a:rPr lang="en-US" sz="1100" dirty="0" smtClean="0"/>
            <a:t>Has 5 branches in Indonesia</a:t>
          </a:r>
          <a:endParaRPr lang="en-US" sz="1100" dirty="0"/>
        </a:p>
      </dgm:t>
    </dgm:pt>
    <dgm:pt modelId="{9F0C69FA-D309-1244-B0E0-696EEEDC04DB}" type="parTrans" cxnId="{9070922D-7009-E944-91D1-131B0C926088}">
      <dgm:prSet/>
      <dgm:spPr/>
      <dgm:t>
        <a:bodyPr/>
        <a:lstStyle/>
        <a:p>
          <a:endParaRPr lang="en-US"/>
        </a:p>
      </dgm:t>
    </dgm:pt>
    <dgm:pt modelId="{FB5D8AD4-5B70-B84F-A9A2-F49EAE69DEFB}" type="sibTrans" cxnId="{9070922D-7009-E944-91D1-131B0C926088}">
      <dgm:prSet/>
      <dgm:spPr/>
      <dgm:t>
        <a:bodyPr/>
        <a:lstStyle/>
        <a:p>
          <a:endParaRPr lang="en-US"/>
        </a:p>
      </dgm:t>
    </dgm:pt>
    <dgm:pt modelId="{E07A496F-BE71-1145-8E3E-D8A5FA8C3492}">
      <dgm:prSet phldrT="[Text]" custT="1"/>
      <dgm:spPr/>
      <dgm:t>
        <a:bodyPr/>
        <a:lstStyle/>
        <a:p>
          <a:r>
            <a:rPr lang="en-US" sz="1100" dirty="0" smtClean="0"/>
            <a:t>Sells homeware, but not luxury homeware </a:t>
          </a:r>
          <a:endParaRPr lang="en-US" sz="1100" dirty="0"/>
        </a:p>
      </dgm:t>
    </dgm:pt>
    <dgm:pt modelId="{D6148237-0B50-6C48-BA58-D7142F17F753}" type="parTrans" cxnId="{C0093AB6-DEF7-BA4C-80CC-A5E9A839FAFA}">
      <dgm:prSet/>
      <dgm:spPr/>
      <dgm:t>
        <a:bodyPr/>
        <a:lstStyle/>
        <a:p>
          <a:endParaRPr lang="en-US"/>
        </a:p>
      </dgm:t>
    </dgm:pt>
    <dgm:pt modelId="{C91AE246-2B8D-A247-BB3D-A3019B69F09D}" type="sibTrans" cxnId="{C0093AB6-DEF7-BA4C-80CC-A5E9A839FAFA}">
      <dgm:prSet/>
      <dgm:spPr/>
      <dgm:t>
        <a:bodyPr/>
        <a:lstStyle/>
        <a:p>
          <a:endParaRPr lang="en-US"/>
        </a:p>
      </dgm:t>
    </dgm:pt>
    <dgm:pt modelId="{F1262BAC-CCCE-374E-A78A-EA2D8C2E89CD}">
      <dgm:prSet phldrT="[Text]" custT="1"/>
      <dgm:spPr/>
      <dgm:t>
        <a:bodyPr/>
        <a:lstStyle/>
        <a:p>
          <a:r>
            <a:rPr lang="en-US" sz="1100" dirty="0" smtClean="0"/>
            <a:t>Focused on expanding geographical scope</a:t>
          </a:r>
          <a:endParaRPr lang="en-US" sz="1100" dirty="0"/>
        </a:p>
      </dgm:t>
    </dgm:pt>
    <dgm:pt modelId="{9C3D3F2E-6EB7-4C43-96C0-EDD1D6D535FC}" type="parTrans" cxnId="{2F4ED544-5287-F342-AF8F-EB6FF784CCC7}">
      <dgm:prSet/>
      <dgm:spPr/>
      <dgm:t>
        <a:bodyPr/>
        <a:lstStyle/>
        <a:p>
          <a:endParaRPr lang="en-US"/>
        </a:p>
      </dgm:t>
    </dgm:pt>
    <dgm:pt modelId="{BE353CE4-7B25-624B-BAAC-05766D1FD769}" type="sibTrans" cxnId="{2F4ED544-5287-F342-AF8F-EB6FF784CCC7}">
      <dgm:prSet/>
      <dgm:spPr/>
      <dgm:t>
        <a:bodyPr/>
        <a:lstStyle/>
        <a:p>
          <a:endParaRPr lang="en-US"/>
        </a:p>
      </dgm:t>
    </dgm:pt>
    <dgm:pt modelId="{4CEE1C07-D701-8C40-BEDA-604DA070E4C9}">
      <dgm:prSet phldrT="[Text]" custT="1"/>
      <dgm:spPr/>
      <dgm:t>
        <a:bodyPr/>
        <a:lstStyle/>
        <a:p>
          <a:r>
            <a:rPr lang="en-US" sz="1100" dirty="0" smtClean="0"/>
            <a:t>Selling in 100 countries – wide geographical scope</a:t>
          </a:r>
          <a:endParaRPr lang="en-US" sz="1100" dirty="0"/>
        </a:p>
      </dgm:t>
    </dgm:pt>
    <dgm:pt modelId="{0147CEF8-E922-8D48-98B3-56CE23A9F3E9}" type="parTrans" cxnId="{6EC1C537-945D-3D41-B2E1-C3A52BC3CAC9}">
      <dgm:prSet/>
      <dgm:spPr/>
      <dgm:t>
        <a:bodyPr/>
        <a:lstStyle/>
        <a:p>
          <a:endParaRPr lang="en-US"/>
        </a:p>
      </dgm:t>
    </dgm:pt>
    <dgm:pt modelId="{209BE852-3F18-D642-8229-410A15D77CB6}" type="sibTrans" cxnId="{6EC1C537-945D-3D41-B2E1-C3A52BC3CAC9}">
      <dgm:prSet/>
      <dgm:spPr/>
      <dgm:t>
        <a:bodyPr/>
        <a:lstStyle/>
        <a:p>
          <a:endParaRPr lang="en-US"/>
        </a:p>
      </dgm:t>
    </dgm:pt>
    <dgm:pt modelId="{8C2DC6A5-6179-454C-9BA7-7E3F872515B5}">
      <dgm:prSet phldrT="[Text]" custT="1"/>
      <dgm:spPr/>
      <dgm:t>
        <a:bodyPr/>
        <a:lstStyle/>
        <a:p>
          <a:r>
            <a:rPr lang="en-US" sz="1100" dirty="0" smtClean="0"/>
            <a:t>Is the leading direct selling firm in Indonesia- offices in Jakarta, Bali, and Surabaya</a:t>
          </a:r>
          <a:endParaRPr lang="en-US" sz="1100" dirty="0"/>
        </a:p>
      </dgm:t>
    </dgm:pt>
    <dgm:pt modelId="{CB233097-726C-224D-81C6-D0D9D68E9883}" type="parTrans" cxnId="{6491FE45-8C01-9841-9C9E-CA6823A53871}">
      <dgm:prSet/>
      <dgm:spPr/>
      <dgm:t>
        <a:bodyPr/>
        <a:lstStyle/>
        <a:p>
          <a:endParaRPr lang="en-US"/>
        </a:p>
      </dgm:t>
    </dgm:pt>
    <dgm:pt modelId="{433C7D47-7EDE-5943-AA61-788456BC8C71}" type="sibTrans" cxnId="{6491FE45-8C01-9841-9C9E-CA6823A53871}">
      <dgm:prSet/>
      <dgm:spPr/>
      <dgm:t>
        <a:bodyPr/>
        <a:lstStyle/>
        <a:p>
          <a:endParaRPr lang="en-US"/>
        </a:p>
      </dgm:t>
    </dgm:pt>
    <dgm:pt modelId="{F99422D0-8F1D-0D44-8DC7-EE66FABCD6F4}">
      <dgm:prSet phldrT="[Text]" custT="1"/>
      <dgm:spPr/>
      <dgm:t>
        <a:bodyPr/>
        <a:lstStyle/>
        <a:p>
          <a:r>
            <a:rPr lang="en-US" sz="1100" dirty="0" smtClean="0"/>
            <a:t>Was one of the first Asian companies to push network marketing online – has a successful mobile app for its salespeople and customers</a:t>
          </a:r>
          <a:endParaRPr lang="en-US" sz="1100" dirty="0"/>
        </a:p>
      </dgm:t>
    </dgm:pt>
    <dgm:pt modelId="{4DDF5C25-652A-4548-B09B-925FB15F1F5E}" type="parTrans" cxnId="{4DAB852D-1A68-6C4C-9C19-EBE0861F3296}">
      <dgm:prSet/>
      <dgm:spPr/>
      <dgm:t>
        <a:bodyPr/>
        <a:lstStyle/>
        <a:p>
          <a:endParaRPr lang="en-US"/>
        </a:p>
      </dgm:t>
    </dgm:pt>
    <dgm:pt modelId="{164E7836-1673-2B4A-B383-CCF0A7A57CEE}" type="sibTrans" cxnId="{4DAB852D-1A68-6C4C-9C19-EBE0861F3296}">
      <dgm:prSet/>
      <dgm:spPr/>
      <dgm:t>
        <a:bodyPr/>
        <a:lstStyle/>
        <a:p>
          <a:endParaRPr lang="en-US"/>
        </a:p>
      </dgm:t>
    </dgm:pt>
    <dgm:pt modelId="{71C39AA9-115C-B244-87A6-6FFA7D1FB564}">
      <dgm:prSet phldrT="[Text]" custT="1"/>
      <dgm:spPr/>
      <dgm:t>
        <a:bodyPr/>
        <a:lstStyle/>
        <a:p>
          <a:r>
            <a:rPr lang="en-US" sz="1100" dirty="0" smtClean="0"/>
            <a:t>Sells a wide variety of goods, including homeware and houseware</a:t>
          </a:r>
          <a:endParaRPr lang="en-US" sz="1100" dirty="0"/>
        </a:p>
      </dgm:t>
    </dgm:pt>
    <dgm:pt modelId="{4237054C-F21C-444C-838D-01E53A783C90}" type="parTrans" cxnId="{80A262FE-0FEB-C442-9990-F879E25ABDE7}">
      <dgm:prSet/>
      <dgm:spPr/>
      <dgm:t>
        <a:bodyPr/>
        <a:lstStyle/>
        <a:p>
          <a:endParaRPr lang="en-US"/>
        </a:p>
      </dgm:t>
    </dgm:pt>
    <dgm:pt modelId="{2112CCDF-7F15-3646-8EA6-0B551F6B8B75}" type="sibTrans" cxnId="{80A262FE-0FEB-C442-9990-F879E25ABDE7}">
      <dgm:prSet/>
      <dgm:spPr/>
      <dgm:t>
        <a:bodyPr/>
        <a:lstStyle/>
        <a:p>
          <a:endParaRPr lang="en-US"/>
        </a:p>
      </dgm:t>
    </dgm:pt>
    <dgm:pt modelId="{26260513-400F-2342-8ACE-08F2C6B3EA0D}">
      <dgm:prSet phldrT="[Text]" custT="1"/>
      <dgm:spPr/>
      <dgm:t>
        <a:bodyPr/>
        <a:lstStyle/>
        <a:p>
          <a:r>
            <a:rPr lang="en-US" sz="1100" dirty="0" smtClean="0"/>
            <a:t>Focus on development of salespeople, rather than client business</a:t>
          </a:r>
          <a:endParaRPr lang="en-US" sz="1100" dirty="0"/>
        </a:p>
      </dgm:t>
    </dgm:pt>
    <dgm:pt modelId="{31A61D26-D00E-4549-BB55-4DB7B0D5264E}" type="parTrans" cxnId="{1D3C2797-03E3-DD49-8336-2922B270EBDE}">
      <dgm:prSet/>
      <dgm:spPr/>
      <dgm:t>
        <a:bodyPr/>
        <a:lstStyle/>
        <a:p>
          <a:endParaRPr lang="en-US"/>
        </a:p>
      </dgm:t>
    </dgm:pt>
    <dgm:pt modelId="{7AEB5889-8160-9B4D-913B-21F5632EFD7D}" type="sibTrans" cxnId="{1D3C2797-03E3-DD49-8336-2922B270EBDE}">
      <dgm:prSet/>
      <dgm:spPr/>
      <dgm:t>
        <a:bodyPr/>
        <a:lstStyle/>
        <a:p>
          <a:endParaRPr lang="en-US"/>
        </a:p>
      </dgm:t>
    </dgm:pt>
    <dgm:pt modelId="{7D223D24-3B8A-2A45-90B5-09F98B8B6DE5}" type="pres">
      <dgm:prSet presAssocID="{00327A91-0209-1041-801D-F487C1DBB804}" presName="linearFlow" presStyleCnt="0">
        <dgm:presLayoutVars>
          <dgm:dir/>
          <dgm:animLvl val="lvl"/>
          <dgm:resizeHandles/>
        </dgm:presLayoutVars>
      </dgm:prSet>
      <dgm:spPr/>
      <dgm:t>
        <a:bodyPr/>
        <a:lstStyle/>
        <a:p>
          <a:endParaRPr lang="en-US"/>
        </a:p>
      </dgm:t>
    </dgm:pt>
    <dgm:pt modelId="{4B1C3142-72AB-4841-A8ED-0B9BBBC6D658}" type="pres">
      <dgm:prSet presAssocID="{5FFF5350-6669-E749-8687-BFECB71BD6D5}" presName="compositeNode" presStyleCnt="0">
        <dgm:presLayoutVars>
          <dgm:bulletEnabled val="1"/>
        </dgm:presLayoutVars>
      </dgm:prSet>
      <dgm:spPr/>
    </dgm:pt>
    <dgm:pt modelId="{FA4AAACA-45F8-634D-BE2B-6959B701392E}" type="pres">
      <dgm:prSet presAssocID="{5FFF5350-6669-E749-8687-BFECB71BD6D5}" presName="imag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58F7F382-310C-7649-A1A2-4ADB5220EF27}" type="pres">
      <dgm:prSet presAssocID="{5FFF5350-6669-E749-8687-BFECB71BD6D5}" presName="childNode" presStyleLbl="node1" presStyleIdx="0" presStyleCnt="3">
        <dgm:presLayoutVars>
          <dgm:bulletEnabled val="1"/>
        </dgm:presLayoutVars>
      </dgm:prSet>
      <dgm:spPr/>
      <dgm:t>
        <a:bodyPr/>
        <a:lstStyle/>
        <a:p>
          <a:endParaRPr lang="en-US"/>
        </a:p>
      </dgm:t>
    </dgm:pt>
    <dgm:pt modelId="{C6D62908-2A64-2E4A-82C9-04B6F35B8498}" type="pres">
      <dgm:prSet presAssocID="{5FFF5350-6669-E749-8687-BFECB71BD6D5}" presName="parentNode" presStyleLbl="revTx" presStyleIdx="0" presStyleCnt="3">
        <dgm:presLayoutVars>
          <dgm:chMax val="0"/>
          <dgm:bulletEnabled val="1"/>
        </dgm:presLayoutVars>
      </dgm:prSet>
      <dgm:spPr/>
      <dgm:t>
        <a:bodyPr/>
        <a:lstStyle/>
        <a:p>
          <a:endParaRPr lang="en-US"/>
        </a:p>
      </dgm:t>
    </dgm:pt>
    <dgm:pt modelId="{8DA7873D-16E5-1C4D-A6A8-4F4F1602C6B1}" type="pres">
      <dgm:prSet presAssocID="{C893BAAA-7BBA-E640-A1AF-C707CE33B75C}" presName="sibTrans" presStyleCnt="0"/>
      <dgm:spPr/>
    </dgm:pt>
    <dgm:pt modelId="{A1F2D80E-FE49-4649-8028-E075DD33A4ED}" type="pres">
      <dgm:prSet presAssocID="{8AD4DEAF-44A3-534C-A43A-5492056F10C6}" presName="compositeNode" presStyleCnt="0">
        <dgm:presLayoutVars>
          <dgm:bulletEnabled val="1"/>
        </dgm:presLayoutVars>
      </dgm:prSet>
      <dgm:spPr/>
    </dgm:pt>
    <dgm:pt modelId="{18B1BCD3-C227-E34D-BDD5-1B6CF03D3EDA}" type="pres">
      <dgm:prSet presAssocID="{8AD4DEAF-44A3-534C-A43A-5492056F10C6}" presName="image" presStyleLbl="fgImgPlace1" presStyleIdx="1" presStyleCnt="3" custLinFactNeighborX="-18928"/>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US"/>
        </a:p>
      </dgm:t>
    </dgm:pt>
    <dgm:pt modelId="{C1A4D820-806F-124A-8828-40D1E0129FF6}" type="pres">
      <dgm:prSet presAssocID="{8AD4DEAF-44A3-534C-A43A-5492056F10C6}" presName="childNode" presStyleLbl="node1" presStyleIdx="1" presStyleCnt="3" custLinFactNeighborX="-7600">
        <dgm:presLayoutVars>
          <dgm:bulletEnabled val="1"/>
        </dgm:presLayoutVars>
      </dgm:prSet>
      <dgm:spPr/>
      <dgm:t>
        <a:bodyPr/>
        <a:lstStyle/>
        <a:p>
          <a:endParaRPr lang="en-US"/>
        </a:p>
      </dgm:t>
    </dgm:pt>
    <dgm:pt modelId="{58F5B306-922B-0D40-9DE4-B47FAA29BB03}" type="pres">
      <dgm:prSet presAssocID="{8AD4DEAF-44A3-534C-A43A-5492056F10C6}" presName="parentNode" presStyleLbl="revTx" presStyleIdx="1" presStyleCnt="3" custLinFactNeighborX="-37856">
        <dgm:presLayoutVars>
          <dgm:chMax val="0"/>
          <dgm:bulletEnabled val="1"/>
        </dgm:presLayoutVars>
      </dgm:prSet>
      <dgm:spPr/>
      <dgm:t>
        <a:bodyPr/>
        <a:lstStyle/>
        <a:p>
          <a:endParaRPr lang="en-US"/>
        </a:p>
      </dgm:t>
    </dgm:pt>
    <dgm:pt modelId="{ADD70BD5-5177-4940-B5BE-9B9BEEA77FA7}" type="pres">
      <dgm:prSet presAssocID="{95F4A13D-F989-3F4B-874B-7B8B4A6BCCF0}" presName="sibTrans" presStyleCnt="0"/>
      <dgm:spPr/>
    </dgm:pt>
    <dgm:pt modelId="{EED34EC2-5183-614A-9C00-2E222083C03F}" type="pres">
      <dgm:prSet presAssocID="{A57F13A6-5D8A-A349-947E-058CF13550CF}" presName="compositeNode" presStyleCnt="0">
        <dgm:presLayoutVars>
          <dgm:bulletEnabled val="1"/>
        </dgm:presLayoutVars>
      </dgm:prSet>
      <dgm:spPr/>
    </dgm:pt>
    <dgm:pt modelId="{AFED46E3-4E01-8147-ACFF-F25E479A011E}" type="pres">
      <dgm:prSet presAssocID="{A57F13A6-5D8A-A349-947E-058CF13550CF}" presName="image" presStyleLbl="fgImgPlace1" presStyleIdx="2" presStyleCnt="3" custLinFactNeighborX="-37856"/>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pt>
    <dgm:pt modelId="{579B5553-54ED-2843-92C6-07B58D5748BB}" type="pres">
      <dgm:prSet presAssocID="{A57F13A6-5D8A-A349-947E-058CF13550CF}" presName="childNode" presStyleLbl="node1" presStyleIdx="2" presStyleCnt="3" custLinFactNeighborX="-15200">
        <dgm:presLayoutVars>
          <dgm:bulletEnabled val="1"/>
        </dgm:presLayoutVars>
      </dgm:prSet>
      <dgm:spPr/>
      <dgm:t>
        <a:bodyPr/>
        <a:lstStyle/>
        <a:p>
          <a:endParaRPr lang="en-US"/>
        </a:p>
      </dgm:t>
    </dgm:pt>
    <dgm:pt modelId="{D154C04F-0B70-434F-9941-0D4F9EA4380E}" type="pres">
      <dgm:prSet presAssocID="{A57F13A6-5D8A-A349-947E-058CF13550CF}" presName="parentNode" presStyleLbl="revTx" presStyleIdx="2" presStyleCnt="3" custLinFactNeighborX="-75712">
        <dgm:presLayoutVars>
          <dgm:chMax val="0"/>
          <dgm:bulletEnabled val="1"/>
        </dgm:presLayoutVars>
      </dgm:prSet>
      <dgm:spPr/>
      <dgm:t>
        <a:bodyPr/>
        <a:lstStyle/>
        <a:p>
          <a:endParaRPr lang="en-US"/>
        </a:p>
      </dgm:t>
    </dgm:pt>
  </dgm:ptLst>
  <dgm:cxnLst>
    <dgm:cxn modelId="{A8B6380B-4AE4-7E44-9196-DE7051CB1517}" type="presOf" srcId="{3CB371F9-8A06-8B40-9B4D-71C134EED16D}" destId="{C1A4D820-806F-124A-8828-40D1E0129FF6}" srcOrd="0" destOrd="3" presId="urn:microsoft.com/office/officeart/2005/8/layout/hList2"/>
    <dgm:cxn modelId="{40522C2B-389B-4644-8CAA-DD3CE9DE1E79}" type="presOf" srcId="{4CEE1C07-D701-8C40-BEDA-604DA070E4C9}" destId="{579B5553-54ED-2843-92C6-07B58D5748BB}" srcOrd="0" destOrd="1" presId="urn:microsoft.com/office/officeart/2005/8/layout/hList2"/>
    <dgm:cxn modelId="{38393270-0CCB-7045-B0D0-429F5D497E61}" srcId="{5FFF5350-6669-E749-8687-BFECB71BD6D5}" destId="{D313D2DD-F3E4-1C46-892C-A6DA0322C585}" srcOrd="2" destOrd="0" parTransId="{779C7B0E-69CA-984F-BE20-BC116E777AF7}" sibTransId="{B8A646A8-30E3-F448-AD14-6A15095AF329}"/>
    <dgm:cxn modelId="{57A84313-D017-A146-87DB-9C5ADFE53730}" srcId="{00327A91-0209-1041-801D-F487C1DBB804}" destId="{5FFF5350-6669-E749-8687-BFECB71BD6D5}" srcOrd="0" destOrd="0" parTransId="{F7DD12C2-698C-B64D-9CE5-23A509934349}" sibTransId="{C893BAAA-7BBA-E640-A1AF-C707CE33B75C}"/>
    <dgm:cxn modelId="{C4655628-863F-0644-B2F2-1ED518F9CF23}" type="presOf" srcId="{1ED131DB-4ABA-EA4F-90B0-DDE69EB9AD74}" destId="{C1A4D820-806F-124A-8828-40D1E0129FF6}" srcOrd="0" destOrd="1" presId="urn:microsoft.com/office/officeart/2005/8/layout/hList2"/>
    <dgm:cxn modelId="{2CA8B5AD-A0AB-D24F-BDED-32D0DF616EEB}" srcId="{5FFF5350-6669-E749-8687-BFECB71BD6D5}" destId="{7E1F0575-6C11-C748-B4CE-5270F01E5BDD}" srcOrd="3" destOrd="0" parTransId="{CD5A475A-A462-9542-8D5A-60A6C2B5D90D}" sibTransId="{40DAE8A2-FF6D-E041-987D-9C374F590A28}"/>
    <dgm:cxn modelId="{6EC1C537-945D-3D41-B2E1-C3A52BC3CAC9}" srcId="{A57F13A6-5D8A-A349-947E-058CF13550CF}" destId="{4CEE1C07-D701-8C40-BEDA-604DA070E4C9}" srcOrd="1" destOrd="0" parTransId="{0147CEF8-E922-8D48-98B3-56CE23A9F3E9}" sibTransId="{209BE852-3F18-D642-8229-410A15D77CB6}"/>
    <dgm:cxn modelId="{5E86D99F-D8EC-3849-8C3D-90D83191120C}" type="presOf" srcId="{BD0427E2-9857-1A47-80C0-4527359E83C5}" destId="{58F7F382-310C-7649-A1A2-4ADB5220EF27}" srcOrd="0" destOrd="4" presId="urn:microsoft.com/office/officeart/2005/8/layout/hList2"/>
    <dgm:cxn modelId="{7E1AF889-BC44-124D-8A84-E7ECC5ED124C}" srcId="{5FFF5350-6669-E749-8687-BFECB71BD6D5}" destId="{F6D418CF-69ED-BA4D-B98F-75558ABBAA1A}" srcOrd="0" destOrd="0" parTransId="{C46C4D30-172B-1449-8277-88EC5BA1A3D3}" sibTransId="{81BF5D64-30E9-894D-8070-679B52896A57}"/>
    <dgm:cxn modelId="{5AA8D219-97CC-5246-8F4F-FA270AF9556E}" type="presOf" srcId="{E07A496F-BE71-1145-8E3E-D8A5FA8C3492}" destId="{C1A4D820-806F-124A-8828-40D1E0129FF6}" srcOrd="0" destOrd="4" presId="urn:microsoft.com/office/officeart/2005/8/layout/hList2"/>
    <dgm:cxn modelId="{53F93BDD-511E-5E47-B9EA-676E1D1B3CB7}" type="presOf" srcId="{71C39AA9-115C-B244-87A6-6FFA7D1FB564}" destId="{579B5553-54ED-2843-92C6-07B58D5748BB}" srcOrd="0" destOrd="4" presId="urn:microsoft.com/office/officeart/2005/8/layout/hList2"/>
    <dgm:cxn modelId="{7E94F149-0243-2449-856B-33F3AB4C2ACD}" type="presOf" srcId="{7E1F0575-6C11-C748-B4CE-5270F01E5BDD}" destId="{58F7F382-310C-7649-A1A2-4ADB5220EF27}" srcOrd="0" destOrd="3" presId="urn:microsoft.com/office/officeart/2005/8/layout/hList2"/>
    <dgm:cxn modelId="{E3CBCA3B-CE96-A941-B9FD-719E54BCE999}" type="presOf" srcId="{F1262BAC-CCCE-374E-A78A-EA2D8C2E89CD}" destId="{C1A4D820-806F-124A-8828-40D1E0129FF6}" srcOrd="0" destOrd="5" presId="urn:microsoft.com/office/officeart/2005/8/layout/hList2"/>
    <dgm:cxn modelId="{E17E4D67-13A2-9949-A2FE-547DB1ABBC25}" type="presOf" srcId="{F99422D0-8F1D-0D44-8DC7-EE66FABCD6F4}" destId="{579B5553-54ED-2843-92C6-07B58D5748BB}" srcOrd="0" destOrd="3" presId="urn:microsoft.com/office/officeart/2005/8/layout/hList2"/>
    <dgm:cxn modelId="{C9F3812F-85EA-744A-99E7-808A0E05C41E}" srcId="{00327A91-0209-1041-801D-F487C1DBB804}" destId="{8AD4DEAF-44A3-534C-A43A-5492056F10C6}" srcOrd="1" destOrd="0" parTransId="{84B9DC2B-0B02-6940-A136-2500E7BD3295}" sibTransId="{95F4A13D-F989-3F4B-874B-7B8B4A6BCCF0}"/>
    <dgm:cxn modelId="{44181047-F09F-D648-AACA-F96FBB447935}" srcId="{5FFF5350-6669-E749-8687-BFECB71BD6D5}" destId="{BD0427E2-9857-1A47-80C0-4527359E83C5}" srcOrd="4" destOrd="0" parTransId="{3EAF6937-773C-A740-8C7F-51C6308D7F3B}" sibTransId="{8033667A-DCF7-B446-803C-28556B1C5087}"/>
    <dgm:cxn modelId="{76EC4815-9F89-E94D-991B-3E05C658DF4B}" srcId="{5FFF5350-6669-E749-8687-BFECB71BD6D5}" destId="{64095166-055D-A44A-A3FD-8B67673EB91C}" srcOrd="1" destOrd="0" parTransId="{2AC09C22-9C19-5847-9E02-43819BC80FED}" sibTransId="{5F19E6B0-C40E-4241-B574-D22F09769CEE}"/>
    <dgm:cxn modelId="{B62CCF1D-8D11-D643-9C2A-89AF577211B1}" type="presOf" srcId="{3277126B-BF97-5343-A778-F1B1B023AFFA}" destId="{C1A4D820-806F-124A-8828-40D1E0129FF6}" srcOrd="0" destOrd="0" presId="urn:microsoft.com/office/officeart/2005/8/layout/hList2"/>
    <dgm:cxn modelId="{4DAB852D-1A68-6C4C-9C19-EBE0861F3296}" srcId="{A57F13A6-5D8A-A349-947E-058CF13550CF}" destId="{F99422D0-8F1D-0D44-8DC7-EE66FABCD6F4}" srcOrd="3" destOrd="0" parTransId="{4DDF5C25-652A-4548-B09B-925FB15F1F5E}" sibTransId="{164E7836-1673-2B4A-B383-CCF0A7A57CEE}"/>
    <dgm:cxn modelId="{80A262FE-0FEB-C442-9990-F879E25ABDE7}" srcId="{A57F13A6-5D8A-A349-947E-058CF13550CF}" destId="{71C39AA9-115C-B244-87A6-6FFA7D1FB564}" srcOrd="4" destOrd="0" parTransId="{4237054C-F21C-444C-838D-01E53A783C90}" sibTransId="{2112CCDF-7F15-3646-8EA6-0B551F6B8B75}"/>
    <dgm:cxn modelId="{66A7EBBB-06D1-C64E-A013-896A8B30A1EA}" type="presOf" srcId="{6B8227D8-1286-6D40-A7B9-16EA7123E64E}" destId="{579B5553-54ED-2843-92C6-07B58D5748BB}" srcOrd="0" destOrd="0" presId="urn:microsoft.com/office/officeart/2005/8/layout/hList2"/>
    <dgm:cxn modelId="{3191B21B-38AD-614F-A783-C3D5F73DF33E}" srcId="{8AD4DEAF-44A3-534C-A43A-5492056F10C6}" destId="{3277126B-BF97-5343-A778-F1B1B023AFFA}" srcOrd="0" destOrd="0" parTransId="{DDEC4C10-441F-0441-B58B-7ACC02F54DFE}" sibTransId="{C0D8084C-8809-EE47-85C8-CE0BE4E64069}"/>
    <dgm:cxn modelId="{71FF57BC-72EF-E346-8687-AF7C4A9EBB58}" type="presOf" srcId="{A57F13A6-5D8A-A349-947E-058CF13550CF}" destId="{D154C04F-0B70-434F-9941-0D4F9EA4380E}" srcOrd="0" destOrd="0" presId="urn:microsoft.com/office/officeart/2005/8/layout/hList2"/>
    <dgm:cxn modelId="{9070922D-7009-E944-91D1-131B0C926088}" srcId="{8AD4DEAF-44A3-534C-A43A-5492056F10C6}" destId="{3CB371F9-8A06-8B40-9B4D-71C134EED16D}" srcOrd="3" destOrd="0" parTransId="{9F0C69FA-D309-1244-B0E0-696EEEDC04DB}" sibTransId="{FB5D8AD4-5B70-B84F-A9A2-F49EAE69DEFB}"/>
    <dgm:cxn modelId="{AA10A734-D122-424C-93F4-A528ADB3204A}" type="presOf" srcId="{F6D418CF-69ED-BA4D-B98F-75558ABBAA1A}" destId="{58F7F382-310C-7649-A1A2-4ADB5220EF27}" srcOrd="0" destOrd="0" presId="urn:microsoft.com/office/officeart/2005/8/layout/hList2"/>
    <dgm:cxn modelId="{6F7907F6-B478-5E48-9E9D-156CBF8E408B}" srcId="{A57F13A6-5D8A-A349-947E-058CF13550CF}" destId="{6B8227D8-1286-6D40-A7B9-16EA7123E64E}" srcOrd="0" destOrd="0" parTransId="{B22D21EC-D8D0-3541-8757-1BEF5CB382F9}" sibTransId="{DC4BB58D-78E3-D342-B11B-6D6508088B52}"/>
    <dgm:cxn modelId="{6804B652-2B90-F04B-937E-6D54914C602B}" type="presOf" srcId="{8C2DC6A5-6179-454C-9BA7-7E3F872515B5}" destId="{579B5553-54ED-2843-92C6-07B58D5748BB}" srcOrd="0" destOrd="2" presId="urn:microsoft.com/office/officeart/2005/8/layout/hList2"/>
    <dgm:cxn modelId="{DB9A380F-1FDF-134E-B35F-0508382CE423}" type="presOf" srcId="{5FFF5350-6669-E749-8687-BFECB71BD6D5}" destId="{C6D62908-2A64-2E4A-82C9-04B6F35B8498}" srcOrd="0" destOrd="0" presId="urn:microsoft.com/office/officeart/2005/8/layout/hList2"/>
    <dgm:cxn modelId="{16008F8D-770C-0D40-8EED-6458C2AF020A}" type="presOf" srcId="{D313D2DD-F3E4-1C46-892C-A6DA0322C585}" destId="{58F7F382-310C-7649-A1A2-4ADB5220EF27}" srcOrd="0" destOrd="2" presId="urn:microsoft.com/office/officeart/2005/8/layout/hList2"/>
    <dgm:cxn modelId="{8D044FF2-A572-2247-B5DB-7CFF7E5EDDF6}" srcId="{8AD4DEAF-44A3-534C-A43A-5492056F10C6}" destId="{1ED131DB-4ABA-EA4F-90B0-DDE69EB9AD74}" srcOrd="1" destOrd="0" parTransId="{2E123270-51FC-8D43-8856-73ADBD369C08}" sibTransId="{893B4CEC-58CB-934F-A7EB-71BD25F646E1}"/>
    <dgm:cxn modelId="{0AA80986-CACF-7342-A85D-2A302943112F}" srcId="{00327A91-0209-1041-801D-F487C1DBB804}" destId="{A57F13A6-5D8A-A349-947E-058CF13550CF}" srcOrd="2" destOrd="0" parTransId="{90A4E2C4-497E-8446-BECB-190A643A4205}" sibTransId="{72B078C8-53B2-9147-AC13-93D44554D08F}"/>
    <dgm:cxn modelId="{7654BEB8-DDB2-9B4E-A198-B7484A620C77}" srcId="{8AD4DEAF-44A3-534C-A43A-5492056F10C6}" destId="{A25FAD1E-CC3F-2C4D-92A1-59FE5A219AA6}" srcOrd="2" destOrd="0" parTransId="{FEA847A6-FEBB-5046-B765-5695D5316DFA}" sibTransId="{2E73D16C-82E1-FE4C-BCCC-D41D60503A77}"/>
    <dgm:cxn modelId="{6491FE45-8C01-9841-9C9E-CA6823A53871}" srcId="{A57F13A6-5D8A-A349-947E-058CF13550CF}" destId="{8C2DC6A5-6179-454C-9BA7-7E3F872515B5}" srcOrd="2" destOrd="0" parTransId="{CB233097-726C-224D-81C6-D0D9D68E9883}" sibTransId="{433C7D47-7EDE-5943-AA61-788456BC8C71}"/>
    <dgm:cxn modelId="{8D251E7A-DBC8-C942-9AD2-F36BD006B795}" type="presOf" srcId="{64095166-055D-A44A-A3FD-8B67673EB91C}" destId="{58F7F382-310C-7649-A1A2-4ADB5220EF27}" srcOrd="0" destOrd="1" presId="urn:microsoft.com/office/officeart/2005/8/layout/hList2"/>
    <dgm:cxn modelId="{29D8A785-79E5-8541-BE08-DFA43ABD8505}" type="presOf" srcId="{00327A91-0209-1041-801D-F487C1DBB804}" destId="{7D223D24-3B8A-2A45-90B5-09F98B8B6DE5}" srcOrd="0" destOrd="0" presId="urn:microsoft.com/office/officeart/2005/8/layout/hList2"/>
    <dgm:cxn modelId="{2F4ED544-5287-F342-AF8F-EB6FF784CCC7}" srcId="{8AD4DEAF-44A3-534C-A43A-5492056F10C6}" destId="{F1262BAC-CCCE-374E-A78A-EA2D8C2E89CD}" srcOrd="5" destOrd="0" parTransId="{9C3D3F2E-6EB7-4C43-96C0-EDD1D6D535FC}" sibTransId="{BE353CE4-7B25-624B-BAAC-05766D1FD769}"/>
    <dgm:cxn modelId="{E06D61F1-C16B-7F4C-ACA6-ABA68E2AF317}" type="presOf" srcId="{26260513-400F-2342-8ACE-08F2C6B3EA0D}" destId="{579B5553-54ED-2843-92C6-07B58D5748BB}" srcOrd="0" destOrd="5" presId="urn:microsoft.com/office/officeart/2005/8/layout/hList2"/>
    <dgm:cxn modelId="{13C685AD-CAE9-C24F-B125-5BA482C699CD}" type="presOf" srcId="{8AD4DEAF-44A3-534C-A43A-5492056F10C6}" destId="{58F5B306-922B-0D40-9DE4-B47FAA29BB03}" srcOrd="0" destOrd="0" presId="urn:microsoft.com/office/officeart/2005/8/layout/hList2"/>
    <dgm:cxn modelId="{E902FC3D-9EEF-D349-8FE8-525E7CF84CF1}" type="presOf" srcId="{A25FAD1E-CC3F-2C4D-92A1-59FE5A219AA6}" destId="{C1A4D820-806F-124A-8828-40D1E0129FF6}" srcOrd="0" destOrd="2" presId="urn:microsoft.com/office/officeart/2005/8/layout/hList2"/>
    <dgm:cxn modelId="{C0093AB6-DEF7-BA4C-80CC-A5E9A839FAFA}" srcId="{8AD4DEAF-44A3-534C-A43A-5492056F10C6}" destId="{E07A496F-BE71-1145-8E3E-D8A5FA8C3492}" srcOrd="4" destOrd="0" parTransId="{D6148237-0B50-6C48-BA58-D7142F17F753}" sibTransId="{C91AE246-2B8D-A247-BB3D-A3019B69F09D}"/>
    <dgm:cxn modelId="{1D3C2797-03E3-DD49-8336-2922B270EBDE}" srcId="{A57F13A6-5D8A-A349-947E-058CF13550CF}" destId="{26260513-400F-2342-8ACE-08F2C6B3EA0D}" srcOrd="5" destOrd="0" parTransId="{31A61D26-D00E-4549-BB55-4DB7B0D5264E}" sibTransId="{7AEB5889-8160-9B4D-913B-21F5632EFD7D}"/>
    <dgm:cxn modelId="{677884A5-AAD2-2B49-AA23-91525A3933F2}" type="presParOf" srcId="{7D223D24-3B8A-2A45-90B5-09F98B8B6DE5}" destId="{4B1C3142-72AB-4841-A8ED-0B9BBBC6D658}" srcOrd="0" destOrd="0" presId="urn:microsoft.com/office/officeart/2005/8/layout/hList2"/>
    <dgm:cxn modelId="{7358AA1E-AD0A-F149-8621-5B826CE5FD3C}" type="presParOf" srcId="{4B1C3142-72AB-4841-A8ED-0B9BBBC6D658}" destId="{FA4AAACA-45F8-634D-BE2B-6959B701392E}" srcOrd="0" destOrd="0" presId="urn:microsoft.com/office/officeart/2005/8/layout/hList2"/>
    <dgm:cxn modelId="{04680CC5-E9DE-EE4E-828D-BC12C9D350D8}" type="presParOf" srcId="{4B1C3142-72AB-4841-A8ED-0B9BBBC6D658}" destId="{58F7F382-310C-7649-A1A2-4ADB5220EF27}" srcOrd="1" destOrd="0" presId="urn:microsoft.com/office/officeart/2005/8/layout/hList2"/>
    <dgm:cxn modelId="{12342C27-CE56-994C-868E-DFDE523AD7AD}" type="presParOf" srcId="{4B1C3142-72AB-4841-A8ED-0B9BBBC6D658}" destId="{C6D62908-2A64-2E4A-82C9-04B6F35B8498}" srcOrd="2" destOrd="0" presId="urn:microsoft.com/office/officeart/2005/8/layout/hList2"/>
    <dgm:cxn modelId="{9004B248-A9E1-794F-9828-6AFFA01B7C99}" type="presParOf" srcId="{7D223D24-3B8A-2A45-90B5-09F98B8B6DE5}" destId="{8DA7873D-16E5-1C4D-A6A8-4F4F1602C6B1}" srcOrd="1" destOrd="0" presId="urn:microsoft.com/office/officeart/2005/8/layout/hList2"/>
    <dgm:cxn modelId="{3AE27C6A-C9D0-F642-BBA9-928A78FB358E}" type="presParOf" srcId="{7D223D24-3B8A-2A45-90B5-09F98B8B6DE5}" destId="{A1F2D80E-FE49-4649-8028-E075DD33A4ED}" srcOrd="2" destOrd="0" presId="urn:microsoft.com/office/officeart/2005/8/layout/hList2"/>
    <dgm:cxn modelId="{03BD5B12-3099-5C46-987D-E5F08654DB7D}" type="presParOf" srcId="{A1F2D80E-FE49-4649-8028-E075DD33A4ED}" destId="{18B1BCD3-C227-E34D-BDD5-1B6CF03D3EDA}" srcOrd="0" destOrd="0" presId="urn:microsoft.com/office/officeart/2005/8/layout/hList2"/>
    <dgm:cxn modelId="{1D574A6F-5582-494B-B76A-5B537237DFD2}" type="presParOf" srcId="{A1F2D80E-FE49-4649-8028-E075DD33A4ED}" destId="{C1A4D820-806F-124A-8828-40D1E0129FF6}" srcOrd="1" destOrd="0" presId="urn:microsoft.com/office/officeart/2005/8/layout/hList2"/>
    <dgm:cxn modelId="{409CB8E8-8DBD-7D45-A7B3-F59763FEC848}" type="presParOf" srcId="{A1F2D80E-FE49-4649-8028-E075DD33A4ED}" destId="{58F5B306-922B-0D40-9DE4-B47FAA29BB03}" srcOrd="2" destOrd="0" presId="urn:microsoft.com/office/officeart/2005/8/layout/hList2"/>
    <dgm:cxn modelId="{7CC104AF-F290-FB47-88D3-4169DD4B5E07}" type="presParOf" srcId="{7D223D24-3B8A-2A45-90B5-09F98B8B6DE5}" destId="{ADD70BD5-5177-4940-B5BE-9B9BEEA77FA7}" srcOrd="3" destOrd="0" presId="urn:microsoft.com/office/officeart/2005/8/layout/hList2"/>
    <dgm:cxn modelId="{CF6022CE-73AD-DE49-AFBA-C6842292D5FC}" type="presParOf" srcId="{7D223D24-3B8A-2A45-90B5-09F98B8B6DE5}" destId="{EED34EC2-5183-614A-9C00-2E222083C03F}" srcOrd="4" destOrd="0" presId="urn:microsoft.com/office/officeart/2005/8/layout/hList2"/>
    <dgm:cxn modelId="{B200C5DB-1D91-874D-A3FA-14B85F097DA8}" type="presParOf" srcId="{EED34EC2-5183-614A-9C00-2E222083C03F}" destId="{AFED46E3-4E01-8147-ACFF-F25E479A011E}" srcOrd="0" destOrd="0" presId="urn:microsoft.com/office/officeart/2005/8/layout/hList2"/>
    <dgm:cxn modelId="{81A65330-DFEE-8C4C-92ED-71493AA3F569}" type="presParOf" srcId="{EED34EC2-5183-614A-9C00-2E222083C03F}" destId="{579B5553-54ED-2843-92C6-07B58D5748BB}" srcOrd="1" destOrd="0" presId="urn:microsoft.com/office/officeart/2005/8/layout/hList2"/>
    <dgm:cxn modelId="{91244553-5020-634A-B434-D9B91A13331F}" type="presParOf" srcId="{EED34EC2-5183-614A-9C00-2E222083C03F}" destId="{D154C04F-0B70-434F-9941-0D4F9EA4380E}"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557A0F-13DA-412B-B7F7-7C9FA5EA3A0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2156C08-9A75-4D42-B009-6B586DFA1F37}">
      <dgm:prSet phldrT="[Text]" custT="1"/>
      <dgm:spPr>
        <a:solidFill>
          <a:schemeClr val="bg1"/>
        </a:solidFill>
        <a:ln>
          <a:solidFill>
            <a:schemeClr val="bg1"/>
          </a:solidFill>
        </a:ln>
      </dgm:spPr>
      <dgm:t>
        <a:bodyPr/>
        <a:lstStyle/>
        <a:p>
          <a:r>
            <a:rPr lang="en-US" sz="1400" dirty="0" smtClean="0">
              <a:solidFill>
                <a:schemeClr val="tx1"/>
              </a:solidFill>
            </a:rPr>
            <a:t>Slogan → “Own the Moment”</a:t>
          </a:r>
          <a:endParaRPr lang="en-US" sz="1400" dirty="0">
            <a:solidFill>
              <a:schemeClr val="tx1"/>
            </a:solidFill>
          </a:endParaRPr>
        </a:p>
      </dgm:t>
    </dgm:pt>
    <dgm:pt modelId="{FA80CD23-C817-4A7B-B6D7-CB071CAAEEDD}" type="parTrans" cxnId="{E6EBB7AE-F395-4CAD-9CEF-B08FC705D748}">
      <dgm:prSet/>
      <dgm:spPr/>
      <dgm:t>
        <a:bodyPr/>
        <a:lstStyle/>
        <a:p>
          <a:endParaRPr lang="en-US" sz="1400"/>
        </a:p>
      </dgm:t>
    </dgm:pt>
    <dgm:pt modelId="{F36F23D6-355A-4194-A05D-2E5019955AAE}" type="sibTrans" cxnId="{E6EBB7AE-F395-4CAD-9CEF-B08FC705D748}">
      <dgm:prSet/>
      <dgm:spPr/>
      <dgm:t>
        <a:bodyPr/>
        <a:lstStyle/>
        <a:p>
          <a:endParaRPr lang="en-US" sz="1400"/>
        </a:p>
      </dgm:t>
    </dgm:pt>
    <dgm:pt modelId="{594EE3BE-9F32-4F0A-B915-EE7A672E3349}">
      <dgm:prSet phldrT="[Text]" custT="1"/>
      <dgm:spPr>
        <a:solidFill>
          <a:schemeClr val="bg1"/>
        </a:solidFill>
        <a:ln>
          <a:solidFill>
            <a:schemeClr val="bg1"/>
          </a:solidFill>
        </a:ln>
      </dgm:spPr>
      <dgm:t>
        <a:bodyPr/>
        <a:lstStyle/>
        <a:p>
          <a:r>
            <a:rPr lang="en-US" sz="1400" dirty="0" smtClean="0">
              <a:solidFill>
                <a:schemeClr val="tx1"/>
              </a:solidFill>
            </a:rPr>
            <a:t>Branding → Appeal to desire for luxury and exclusivity </a:t>
          </a:r>
          <a:endParaRPr lang="en-US" sz="1400" dirty="0">
            <a:solidFill>
              <a:schemeClr val="tx1"/>
            </a:solidFill>
          </a:endParaRPr>
        </a:p>
      </dgm:t>
    </dgm:pt>
    <dgm:pt modelId="{D2204C93-4A10-4E49-9718-43F08E67F869}" type="parTrans" cxnId="{200D5021-6FED-40B2-A08D-70C5B6A32AAC}">
      <dgm:prSet/>
      <dgm:spPr/>
      <dgm:t>
        <a:bodyPr/>
        <a:lstStyle/>
        <a:p>
          <a:endParaRPr lang="en-US" sz="1400"/>
        </a:p>
      </dgm:t>
    </dgm:pt>
    <dgm:pt modelId="{31A3A01F-01BD-416A-B41D-8D9989A6D602}" type="sibTrans" cxnId="{200D5021-6FED-40B2-A08D-70C5B6A32AAC}">
      <dgm:prSet/>
      <dgm:spPr/>
      <dgm:t>
        <a:bodyPr/>
        <a:lstStyle/>
        <a:p>
          <a:endParaRPr lang="en-US" sz="1400"/>
        </a:p>
      </dgm:t>
    </dgm:pt>
    <dgm:pt modelId="{03025103-E7C0-44EC-AC3F-7D4B52F6B6FD}">
      <dgm:prSet phldrT="[Text]" custT="1"/>
      <dgm:spPr/>
      <dgm:t>
        <a:bodyPr/>
        <a:lstStyle/>
        <a:p>
          <a:r>
            <a:rPr lang="en-US" sz="1200" dirty="0" smtClean="0"/>
            <a:t>Emphasize luxury products with Western appeal </a:t>
          </a:r>
          <a:endParaRPr lang="en-US" sz="1200" dirty="0"/>
        </a:p>
      </dgm:t>
    </dgm:pt>
    <dgm:pt modelId="{D56B45A8-571B-4D4B-8521-FA9CE5A1FEE2}" type="parTrans" cxnId="{B076DB5D-09E1-4491-B24A-6211C0460874}">
      <dgm:prSet/>
      <dgm:spPr/>
      <dgm:t>
        <a:bodyPr/>
        <a:lstStyle/>
        <a:p>
          <a:endParaRPr lang="en-US" sz="1400"/>
        </a:p>
      </dgm:t>
    </dgm:pt>
    <dgm:pt modelId="{95D371E9-EE7B-481E-82D3-8F4CA0697666}" type="sibTrans" cxnId="{B076DB5D-09E1-4491-B24A-6211C0460874}">
      <dgm:prSet/>
      <dgm:spPr/>
      <dgm:t>
        <a:bodyPr/>
        <a:lstStyle/>
        <a:p>
          <a:endParaRPr lang="en-US" sz="1400"/>
        </a:p>
      </dgm:t>
    </dgm:pt>
    <dgm:pt modelId="{4FA1CD21-832D-4ED7-8288-DC9AC792ECDA}">
      <dgm:prSet custT="1"/>
      <dgm:spPr/>
      <dgm:t>
        <a:bodyPr/>
        <a:lstStyle/>
        <a:p>
          <a:r>
            <a:rPr lang="en-US" sz="1200" dirty="0" smtClean="0"/>
            <a:t>Offer products that are both useful and stylish, and double as decorative pieces </a:t>
          </a:r>
          <a:endParaRPr lang="en-US" sz="1200" dirty="0"/>
        </a:p>
      </dgm:t>
    </dgm:pt>
    <dgm:pt modelId="{332B46AF-F8DE-42A0-96F3-8EA540A81791}" type="parTrans" cxnId="{8754E21C-E245-40B4-99D2-825347939F30}">
      <dgm:prSet/>
      <dgm:spPr/>
      <dgm:t>
        <a:bodyPr/>
        <a:lstStyle/>
        <a:p>
          <a:endParaRPr lang="en-US" sz="1400"/>
        </a:p>
      </dgm:t>
    </dgm:pt>
    <dgm:pt modelId="{33AA6991-31EF-4B0C-B11E-574E6FE75F02}" type="sibTrans" cxnId="{8754E21C-E245-40B4-99D2-825347939F30}">
      <dgm:prSet/>
      <dgm:spPr/>
      <dgm:t>
        <a:bodyPr/>
        <a:lstStyle/>
        <a:p>
          <a:endParaRPr lang="en-US" sz="1400"/>
        </a:p>
      </dgm:t>
    </dgm:pt>
    <dgm:pt modelId="{C4564F02-DDFA-4B80-8BA2-082E75BB53FC}">
      <dgm:prSet custT="1"/>
      <dgm:spPr/>
      <dgm:t>
        <a:bodyPr/>
        <a:lstStyle/>
        <a:p>
          <a:r>
            <a:rPr lang="en-US" sz="1200" dirty="0" smtClean="0"/>
            <a:t>Maintain the Libbey  brand name because it already carries weight in these countries </a:t>
          </a:r>
          <a:endParaRPr lang="en-US" sz="1200" dirty="0"/>
        </a:p>
      </dgm:t>
    </dgm:pt>
    <dgm:pt modelId="{DA441688-145E-4AD8-9925-48EF9DFA4A54}" type="parTrans" cxnId="{E35D3B12-BE72-4DCF-9154-F27236ED6134}">
      <dgm:prSet/>
      <dgm:spPr/>
      <dgm:t>
        <a:bodyPr/>
        <a:lstStyle/>
        <a:p>
          <a:endParaRPr lang="en-US" sz="1400"/>
        </a:p>
      </dgm:t>
    </dgm:pt>
    <dgm:pt modelId="{779033E1-5658-47C1-AC76-6D530A8093F3}" type="sibTrans" cxnId="{E35D3B12-BE72-4DCF-9154-F27236ED6134}">
      <dgm:prSet/>
      <dgm:spPr/>
      <dgm:t>
        <a:bodyPr/>
        <a:lstStyle/>
        <a:p>
          <a:endParaRPr lang="en-US" sz="1400"/>
        </a:p>
      </dgm:t>
    </dgm:pt>
    <dgm:pt modelId="{9B22F9C7-F8A4-4B8B-9CB5-B0CE517B7626}">
      <dgm:prSet custT="1"/>
      <dgm:spPr/>
      <dgm:t>
        <a:bodyPr/>
        <a:lstStyle/>
        <a:p>
          <a:r>
            <a:rPr lang="en-US" sz="1200" dirty="0" smtClean="0"/>
            <a:t>Hire higher class sales agents to cater to high class friend groups - pay higher commission than Tupperware to compete and also attract the type of sellers we want </a:t>
          </a:r>
        </a:p>
      </dgm:t>
    </dgm:pt>
    <dgm:pt modelId="{E0FC42D2-2C45-4E48-B937-C0586E8FC06E}" type="parTrans" cxnId="{715D1BCD-64D4-485C-8FEF-E55CE5F824C0}">
      <dgm:prSet/>
      <dgm:spPr/>
      <dgm:t>
        <a:bodyPr/>
        <a:lstStyle/>
        <a:p>
          <a:endParaRPr lang="en-US" sz="1400"/>
        </a:p>
      </dgm:t>
    </dgm:pt>
    <dgm:pt modelId="{1EE3DC2C-AD7E-4E40-80F6-BB4F3E45C17D}" type="sibTrans" cxnId="{715D1BCD-64D4-485C-8FEF-E55CE5F824C0}">
      <dgm:prSet/>
      <dgm:spPr/>
      <dgm:t>
        <a:bodyPr/>
        <a:lstStyle/>
        <a:p>
          <a:endParaRPr lang="en-US" sz="1400"/>
        </a:p>
      </dgm:t>
    </dgm:pt>
    <dgm:pt modelId="{1437B580-BD71-4705-8CED-8A98C5BFE456}">
      <dgm:prSet custT="1"/>
      <dgm:spPr>
        <a:solidFill>
          <a:schemeClr val="bg1"/>
        </a:solidFill>
        <a:ln>
          <a:solidFill>
            <a:schemeClr val="bg1"/>
          </a:solidFill>
        </a:ln>
      </dgm:spPr>
      <dgm:t>
        <a:bodyPr/>
        <a:lstStyle/>
        <a:p>
          <a:r>
            <a:rPr lang="en-US" sz="1400" dirty="0" smtClean="0">
              <a:solidFill>
                <a:schemeClr val="tx1"/>
              </a:solidFill>
            </a:rPr>
            <a:t>Advertising approach → Primarily word of mouth and in-home</a:t>
          </a:r>
        </a:p>
      </dgm:t>
    </dgm:pt>
    <dgm:pt modelId="{E95C94FB-4DF1-4F7B-AB07-7B6781AEE135}" type="parTrans" cxnId="{91DF52CD-571F-48D8-8E26-28311ADBA58A}">
      <dgm:prSet/>
      <dgm:spPr/>
      <dgm:t>
        <a:bodyPr/>
        <a:lstStyle/>
        <a:p>
          <a:endParaRPr lang="en-US" sz="1400"/>
        </a:p>
      </dgm:t>
    </dgm:pt>
    <dgm:pt modelId="{866C7DD8-473A-48B8-8586-B4B123C1F157}" type="sibTrans" cxnId="{91DF52CD-571F-48D8-8E26-28311ADBA58A}">
      <dgm:prSet/>
      <dgm:spPr/>
      <dgm:t>
        <a:bodyPr/>
        <a:lstStyle/>
        <a:p>
          <a:endParaRPr lang="en-US" sz="1400"/>
        </a:p>
      </dgm:t>
    </dgm:pt>
    <dgm:pt modelId="{2D1BA565-F761-4636-BBA9-72CA948AE9B7}">
      <dgm:prSet custT="1"/>
      <dgm:spPr/>
      <dgm:t>
        <a:bodyPr/>
        <a:lstStyle/>
        <a:p>
          <a:r>
            <a:rPr lang="en-US" sz="1200" dirty="0" smtClean="0"/>
            <a:t>Introduce products with in-home demonstrations</a:t>
          </a:r>
        </a:p>
      </dgm:t>
    </dgm:pt>
    <dgm:pt modelId="{504EA435-309D-4BA8-8076-094C53F25912}" type="parTrans" cxnId="{7EA64032-D43A-48D9-B453-B8CAAA15CFA5}">
      <dgm:prSet/>
      <dgm:spPr/>
      <dgm:t>
        <a:bodyPr/>
        <a:lstStyle/>
        <a:p>
          <a:endParaRPr lang="en-US" sz="1400"/>
        </a:p>
      </dgm:t>
    </dgm:pt>
    <dgm:pt modelId="{F3C45782-2575-48D7-9EBE-CA7309FCAF63}" type="sibTrans" cxnId="{7EA64032-D43A-48D9-B453-B8CAAA15CFA5}">
      <dgm:prSet/>
      <dgm:spPr/>
      <dgm:t>
        <a:bodyPr/>
        <a:lstStyle/>
        <a:p>
          <a:endParaRPr lang="en-US" sz="1400"/>
        </a:p>
      </dgm:t>
    </dgm:pt>
    <dgm:pt modelId="{1B14D60B-1EE9-43C5-9BE2-0DCD39E091D9}">
      <dgm:prSet custT="1"/>
      <dgm:spPr/>
      <dgm:t>
        <a:bodyPr/>
        <a:lstStyle/>
        <a:p>
          <a:r>
            <a:rPr lang="en-US" sz="1200" dirty="0" smtClean="0"/>
            <a:t>Articulate benefits of glass products over competitors </a:t>
          </a:r>
          <a:endParaRPr lang="en-US" sz="1200" dirty="0"/>
        </a:p>
      </dgm:t>
    </dgm:pt>
    <dgm:pt modelId="{491AA7A5-76A1-4AA3-97BD-0F6098C5F784}" type="parTrans" cxnId="{11D33A78-B215-43FA-920D-030427BE1E66}">
      <dgm:prSet/>
      <dgm:spPr/>
      <dgm:t>
        <a:bodyPr/>
        <a:lstStyle/>
        <a:p>
          <a:endParaRPr lang="en-US" sz="1400"/>
        </a:p>
      </dgm:t>
    </dgm:pt>
    <dgm:pt modelId="{85EA1A21-E4D9-40BC-A2DA-68B8800D44CE}" type="sibTrans" cxnId="{11D33A78-B215-43FA-920D-030427BE1E66}">
      <dgm:prSet/>
      <dgm:spPr/>
      <dgm:t>
        <a:bodyPr/>
        <a:lstStyle/>
        <a:p>
          <a:endParaRPr lang="en-US" sz="1400"/>
        </a:p>
      </dgm:t>
    </dgm:pt>
    <dgm:pt modelId="{DCED2DC8-3E90-4E09-BCDB-313D494FC3D2}">
      <dgm:prSet custT="1"/>
      <dgm:spPr/>
      <dgm:t>
        <a:bodyPr/>
        <a:lstStyle/>
        <a:p>
          <a:r>
            <a:rPr lang="en-US" sz="1200" dirty="0" smtClean="0"/>
            <a:t>Eventually open showcase stores where consumers can browse expanded product offering </a:t>
          </a:r>
          <a:endParaRPr lang="en-US" sz="1200" dirty="0"/>
        </a:p>
      </dgm:t>
    </dgm:pt>
    <dgm:pt modelId="{AACFA805-9FD6-493D-95CA-F8C842369CB8}" type="parTrans" cxnId="{EC94ECFB-3FB8-4722-B5BD-3E6F59C1DD1A}">
      <dgm:prSet/>
      <dgm:spPr/>
      <dgm:t>
        <a:bodyPr/>
        <a:lstStyle/>
        <a:p>
          <a:endParaRPr lang="en-US" sz="1400"/>
        </a:p>
      </dgm:t>
    </dgm:pt>
    <dgm:pt modelId="{1A722B08-F201-4EF1-AF32-147481CC7D17}" type="sibTrans" cxnId="{EC94ECFB-3FB8-4722-B5BD-3E6F59C1DD1A}">
      <dgm:prSet/>
      <dgm:spPr/>
      <dgm:t>
        <a:bodyPr/>
        <a:lstStyle/>
        <a:p>
          <a:endParaRPr lang="en-US" sz="1400"/>
        </a:p>
      </dgm:t>
    </dgm:pt>
    <dgm:pt modelId="{7A6FFB02-AF29-4883-B762-DE678B6D324A}">
      <dgm:prSet custT="1"/>
      <dgm:spPr/>
      <dgm:t>
        <a:bodyPr/>
        <a:lstStyle/>
        <a:p>
          <a:r>
            <a:rPr lang="en-US" sz="1200" dirty="0" smtClean="0"/>
            <a:t>Use personal connections of sellers to offer special deals to friends who are about to move to a new house, have a wedding, etc. </a:t>
          </a:r>
        </a:p>
      </dgm:t>
    </dgm:pt>
    <dgm:pt modelId="{8E314F32-92EF-4C27-A325-149EC4488318}" type="sibTrans" cxnId="{689134D7-5ACA-48A4-A039-CEE187874A86}">
      <dgm:prSet/>
      <dgm:spPr/>
      <dgm:t>
        <a:bodyPr/>
        <a:lstStyle/>
        <a:p>
          <a:endParaRPr lang="en-US" sz="1400"/>
        </a:p>
      </dgm:t>
    </dgm:pt>
    <dgm:pt modelId="{726979CD-B254-4BB1-AB27-F2CBDDC423FF}" type="parTrans" cxnId="{689134D7-5ACA-48A4-A039-CEE187874A86}">
      <dgm:prSet/>
      <dgm:spPr/>
      <dgm:t>
        <a:bodyPr/>
        <a:lstStyle/>
        <a:p>
          <a:endParaRPr lang="en-US" sz="1400"/>
        </a:p>
      </dgm:t>
    </dgm:pt>
    <dgm:pt modelId="{822796A1-AA04-4ED6-AE60-229CC0CC230E}">
      <dgm:prSet phldrT="[Text]" custT="1"/>
      <dgm:spPr/>
      <dgm:t>
        <a:bodyPr/>
        <a:lstStyle/>
        <a:p>
          <a:r>
            <a:rPr lang="en-US" sz="1200" dirty="0" smtClean="0"/>
            <a:t>Sell gift sets and bundled packages around major holidays and for wedding season</a:t>
          </a:r>
          <a:endParaRPr lang="en-US" sz="1200" dirty="0"/>
        </a:p>
      </dgm:t>
    </dgm:pt>
    <dgm:pt modelId="{58A0797C-CF10-44A9-8054-AFFECD38DDA6}" type="sibTrans" cxnId="{7C08E726-CADA-45F5-8E09-F509E12394AD}">
      <dgm:prSet/>
      <dgm:spPr/>
      <dgm:t>
        <a:bodyPr/>
        <a:lstStyle/>
        <a:p>
          <a:endParaRPr lang="en-US" sz="1400"/>
        </a:p>
      </dgm:t>
    </dgm:pt>
    <dgm:pt modelId="{1A4753E6-F9A8-4398-82AF-4901B359C69E}" type="parTrans" cxnId="{7C08E726-CADA-45F5-8E09-F509E12394AD}">
      <dgm:prSet/>
      <dgm:spPr/>
      <dgm:t>
        <a:bodyPr/>
        <a:lstStyle/>
        <a:p>
          <a:endParaRPr lang="en-US" sz="1400"/>
        </a:p>
      </dgm:t>
    </dgm:pt>
    <dgm:pt modelId="{57EBBCB3-AAFC-4EF1-93AA-5A3CD27D9DB3}">
      <dgm:prSet custT="1"/>
      <dgm:spPr/>
      <dgm:t>
        <a:bodyPr/>
        <a:lstStyle/>
        <a:p>
          <a:r>
            <a:rPr lang="en-US" sz="1200" dirty="0" smtClean="0"/>
            <a:t>Hold launch parties to introduce Libbey as a direct selling product to both potential sellers and to future customers </a:t>
          </a:r>
        </a:p>
      </dgm:t>
    </dgm:pt>
    <dgm:pt modelId="{5F279088-E304-4C92-9916-8738B81EE92B}" type="parTrans" cxnId="{80A25549-3164-46F6-9C34-AA0DA01F0A1C}">
      <dgm:prSet/>
      <dgm:spPr/>
      <dgm:t>
        <a:bodyPr/>
        <a:lstStyle/>
        <a:p>
          <a:endParaRPr lang="en-US"/>
        </a:p>
      </dgm:t>
    </dgm:pt>
    <dgm:pt modelId="{CD24C0D8-F427-469F-996C-18E52761F2AB}" type="sibTrans" cxnId="{80A25549-3164-46F6-9C34-AA0DA01F0A1C}">
      <dgm:prSet/>
      <dgm:spPr/>
      <dgm:t>
        <a:bodyPr/>
        <a:lstStyle/>
        <a:p>
          <a:endParaRPr lang="en-US"/>
        </a:p>
      </dgm:t>
    </dgm:pt>
    <dgm:pt modelId="{5F25C3DE-0EB4-4183-979F-7566007126ED}" type="pres">
      <dgm:prSet presAssocID="{26557A0F-13DA-412B-B7F7-7C9FA5EA3A08}" presName="linear" presStyleCnt="0">
        <dgm:presLayoutVars>
          <dgm:animLvl val="lvl"/>
          <dgm:resizeHandles val="exact"/>
        </dgm:presLayoutVars>
      </dgm:prSet>
      <dgm:spPr/>
      <dgm:t>
        <a:bodyPr/>
        <a:lstStyle/>
        <a:p>
          <a:endParaRPr lang="en-US"/>
        </a:p>
      </dgm:t>
    </dgm:pt>
    <dgm:pt modelId="{D1E2E8FC-FB10-4827-A52F-5ED10E2F192A}" type="pres">
      <dgm:prSet presAssocID="{32156C08-9A75-4D42-B009-6B586DFA1F37}" presName="parentText" presStyleLbl="node1" presStyleIdx="0" presStyleCnt="3" custScaleY="74232" custLinFactNeighborX="2398" custLinFactNeighborY="-7101">
        <dgm:presLayoutVars>
          <dgm:chMax val="0"/>
          <dgm:bulletEnabled val="1"/>
        </dgm:presLayoutVars>
      </dgm:prSet>
      <dgm:spPr/>
      <dgm:t>
        <a:bodyPr/>
        <a:lstStyle/>
        <a:p>
          <a:endParaRPr lang="en-US"/>
        </a:p>
      </dgm:t>
    </dgm:pt>
    <dgm:pt modelId="{8DA16849-65E3-4733-9D14-9336BDE4DD51}" type="pres">
      <dgm:prSet presAssocID="{32156C08-9A75-4D42-B009-6B586DFA1F37}" presName="childText" presStyleLbl="revTx" presStyleIdx="0" presStyleCnt="3">
        <dgm:presLayoutVars>
          <dgm:bulletEnabled val="1"/>
        </dgm:presLayoutVars>
      </dgm:prSet>
      <dgm:spPr/>
      <dgm:t>
        <a:bodyPr/>
        <a:lstStyle/>
        <a:p>
          <a:endParaRPr lang="en-US"/>
        </a:p>
      </dgm:t>
    </dgm:pt>
    <dgm:pt modelId="{F61CA773-DD05-4468-AA5E-30697FD11864}" type="pres">
      <dgm:prSet presAssocID="{594EE3BE-9F32-4F0A-B915-EE7A672E3349}" presName="parentText" presStyleLbl="node1" presStyleIdx="1" presStyleCnt="3" custScaleY="69600" custLinFactNeighborY="2389">
        <dgm:presLayoutVars>
          <dgm:chMax val="0"/>
          <dgm:bulletEnabled val="1"/>
        </dgm:presLayoutVars>
      </dgm:prSet>
      <dgm:spPr/>
      <dgm:t>
        <a:bodyPr/>
        <a:lstStyle/>
        <a:p>
          <a:endParaRPr lang="en-US"/>
        </a:p>
      </dgm:t>
    </dgm:pt>
    <dgm:pt modelId="{7E8B0374-1A1F-43FE-848D-FCFE8992EAAE}" type="pres">
      <dgm:prSet presAssocID="{594EE3BE-9F32-4F0A-B915-EE7A672E3349}" presName="childText" presStyleLbl="revTx" presStyleIdx="1" presStyleCnt="3">
        <dgm:presLayoutVars>
          <dgm:bulletEnabled val="1"/>
        </dgm:presLayoutVars>
      </dgm:prSet>
      <dgm:spPr/>
      <dgm:t>
        <a:bodyPr/>
        <a:lstStyle/>
        <a:p>
          <a:endParaRPr lang="en-US"/>
        </a:p>
      </dgm:t>
    </dgm:pt>
    <dgm:pt modelId="{D7F9E929-42F5-4ED3-B280-41DB51544175}" type="pres">
      <dgm:prSet presAssocID="{1437B580-BD71-4705-8CED-8A98C5BFE456}" presName="parentText" presStyleLbl="node1" presStyleIdx="2" presStyleCnt="3" custLinFactNeighborY="-1379">
        <dgm:presLayoutVars>
          <dgm:chMax val="0"/>
          <dgm:bulletEnabled val="1"/>
        </dgm:presLayoutVars>
      </dgm:prSet>
      <dgm:spPr/>
      <dgm:t>
        <a:bodyPr/>
        <a:lstStyle/>
        <a:p>
          <a:endParaRPr lang="en-US"/>
        </a:p>
      </dgm:t>
    </dgm:pt>
    <dgm:pt modelId="{15D3B060-8C74-4F2D-BED7-773FD42AE60D}" type="pres">
      <dgm:prSet presAssocID="{1437B580-BD71-4705-8CED-8A98C5BFE456}" presName="childText" presStyleLbl="revTx" presStyleIdx="2" presStyleCnt="3">
        <dgm:presLayoutVars>
          <dgm:bulletEnabled val="1"/>
        </dgm:presLayoutVars>
      </dgm:prSet>
      <dgm:spPr/>
      <dgm:t>
        <a:bodyPr/>
        <a:lstStyle/>
        <a:p>
          <a:endParaRPr lang="en-US"/>
        </a:p>
      </dgm:t>
    </dgm:pt>
  </dgm:ptLst>
  <dgm:cxnLst>
    <dgm:cxn modelId="{80A25549-3164-46F6-9C34-AA0DA01F0A1C}" srcId="{1437B580-BD71-4705-8CED-8A98C5BFE456}" destId="{57EBBCB3-AAFC-4EF1-93AA-5A3CD27D9DB3}" srcOrd="1" destOrd="0" parTransId="{5F279088-E304-4C92-9916-8738B81EE92B}" sibTransId="{CD24C0D8-F427-469F-996C-18E52761F2AB}"/>
    <dgm:cxn modelId="{99CF9633-8E4A-49A5-9537-589E982EE20E}" type="presOf" srcId="{1B14D60B-1EE9-43C5-9BE2-0DCD39E091D9}" destId="{15D3B060-8C74-4F2D-BED7-773FD42AE60D}" srcOrd="0" destOrd="2" presId="urn:microsoft.com/office/officeart/2005/8/layout/vList2"/>
    <dgm:cxn modelId="{E35D3B12-BE72-4DCF-9154-F27236ED6134}" srcId="{594EE3BE-9F32-4F0A-B915-EE7A672E3349}" destId="{C4564F02-DDFA-4B80-8BA2-082E75BB53FC}" srcOrd="2" destOrd="0" parTransId="{DA441688-145E-4AD8-9925-48EF9DFA4A54}" sibTransId="{779033E1-5658-47C1-AC76-6D530A8093F3}"/>
    <dgm:cxn modelId="{01824E50-26E2-4A32-85A8-A4DDD038B6A3}" type="presOf" srcId="{1437B580-BD71-4705-8CED-8A98C5BFE456}" destId="{D7F9E929-42F5-4ED3-B280-41DB51544175}" srcOrd="0" destOrd="0" presId="urn:microsoft.com/office/officeart/2005/8/layout/vList2"/>
    <dgm:cxn modelId="{715D1BCD-64D4-485C-8FEF-E55CE5F824C0}" srcId="{594EE3BE-9F32-4F0A-B915-EE7A672E3349}" destId="{9B22F9C7-F8A4-4B8B-9CB5-B0CE517B7626}" srcOrd="3" destOrd="0" parTransId="{E0FC42D2-2C45-4E48-B937-C0586E8FC06E}" sibTransId="{1EE3DC2C-AD7E-4E40-80F6-BB4F3E45C17D}"/>
    <dgm:cxn modelId="{7EA64032-D43A-48D9-B453-B8CAAA15CFA5}" srcId="{1437B580-BD71-4705-8CED-8A98C5BFE456}" destId="{2D1BA565-F761-4636-BBA9-72CA948AE9B7}" srcOrd="0" destOrd="0" parTransId="{504EA435-309D-4BA8-8076-094C53F25912}" sibTransId="{F3C45782-2575-48D7-9EBE-CA7309FCAF63}"/>
    <dgm:cxn modelId="{B076DB5D-09E1-4491-B24A-6211C0460874}" srcId="{594EE3BE-9F32-4F0A-B915-EE7A672E3349}" destId="{03025103-E7C0-44EC-AC3F-7D4B52F6B6FD}" srcOrd="0" destOrd="0" parTransId="{D56B45A8-571B-4D4B-8521-FA9CE5A1FEE2}" sibTransId="{95D371E9-EE7B-481E-82D3-8F4CA0697666}"/>
    <dgm:cxn modelId="{200D5021-6FED-40B2-A08D-70C5B6A32AAC}" srcId="{26557A0F-13DA-412B-B7F7-7C9FA5EA3A08}" destId="{594EE3BE-9F32-4F0A-B915-EE7A672E3349}" srcOrd="1" destOrd="0" parTransId="{D2204C93-4A10-4E49-9718-43F08E67F869}" sibTransId="{31A3A01F-01BD-416A-B41D-8D9989A6D602}"/>
    <dgm:cxn modelId="{4103F110-3322-4373-BC48-C4C25EA56284}" type="presOf" srcId="{32156C08-9A75-4D42-B009-6B586DFA1F37}" destId="{D1E2E8FC-FB10-4827-A52F-5ED10E2F192A}" srcOrd="0" destOrd="0" presId="urn:microsoft.com/office/officeart/2005/8/layout/vList2"/>
    <dgm:cxn modelId="{8C0E03E2-87A2-4B55-8A0F-B6923122F166}" type="presOf" srcId="{26557A0F-13DA-412B-B7F7-7C9FA5EA3A08}" destId="{5F25C3DE-0EB4-4183-979F-7566007126ED}" srcOrd="0" destOrd="0" presId="urn:microsoft.com/office/officeart/2005/8/layout/vList2"/>
    <dgm:cxn modelId="{3877AD22-6205-4655-979A-270D26EA91ED}" type="presOf" srcId="{C4564F02-DDFA-4B80-8BA2-082E75BB53FC}" destId="{7E8B0374-1A1F-43FE-848D-FCFE8992EAAE}" srcOrd="0" destOrd="2" presId="urn:microsoft.com/office/officeart/2005/8/layout/vList2"/>
    <dgm:cxn modelId="{EDD9F6FB-526C-4762-8B70-840B5759E219}" type="presOf" srcId="{03025103-E7C0-44EC-AC3F-7D4B52F6B6FD}" destId="{7E8B0374-1A1F-43FE-848D-FCFE8992EAAE}" srcOrd="0" destOrd="0" presId="urn:microsoft.com/office/officeart/2005/8/layout/vList2"/>
    <dgm:cxn modelId="{2C1A6124-B52D-4C29-9B43-79E5DE496A38}" type="presOf" srcId="{2D1BA565-F761-4636-BBA9-72CA948AE9B7}" destId="{15D3B060-8C74-4F2D-BED7-773FD42AE60D}" srcOrd="0" destOrd="0" presId="urn:microsoft.com/office/officeart/2005/8/layout/vList2"/>
    <dgm:cxn modelId="{11D33A78-B215-43FA-920D-030427BE1E66}" srcId="{1437B580-BD71-4705-8CED-8A98C5BFE456}" destId="{1B14D60B-1EE9-43C5-9BE2-0DCD39E091D9}" srcOrd="2" destOrd="0" parTransId="{491AA7A5-76A1-4AA3-97BD-0F6098C5F784}" sibTransId="{85EA1A21-E4D9-40BC-A2DA-68B8800D44CE}"/>
    <dgm:cxn modelId="{C4530293-65A3-451E-9CD1-2384E8BCE389}" type="presOf" srcId="{57EBBCB3-AAFC-4EF1-93AA-5A3CD27D9DB3}" destId="{15D3B060-8C74-4F2D-BED7-773FD42AE60D}" srcOrd="0" destOrd="1" presId="urn:microsoft.com/office/officeart/2005/8/layout/vList2"/>
    <dgm:cxn modelId="{E6EBB7AE-F395-4CAD-9CEF-B08FC705D748}" srcId="{26557A0F-13DA-412B-B7F7-7C9FA5EA3A08}" destId="{32156C08-9A75-4D42-B009-6B586DFA1F37}" srcOrd="0" destOrd="0" parTransId="{FA80CD23-C817-4A7B-B6D7-CB071CAAEEDD}" sibTransId="{F36F23D6-355A-4194-A05D-2E5019955AAE}"/>
    <dgm:cxn modelId="{0F362CC1-4F7D-4E3C-891B-165DFDD695E3}" type="presOf" srcId="{822796A1-AA04-4ED6-AE60-229CC0CC230E}" destId="{8DA16849-65E3-4733-9D14-9336BDE4DD51}" srcOrd="0" destOrd="0" presId="urn:microsoft.com/office/officeart/2005/8/layout/vList2"/>
    <dgm:cxn modelId="{689134D7-5ACA-48A4-A039-CEE187874A86}" srcId="{32156C08-9A75-4D42-B009-6B586DFA1F37}" destId="{7A6FFB02-AF29-4883-B762-DE678B6D324A}" srcOrd="1" destOrd="0" parTransId="{726979CD-B254-4BB1-AB27-F2CBDDC423FF}" sibTransId="{8E314F32-92EF-4C27-A325-149EC4488318}"/>
    <dgm:cxn modelId="{91DF52CD-571F-48D8-8E26-28311ADBA58A}" srcId="{26557A0F-13DA-412B-B7F7-7C9FA5EA3A08}" destId="{1437B580-BD71-4705-8CED-8A98C5BFE456}" srcOrd="2" destOrd="0" parTransId="{E95C94FB-4DF1-4F7B-AB07-7B6781AEE135}" sibTransId="{866C7DD8-473A-48B8-8586-B4B123C1F157}"/>
    <dgm:cxn modelId="{5DD48D50-3B5A-4F7D-9ABE-6C2A64EC3287}" type="presOf" srcId="{9B22F9C7-F8A4-4B8B-9CB5-B0CE517B7626}" destId="{7E8B0374-1A1F-43FE-848D-FCFE8992EAAE}" srcOrd="0" destOrd="3" presId="urn:microsoft.com/office/officeart/2005/8/layout/vList2"/>
    <dgm:cxn modelId="{EC94ECFB-3FB8-4722-B5BD-3E6F59C1DD1A}" srcId="{1437B580-BD71-4705-8CED-8A98C5BFE456}" destId="{DCED2DC8-3E90-4E09-BCDB-313D494FC3D2}" srcOrd="3" destOrd="0" parTransId="{AACFA805-9FD6-493D-95CA-F8C842369CB8}" sibTransId="{1A722B08-F201-4EF1-AF32-147481CC7D17}"/>
    <dgm:cxn modelId="{DC59ECBD-A001-4575-A8C3-580E74C58BF9}" type="presOf" srcId="{4FA1CD21-832D-4ED7-8288-DC9AC792ECDA}" destId="{7E8B0374-1A1F-43FE-848D-FCFE8992EAAE}" srcOrd="0" destOrd="1" presId="urn:microsoft.com/office/officeart/2005/8/layout/vList2"/>
    <dgm:cxn modelId="{FEC08693-A14E-43A4-819E-4707B2933FC5}" type="presOf" srcId="{DCED2DC8-3E90-4E09-BCDB-313D494FC3D2}" destId="{15D3B060-8C74-4F2D-BED7-773FD42AE60D}" srcOrd="0" destOrd="3" presId="urn:microsoft.com/office/officeart/2005/8/layout/vList2"/>
    <dgm:cxn modelId="{7C08E726-CADA-45F5-8E09-F509E12394AD}" srcId="{32156C08-9A75-4D42-B009-6B586DFA1F37}" destId="{822796A1-AA04-4ED6-AE60-229CC0CC230E}" srcOrd="0" destOrd="0" parTransId="{1A4753E6-F9A8-4398-82AF-4901B359C69E}" sibTransId="{58A0797C-CF10-44A9-8054-AFFECD38DDA6}"/>
    <dgm:cxn modelId="{8754E21C-E245-40B4-99D2-825347939F30}" srcId="{594EE3BE-9F32-4F0A-B915-EE7A672E3349}" destId="{4FA1CD21-832D-4ED7-8288-DC9AC792ECDA}" srcOrd="1" destOrd="0" parTransId="{332B46AF-F8DE-42A0-96F3-8EA540A81791}" sibTransId="{33AA6991-31EF-4B0C-B11E-574E6FE75F02}"/>
    <dgm:cxn modelId="{971DCCCD-F888-4273-8B50-77DA61E999E5}" type="presOf" srcId="{7A6FFB02-AF29-4883-B762-DE678B6D324A}" destId="{8DA16849-65E3-4733-9D14-9336BDE4DD51}" srcOrd="0" destOrd="1" presId="urn:microsoft.com/office/officeart/2005/8/layout/vList2"/>
    <dgm:cxn modelId="{72CDC811-DD49-4F49-81E2-3BC416ABA909}" type="presOf" srcId="{594EE3BE-9F32-4F0A-B915-EE7A672E3349}" destId="{F61CA773-DD05-4468-AA5E-30697FD11864}" srcOrd="0" destOrd="0" presId="urn:microsoft.com/office/officeart/2005/8/layout/vList2"/>
    <dgm:cxn modelId="{14640FE6-775C-4987-B156-A5F87B256DA9}" type="presParOf" srcId="{5F25C3DE-0EB4-4183-979F-7566007126ED}" destId="{D1E2E8FC-FB10-4827-A52F-5ED10E2F192A}" srcOrd="0" destOrd="0" presId="urn:microsoft.com/office/officeart/2005/8/layout/vList2"/>
    <dgm:cxn modelId="{0ACCD57A-9B3D-4A0C-AC5A-25E74D7183A4}" type="presParOf" srcId="{5F25C3DE-0EB4-4183-979F-7566007126ED}" destId="{8DA16849-65E3-4733-9D14-9336BDE4DD51}" srcOrd="1" destOrd="0" presId="urn:microsoft.com/office/officeart/2005/8/layout/vList2"/>
    <dgm:cxn modelId="{DC41760E-3CC0-41C0-94A9-E5AA6BB38BC9}" type="presParOf" srcId="{5F25C3DE-0EB4-4183-979F-7566007126ED}" destId="{F61CA773-DD05-4468-AA5E-30697FD11864}" srcOrd="2" destOrd="0" presId="urn:microsoft.com/office/officeart/2005/8/layout/vList2"/>
    <dgm:cxn modelId="{D5DEE37F-1656-417E-AF83-F51C84EF2A00}" type="presParOf" srcId="{5F25C3DE-0EB4-4183-979F-7566007126ED}" destId="{7E8B0374-1A1F-43FE-848D-FCFE8992EAAE}" srcOrd="3" destOrd="0" presId="urn:microsoft.com/office/officeart/2005/8/layout/vList2"/>
    <dgm:cxn modelId="{A704E760-D018-41A9-A4E5-499D75B0800B}" type="presParOf" srcId="{5F25C3DE-0EB4-4183-979F-7566007126ED}" destId="{D7F9E929-42F5-4ED3-B280-41DB51544175}" srcOrd="4" destOrd="0" presId="urn:microsoft.com/office/officeart/2005/8/layout/vList2"/>
    <dgm:cxn modelId="{0BB9644F-BF5C-4EC0-8651-61FC63EF28B7}" type="presParOf" srcId="{5F25C3DE-0EB4-4183-979F-7566007126ED}" destId="{15D3B060-8C74-4F2D-BED7-773FD42AE60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9071F7-4FD3-C746-885E-A3221C44A44D}"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5DAA843A-9D8C-7D45-BD70-B995D08357B1}">
      <dgm:prSet phldrT="[Text]"/>
      <dgm:spPr/>
      <dgm:t>
        <a:bodyPr/>
        <a:lstStyle/>
        <a:p>
          <a:r>
            <a:rPr lang="en-US" b="1" dirty="0" smtClean="0"/>
            <a:t>L</a:t>
          </a:r>
          <a:r>
            <a:rPr lang="en-US" dirty="0" smtClean="0"/>
            <a:t>EARN</a:t>
          </a:r>
          <a:endParaRPr lang="en-US" dirty="0"/>
        </a:p>
      </dgm:t>
    </dgm:pt>
    <dgm:pt modelId="{00C5ACE9-DCDE-B244-BBB0-91C7C91E28A0}" type="parTrans" cxnId="{485C9A0F-D887-2042-8E2B-D4DBB9DC6559}">
      <dgm:prSet/>
      <dgm:spPr/>
      <dgm:t>
        <a:bodyPr/>
        <a:lstStyle/>
        <a:p>
          <a:endParaRPr lang="en-US"/>
        </a:p>
      </dgm:t>
    </dgm:pt>
    <dgm:pt modelId="{9694460E-FB7B-7346-9605-25308F5A4B8C}" type="sibTrans" cxnId="{485C9A0F-D887-2042-8E2B-D4DBB9DC6559}">
      <dgm:prSet/>
      <dgm:spPr/>
      <dgm:t>
        <a:bodyPr/>
        <a:lstStyle/>
        <a:p>
          <a:endParaRPr lang="en-US"/>
        </a:p>
      </dgm:t>
    </dgm:pt>
    <dgm:pt modelId="{29168C71-12D5-2B49-BFFE-FE56988D94C1}">
      <dgm:prSet phldrT="[Text]" custT="1"/>
      <dgm:spPr/>
      <dgm:t>
        <a:bodyPr/>
        <a:lstStyle/>
        <a:p>
          <a:r>
            <a:rPr lang="en-US" sz="1200" dirty="0" smtClean="0"/>
            <a:t>Word of mouth advertising through sales parties and social networks</a:t>
          </a:r>
          <a:endParaRPr lang="en-US" sz="1200" dirty="0"/>
        </a:p>
      </dgm:t>
    </dgm:pt>
    <dgm:pt modelId="{DFA57353-80CA-1343-91B7-5E881239D1B0}" type="parTrans" cxnId="{C5215AAD-90BD-7F43-82DC-F9216ECF80E2}">
      <dgm:prSet/>
      <dgm:spPr/>
      <dgm:t>
        <a:bodyPr/>
        <a:lstStyle/>
        <a:p>
          <a:endParaRPr lang="en-US"/>
        </a:p>
      </dgm:t>
    </dgm:pt>
    <dgm:pt modelId="{30F84AD7-80F0-BD40-A4A6-02605E9FD74E}" type="sibTrans" cxnId="{C5215AAD-90BD-7F43-82DC-F9216ECF80E2}">
      <dgm:prSet/>
      <dgm:spPr/>
      <dgm:t>
        <a:bodyPr/>
        <a:lstStyle/>
        <a:p>
          <a:endParaRPr lang="en-US"/>
        </a:p>
      </dgm:t>
    </dgm:pt>
    <dgm:pt modelId="{EEDC59F8-BA6B-104A-A19E-0233E0A96A6F}">
      <dgm:prSet phldrT="[Text]" custT="1"/>
      <dgm:spPr/>
      <dgm:t>
        <a:bodyPr/>
        <a:lstStyle/>
        <a:p>
          <a:r>
            <a:rPr lang="en-US" sz="1200" dirty="0" smtClean="0"/>
            <a:t>Direct Selling firm, Salespeople</a:t>
          </a:r>
          <a:endParaRPr lang="en-US" sz="1200" dirty="0"/>
        </a:p>
      </dgm:t>
    </dgm:pt>
    <dgm:pt modelId="{1C23C80F-EF68-8442-8958-33662AFAE7C1}" type="parTrans" cxnId="{1643C2F4-6519-444D-AE33-6C7F86B83C8F}">
      <dgm:prSet/>
      <dgm:spPr/>
      <dgm:t>
        <a:bodyPr/>
        <a:lstStyle/>
        <a:p>
          <a:endParaRPr lang="en-US"/>
        </a:p>
      </dgm:t>
    </dgm:pt>
    <dgm:pt modelId="{BDE961FB-4E52-674B-87CF-0FD1E6583E09}" type="sibTrans" cxnId="{1643C2F4-6519-444D-AE33-6C7F86B83C8F}">
      <dgm:prSet/>
      <dgm:spPr/>
      <dgm:t>
        <a:bodyPr/>
        <a:lstStyle/>
        <a:p>
          <a:endParaRPr lang="en-US"/>
        </a:p>
      </dgm:t>
    </dgm:pt>
    <dgm:pt modelId="{0C314531-B201-D14E-8A90-BBE5D7290A93}">
      <dgm:prSet phldrT="[Text]"/>
      <dgm:spPr/>
      <dgm:t>
        <a:bodyPr/>
        <a:lstStyle/>
        <a:p>
          <a:r>
            <a:rPr lang="en-US" b="1" dirty="0" smtClean="0"/>
            <a:t>B</a:t>
          </a:r>
          <a:r>
            <a:rPr lang="en-US" dirty="0" smtClean="0"/>
            <a:t>UY</a:t>
          </a:r>
          <a:endParaRPr lang="en-US" dirty="0"/>
        </a:p>
      </dgm:t>
    </dgm:pt>
    <dgm:pt modelId="{8C640ACE-E8CD-B94F-9AE4-5CD009E3FE69}" type="parTrans" cxnId="{D3AABBF3-F207-8A4F-8BA1-42F18E88B820}">
      <dgm:prSet/>
      <dgm:spPr/>
      <dgm:t>
        <a:bodyPr/>
        <a:lstStyle/>
        <a:p>
          <a:endParaRPr lang="en-US"/>
        </a:p>
      </dgm:t>
    </dgm:pt>
    <dgm:pt modelId="{D5B4919C-7B2E-1C4E-BEDC-E7EF1B0FD484}" type="sibTrans" cxnId="{D3AABBF3-F207-8A4F-8BA1-42F18E88B820}">
      <dgm:prSet/>
      <dgm:spPr/>
      <dgm:t>
        <a:bodyPr/>
        <a:lstStyle/>
        <a:p>
          <a:endParaRPr lang="en-US"/>
        </a:p>
      </dgm:t>
    </dgm:pt>
    <dgm:pt modelId="{EDE762B7-D7B9-7748-A18B-891C7C908CCA}">
      <dgm:prSet phldrT="[Text]" custT="1"/>
      <dgm:spPr/>
      <dgm:t>
        <a:bodyPr/>
        <a:lstStyle/>
        <a:p>
          <a:r>
            <a:rPr lang="en-US" sz="1200" dirty="0" smtClean="0"/>
            <a:t>Place order with a Libbey salesperson, either at a party, online, or through a mobile application</a:t>
          </a:r>
          <a:endParaRPr lang="en-US" sz="1200" dirty="0"/>
        </a:p>
      </dgm:t>
    </dgm:pt>
    <dgm:pt modelId="{A610ECC8-70FE-DA47-A1C7-0B84C0AF2F99}" type="parTrans" cxnId="{895EF577-E3D5-E14C-B501-42FDE1F8D510}">
      <dgm:prSet/>
      <dgm:spPr/>
      <dgm:t>
        <a:bodyPr/>
        <a:lstStyle/>
        <a:p>
          <a:endParaRPr lang="en-US"/>
        </a:p>
      </dgm:t>
    </dgm:pt>
    <dgm:pt modelId="{E3DB0158-67BC-0342-B466-2A818DF3C1D9}" type="sibTrans" cxnId="{895EF577-E3D5-E14C-B501-42FDE1F8D510}">
      <dgm:prSet/>
      <dgm:spPr/>
      <dgm:t>
        <a:bodyPr/>
        <a:lstStyle/>
        <a:p>
          <a:endParaRPr lang="en-US"/>
        </a:p>
      </dgm:t>
    </dgm:pt>
    <dgm:pt modelId="{E7F8A953-F87F-A842-A6F7-D2A18C5CE004}">
      <dgm:prSet phldrT="[Text]"/>
      <dgm:spPr/>
      <dgm:t>
        <a:bodyPr/>
        <a:lstStyle/>
        <a:p>
          <a:r>
            <a:rPr lang="en-US" b="1" dirty="0" smtClean="0"/>
            <a:t>G</a:t>
          </a:r>
          <a:r>
            <a:rPr lang="en-US" dirty="0" smtClean="0"/>
            <a:t>ET</a:t>
          </a:r>
          <a:endParaRPr lang="en-US" dirty="0"/>
        </a:p>
      </dgm:t>
    </dgm:pt>
    <dgm:pt modelId="{779E1443-5EB5-2941-B2F7-96BEA146F3C4}" type="parTrans" cxnId="{7191F170-3A73-C748-803F-9E23B155C94A}">
      <dgm:prSet/>
      <dgm:spPr/>
      <dgm:t>
        <a:bodyPr/>
        <a:lstStyle/>
        <a:p>
          <a:endParaRPr lang="en-US"/>
        </a:p>
      </dgm:t>
    </dgm:pt>
    <dgm:pt modelId="{986DF58F-4632-D942-A52A-A69DE9035EF9}" type="sibTrans" cxnId="{7191F170-3A73-C748-803F-9E23B155C94A}">
      <dgm:prSet/>
      <dgm:spPr/>
      <dgm:t>
        <a:bodyPr/>
        <a:lstStyle/>
        <a:p>
          <a:endParaRPr lang="en-US"/>
        </a:p>
      </dgm:t>
    </dgm:pt>
    <dgm:pt modelId="{9B4F3751-586D-3341-A848-7544CBCC8390}">
      <dgm:prSet phldrT="[Text]" custT="1"/>
      <dgm:spPr/>
      <dgm:t>
        <a:bodyPr/>
        <a:lstStyle/>
        <a:p>
          <a:r>
            <a:rPr lang="en-US" sz="1200" dirty="0" smtClean="0"/>
            <a:t>Libbey products are delivered directly to the customer via ground transportation from DHL warehouses in Jakarta </a:t>
          </a:r>
          <a:endParaRPr lang="en-US" sz="1200" dirty="0"/>
        </a:p>
      </dgm:t>
    </dgm:pt>
    <dgm:pt modelId="{38AC1D70-9DA6-3D48-85DD-64959861536F}" type="parTrans" cxnId="{DDD17228-3B5F-B04A-96C1-B67A2A408CA6}">
      <dgm:prSet/>
      <dgm:spPr/>
      <dgm:t>
        <a:bodyPr/>
        <a:lstStyle/>
        <a:p>
          <a:endParaRPr lang="en-US"/>
        </a:p>
      </dgm:t>
    </dgm:pt>
    <dgm:pt modelId="{B7799D6B-CC9C-B145-BE18-0181A7402F35}" type="sibTrans" cxnId="{DDD17228-3B5F-B04A-96C1-B67A2A408CA6}">
      <dgm:prSet/>
      <dgm:spPr/>
      <dgm:t>
        <a:bodyPr/>
        <a:lstStyle/>
        <a:p>
          <a:endParaRPr lang="en-US"/>
        </a:p>
      </dgm:t>
    </dgm:pt>
    <dgm:pt modelId="{F07C6D1C-EEE2-A546-9F2A-7D03329A321B}">
      <dgm:prSet phldrT="[Text]" custT="1"/>
      <dgm:spPr/>
      <dgm:t>
        <a:bodyPr/>
        <a:lstStyle/>
        <a:p>
          <a:r>
            <a:rPr lang="en-US" sz="1200" dirty="0" smtClean="0"/>
            <a:t>DHL</a:t>
          </a:r>
          <a:endParaRPr lang="en-US" sz="1200" dirty="0"/>
        </a:p>
      </dgm:t>
    </dgm:pt>
    <dgm:pt modelId="{D28D0EC4-2B4E-B34B-BA20-DB6B66B606AB}" type="parTrans" cxnId="{BF85AA84-E7A8-DC42-A585-E9A617244837}">
      <dgm:prSet/>
      <dgm:spPr/>
      <dgm:t>
        <a:bodyPr/>
        <a:lstStyle/>
        <a:p>
          <a:endParaRPr lang="en-US"/>
        </a:p>
      </dgm:t>
    </dgm:pt>
    <dgm:pt modelId="{F1FBE206-A5EA-4F44-BFEB-A52699669528}" type="sibTrans" cxnId="{BF85AA84-E7A8-DC42-A585-E9A617244837}">
      <dgm:prSet/>
      <dgm:spPr/>
      <dgm:t>
        <a:bodyPr/>
        <a:lstStyle/>
        <a:p>
          <a:endParaRPr lang="en-US"/>
        </a:p>
      </dgm:t>
    </dgm:pt>
    <dgm:pt modelId="{6D2585EC-291B-4342-BECC-8B35FC590F95}">
      <dgm:prSet phldrT="[Text]"/>
      <dgm:spPr/>
      <dgm:t>
        <a:bodyPr/>
        <a:lstStyle/>
        <a:p>
          <a:r>
            <a:rPr lang="en-US" b="1" dirty="0" smtClean="0"/>
            <a:t>U</a:t>
          </a:r>
          <a:r>
            <a:rPr lang="en-US" dirty="0" smtClean="0"/>
            <a:t>SE</a:t>
          </a:r>
          <a:endParaRPr lang="en-US" dirty="0"/>
        </a:p>
      </dgm:t>
    </dgm:pt>
    <dgm:pt modelId="{523E9BD3-2A3D-8349-90ED-454787239CFD}" type="parTrans" cxnId="{6498F75C-88A4-8547-8D4F-40C0B3A868E9}">
      <dgm:prSet/>
      <dgm:spPr/>
      <dgm:t>
        <a:bodyPr/>
        <a:lstStyle/>
        <a:p>
          <a:endParaRPr lang="en-US"/>
        </a:p>
      </dgm:t>
    </dgm:pt>
    <dgm:pt modelId="{0C6470EE-38DE-AA49-B188-87C4833AD6A3}" type="sibTrans" cxnId="{6498F75C-88A4-8547-8D4F-40C0B3A868E9}">
      <dgm:prSet/>
      <dgm:spPr/>
      <dgm:t>
        <a:bodyPr/>
        <a:lstStyle/>
        <a:p>
          <a:endParaRPr lang="en-US"/>
        </a:p>
      </dgm:t>
    </dgm:pt>
    <dgm:pt modelId="{A88D65ED-BB85-284D-98F7-B8DABEA3B060}">
      <dgm:prSet phldrT="[Text]"/>
      <dgm:spPr/>
      <dgm:t>
        <a:bodyPr/>
        <a:lstStyle/>
        <a:p>
          <a:r>
            <a:rPr lang="en-US" b="1" dirty="0" smtClean="0"/>
            <a:t>P</a:t>
          </a:r>
          <a:r>
            <a:rPr lang="en-US" dirty="0" smtClean="0"/>
            <a:t>URCHASE</a:t>
          </a:r>
          <a:endParaRPr lang="en-US" dirty="0"/>
        </a:p>
      </dgm:t>
    </dgm:pt>
    <dgm:pt modelId="{690B7370-EF8F-E545-A837-99909F7D871C}" type="parTrans" cxnId="{A8AC2578-96F6-2E43-B851-FE8D62A6AC9D}">
      <dgm:prSet/>
      <dgm:spPr/>
      <dgm:t>
        <a:bodyPr/>
        <a:lstStyle/>
        <a:p>
          <a:endParaRPr lang="en-US"/>
        </a:p>
      </dgm:t>
    </dgm:pt>
    <dgm:pt modelId="{2ACABB6C-7BCE-F54E-AD2A-7D7BDF7B3BB4}" type="sibTrans" cxnId="{A8AC2578-96F6-2E43-B851-FE8D62A6AC9D}">
      <dgm:prSet/>
      <dgm:spPr/>
      <dgm:t>
        <a:bodyPr/>
        <a:lstStyle/>
        <a:p>
          <a:endParaRPr lang="en-US"/>
        </a:p>
      </dgm:t>
    </dgm:pt>
    <dgm:pt modelId="{50AA2685-4088-0543-B046-DF7EC8CCBE87}">
      <dgm:prSet phldrT="[Text]"/>
      <dgm:spPr/>
      <dgm:t>
        <a:bodyPr/>
        <a:lstStyle/>
        <a:p>
          <a:r>
            <a:rPr lang="en-US" b="1" dirty="0" smtClean="0"/>
            <a:t>S</a:t>
          </a:r>
          <a:r>
            <a:rPr lang="en-US" dirty="0" smtClean="0"/>
            <a:t>ERVICE</a:t>
          </a:r>
          <a:endParaRPr lang="en-US" dirty="0"/>
        </a:p>
      </dgm:t>
    </dgm:pt>
    <dgm:pt modelId="{56DA7A12-AB36-3F4A-B143-05C601B2C630}" type="parTrans" cxnId="{FF93DBD4-9BE0-F44C-B10D-F6C505DA4DAC}">
      <dgm:prSet/>
      <dgm:spPr/>
      <dgm:t>
        <a:bodyPr/>
        <a:lstStyle/>
        <a:p>
          <a:endParaRPr lang="en-US"/>
        </a:p>
      </dgm:t>
    </dgm:pt>
    <dgm:pt modelId="{18B8427C-93E0-354F-94E9-D940E72989FA}" type="sibTrans" cxnId="{FF93DBD4-9BE0-F44C-B10D-F6C505DA4DAC}">
      <dgm:prSet/>
      <dgm:spPr/>
      <dgm:t>
        <a:bodyPr/>
        <a:lstStyle/>
        <a:p>
          <a:endParaRPr lang="en-US"/>
        </a:p>
      </dgm:t>
    </dgm:pt>
    <dgm:pt modelId="{F7519CB7-1A30-F740-9362-9F51CF35AA8A}">
      <dgm:prSet phldrT="[Text]" custT="1"/>
      <dgm:spPr/>
      <dgm:t>
        <a:bodyPr/>
        <a:lstStyle/>
        <a:p>
          <a:r>
            <a:rPr lang="en-US" sz="1200" dirty="0" smtClean="0"/>
            <a:t>Libbey products are used for food/drink consumption or decoration</a:t>
          </a:r>
          <a:endParaRPr lang="en-US" sz="1200" dirty="0"/>
        </a:p>
      </dgm:t>
    </dgm:pt>
    <dgm:pt modelId="{B4F44E2B-B514-FC4C-B376-C68CC54FF4D2}" type="parTrans" cxnId="{02D7E0D4-9D3D-F44E-A175-FB9F9FD80A4B}">
      <dgm:prSet/>
      <dgm:spPr/>
      <dgm:t>
        <a:bodyPr/>
        <a:lstStyle/>
        <a:p>
          <a:endParaRPr lang="en-US"/>
        </a:p>
      </dgm:t>
    </dgm:pt>
    <dgm:pt modelId="{270C5D9C-5E9F-A541-BD90-C1A67941C65B}" type="sibTrans" cxnId="{02D7E0D4-9D3D-F44E-A175-FB9F9FD80A4B}">
      <dgm:prSet/>
      <dgm:spPr/>
      <dgm:t>
        <a:bodyPr/>
        <a:lstStyle/>
        <a:p>
          <a:endParaRPr lang="en-US"/>
        </a:p>
      </dgm:t>
    </dgm:pt>
    <dgm:pt modelId="{1318A9BC-0BEA-1741-AD0D-DA2A8E6002A1}">
      <dgm:prSet phldrT="[Text]" custT="1"/>
      <dgm:spPr/>
      <dgm:t>
        <a:bodyPr/>
        <a:lstStyle/>
        <a:p>
          <a:r>
            <a:rPr lang="en-US" sz="1200" dirty="0" smtClean="0"/>
            <a:t>Cash or credit will be accepted</a:t>
          </a:r>
          <a:endParaRPr lang="en-US" sz="1200" dirty="0"/>
        </a:p>
      </dgm:t>
    </dgm:pt>
    <dgm:pt modelId="{0528B500-A540-E848-B750-EDBD3E0EC318}" type="parTrans" cxnId="{8DDED2CC-C8D4-3A41-BFB7-9D196FABBCBC}">
      <dgm:prSet/>
      <dgm:spPr/>
      <dgm:t>
        <a:bodyPr/>
        <a:lstStyle/>
        <a:p>
          <a:endParaRPr lang="en-US"/>
        </a:p>
      </dgm:t>
    </dgm:pt>
    <dgm:pt modelId="{644013E1-A65B-3548-BF02-AFCB697D3555}" type="sibTrans" cxnId="{8DDED2CC-C8D4-3A41-BFB7-9D196FABBCBC}">
      <dgm:prSet/>
      <dgm:spPr/>
      <dgm:t>
        <a:bodyPr/>
        <a:lstStyle/>
        <a:p>
          <a:endParaRPr lang="en-US"/>
        </a:p>
      </dgm:t>
    </dgm:pt>
    <dgm:pt modelId="{7FFAC047-62AE-704D-A8B4-5E4B59ED69CE}">
      <dgm:prSet phldrT="[Text]" custT="1"/>
      <dgm:spPr/>
      <dgm:t>
        <a:bodyPr/>
        <a:lstStyle/>
        <a:p>
          <a:r>
            <a:rPr lang="en-US" sz="1200" dirty="0" smtClean="0"/>
            <a:t>No repairs – customers can purchase new products as replacements</a:t>
          </a:r>
          <a:endParaRPr lang="en-US" sz="1200" dirty="0"/>
        </a:p>
      </dgm:t>
    </dgm:pt>
    <dgm:pt modelId="{27009611-BE5A-0A4F-813B-2C8B4783921E}" type="parTrans" cxnId="{B272F515-0C54-874D-8547-8B1F85D3BFA2}">
      <dgm:prSet/>
      <dgm:spPr/>
      <dgm:t>
        <a:bodyPr/>
        <a:lstStyle/>
        <a:p>
          <a:endParaRPr lang="en-US"/>
        </a:p>
      </dgm:t>
    </dgm:pt>
    <dgm:pt modelId="{F0EA7433-8B85-9C4F-96D6-A0B585729EFE}" type="sibTrans" cxnId="{B272F515-0C54-874D-8547-8B1F85D3BFA2}">
      <dgm:prSet/>
      <dgm:spPr/>
      <dgm:t>
        <a:bodyPr/>
        <a:lstStyle/>
        <a:p>
          <a:endParaRPr lang="en-US"/>
        </a:p>
      </dgm:t>
    </dgm:pt>
    <dgm:pt modelId="{FC48B1FB-F30E-9D49-86FB-85379183193D}">
      <dgm:prSet phldrT="[Text]" custT="1"/>
      <dgm:spPr/>
      <dgm:t>
        <a:bodyPr/>
        <a:lstStyle/>
        <a:p>
          <a:r>
            <a:rPr lang="en-US" sz="1200" dirty="0" smtClean="0"/>
            <a:t>Salespeople, Libbey </a:t>
          </a:r>
          <a:endParaRPr lang="en-US" sz="1200" dirty="0"/>
        </a:p>
      </dgm:t>
    </dgm:pt>
    <dgm:pt modelId="{F126B01D-2E59-324D-829D-CFB899904E5A}" type="parTrans" cxnId="{BC097FA3-2800-A744-9C47-7CFEC4BBD936}">
      <dgm:prSet/>
      <dgm:spPr/>
      <dgm:t>
        <a:bodyPr/>
        <a:lstStyle/>
        <a:p>
          <a:endParaRPr lang="en-US"/>
        </a:p>
      </dgm:t>
    </dgm:pt>
    <dgm:pt modelId="{871D62CA-9B52-FA44-B998-3B63C1AA614A}" type="sibTrans" cxnId="{BC097FA3-2800-A744-9C47-7CFEC4BBD936}">
      <dgm:prSet/>
      <dgm:spPr/>
      <dgm:t>
        <a:bodyPr/>
        <a:lstStyle/>
        <a:p>
          <a:endParaRPr lang="en-US"/>
        </a:p>
      </dgm:t>
    </dgm:pt>
    <dgm:pt modelId="{6A1319D4-0028-CC45-8092-A77F7DCBC0F0}">
      <dgm:prSet phldrT="[Text]" custT="1"/>
      <dgm:spPr/>
      <dgm:t>
        <a:bodyPr/>
        <a:lstStyle/>
        <a:p>
          <a:r>
            <a:rPr lang="en-US" sz="1200" dirty="0" smtClean="0"/>
            <a:t>Customers</a:t>
          </a:r>
          <a:endParaRPr lang="en-US" sz="1200" dirty="0"/>
        </a:p>
      </dgm:t>
    </dgm:pt>
    <dgm:pt modelId="{2465E4A6-6A96-6042-AFA9-A181283831C5}" type="parTrans" cxnId="{E7ACECC7-FC71-AD42-A664-A5C84BA43EE2}">
      <dgm:prSet/>
      <dgm:spPr/>
      <dgm:t>
        <a:bodyPr/>
        <a:lstStyle/>
        <a:p>
          <a:endParaRPr lang="en-US"/>
        </a:p>
      </dgm:t>
    </dgm:pt>
    <dgm:pt modelId="{CFC1E04C-0E9C-5B4D-8BD0-977DBB4ADEFE}" type="sibTrans" cxnId="{E7ACECC7-FC71-AD42-A664-A5C84BA43EE2}">
      <dgm:prSet/>
      <dgm:spPr/>
      <dgm:t>
        <a:bodyPr/>
        <a:lstStyle/>
        <a:p>
          <a:endParaRPr lang="en-US"/>
        </a:p>
      </dgm:t>
    </dgm:pt>
    <dgm:pt modelId="{15402B7D-2751-0841-864A-AF1CAB3AC85D}">
      <dgm:prSet phldrT="[Text]" custT="1"/>
      <dgm:spPr/>
      <dgm:t>
        <a:bodyPr/>
        <a:lstStyle/>
        <a:p>
          <a:r>
            <a:rPr lang="en-US" sz="1200" dirty="0" smtClean="0"/>
            <a:t>Customers, Libbey, Banks</a:t>
          </a:r>
          <a:endParaRPr lang="en-US" sz="1200" dirty="0"/>
        </a:p>
      </dgm:t>
    </dgm:pt>
    <dgm:pt modelId="{0F221EA4-0A22-2B44-97DC-251C24BFE5CA}" type="parTrans" cxnId="{7D9BF302-7175-864D-B635-E002EAD30A8F}">
      <dgm:prSet/>
      <dgm:spPr/>
      <dgm:t>
        <a:bodyPr/>
        <a:lstStyle/>
        <a:p>
          <a:endParaRPr lang="en-US"/>
        </a:p>
      </dgm:t>
    </dgm:pt>
    <dgm:pt modelId="{5B4BBF3C-58FD-8140-A6B8-3D9B529550F7}" type="sibTrans" cxnId="{7D9BF302-7175-864D-B635-E002EAD30A8F}">
      <dgm:prSet/>
      <dgm:spPr/>
      <dgm:t>
        <a:bodyPr/>
        <a:lstStyle/>
        <a:p>
          <a:endParaRPr lang="en-US"/>
        </a:p>
      </dgm:t>
    </dgm:pt>
    <dgm:pt modelId="{4FFBB506-4406-3A4E-9A64-D6431118FFA9}">
      <dgm:prSet phldrT="[Text]" custT="1"/>
      <dgm:spPr/>
      <dgm:t>
        <a:bodyPr/>
        <a:lstStyle/>
        <a:p>
          <a:r>
            <a:rPr lang="en-US" sz="1200" dirty="0" smtClean="0"/>
            <a:t>Customers</a:t>
          </a:r>
          <a:endParaRPr lang="en-US" sz="1200" dirty="0"/>
        </a:p>
      </dgm:t>
    </dgm:pt>
    <dgm:pt modelId="{55D4B6A3-AB65-4F4A-8CF8-5B9604C1F702}" type="parTrans" cxnId="{C5630658-E675-D749-8DE9-8377642A6B94}">
      <dgm:prSet/>
      <dgm:spPr/>
      <dgm:t>
        <a:bodyPr/>
        <a:lstStyle/>
        <a:p>
          <a:endParaRPr lang="en-US"/>
        </a:p>
      </dgm:t>
    </dgm:pt>
    <dgm:pt modelId="{48FD3470-26AC-CA40-8713-0F4C27DA521C}" type="sibTrans" cxnId="{C5630658-E675-D749-8DE9-8377642A6B94}">
      <dgm:prSet/>
      <dgm:spPr/>
      <dgm:t>
        <a:bodyPr/>
        <a:lstStyle/>
        <a:p>
          <a:endParaRPr lang="en-US"/>
        </a:p>
      </dgm:t>
    </dgm:pt>
    <dgm:pt modelId="{9C6DC017-BCDE-D14D-905B-5C9FF9550431}" type="pres">
      <dgm:prSet presAssocID="{E89071F7-4FD3-C746-885E-A3221C44A44D}" presName="Name0" presStyleCnt="0">
        <dgm:presLayoutVars>
          <dgm:chPref val="3"/>
          <dgm:dir/>
          <dgm:animLvl val="lvl"/>
          <dgm:resizeHandles/>
        </dgm:presLayoutVars>
      </dgm:prSet>
      <dgm:spPr/>
      <dgm:t>
        <a:bodyPr/>
        <a:lstStyle/>
        <a:p>
          <a:endParaRPr lang="en-US"/>
        </a:p>
      </dgm:t>
    </dgm:pt>
    <dgm:pt modelId="{EB08C9FD-CC18-F34D-AFE7-A5117E879A7C}" type="pres">
      <dgm:prSet presAssocID="{5DAA843A-9D8C-7D45-BD70-B995D08357B1}" presName="horFlow" presStyleCnt="0"/>
      <dgm:spPr/>
    </dgm:pt>
    <dgm:pt modelId="{22C81687-7185-2245-9EB8-D8E3D87DD25E}" type="pres">
      <dgm:prSet presAssocID="{5DAA843A-9D8C-7D45-BD70-B995D08357B1}" presName="bigChev" presStyleLbl="node1" presStyleIdx="0" presStyleCnt="6" custScaleX="158169" custLinFactX="-68241" custLinFactNeighborX="-100000"/>
      <dgm:spPr/>
      <dgm:t>
        <a:bodyPr/>
        <a:lstStyle/>
        <a:p>
          <a:endParaRPr lang="en-US"/>
        </a:p>
      </dgm:t>
    </dgm:pt>
    <dgm:pt modelId="{874FAF41-7C3D-5148-855A-FF5566A05503}" type="pres">
      <dgm:prSet presAssocID="{DFA57353-80CA-1343-91B7-5E881239D1B0}" presName="parTrans" presStyleCnt="0"/>
      <dgm:spPr/>
    </dgm:pt>
    <dgm:pt modelId="{D772F5C5-A7CC-5C4A-8C93-561C9F38B6D1}" type="pres">
      <dgm:prSet presAssocID="{29168C71-12D5-2B49-BFFE-FE56988D94C1}" presName="node" presStyleLbl="alignAccFollowNode1" presStyleIdx="0" presStyleCnt="12" custScaleX="264701" custLinFactX="-16523" custLinFactNeighborX="-100000">
        <dgm:presLayoutVars>
          <dgm:bulletEnabled val="1"/>
        </dgm:presLayoutVars>
      </dgm:prSet>
      <dgm:spPr/>
      <dgm:t>
        <a:bodyPr/>
        <a:lstStyle/>
        <a:p>
          <a:endParaRPr lang="en-US"/>
        </a:p>
      </dgm:t>
    </dgm:pt>
    <dgm:pt modelId="{E598A5C1-B889-6641-B8C2-3BA2BAC0D463}" type="pres">
      <dgm:prSet presAssocID="{30F84AD7-80F0-BD40-A4A6-02605E9FD74E}" presName="sibTrans" presStyleCnt="0"/>
      <dgm:spPr/>
    </dgm:pt>
    <dgm:pt modelId="{DAD3562A-464E-B943-9D1B-0068DE083F75}" type="pres">
      <dgm:prSet presAssocID="{EEDC59F8-BA6B-104A-A19E-0233E0A96A6F}" presName="node" presStyleLbl="alignAccFollowNode1" presStyleIdx="1" presStyleCnt="12" custLinFactX="-15251" custLinFactNeighborX="-100000">
        <dgm:presLayoutVars>
          <dgm:bulletEnabled val="1"/>
        </dgm:presLayoutVars>
      </dgm:prSet>
      <dgm:spPr/>
      <dgm:t>
        <a:bodyPr/>
        <a:lstStyle/>
        <a:p>
          <a:endParaRPr lang="en-US"/>
        </a:p>
      </dgm:t>
    </dgm:pt>
    <dgm:pt modelId="{F97F2D54-FC3D-5243-81A0-9DCD9DE933E2}" type="pres">
      <dgm:prSet presAssocID="{5DAA843A-9D8C-7D45-BD70-B995D08357B1}" presName="vSp" presStyleCnt="0"/>
      <dgm:spPr/>
    </dgm:pt>
    <dgm:pt modelId="{CD008C67-1711-2345-A5C4-1F2AEB0E7024}" type="pres">
      <dgm:prSet presAssocID="{0C314531-B201-D14E-8A90-BBE5D7290A93}" presName="horFlow" presStyleCnt="0"/>
      <dgm:spPr/>
    </dgm:pt>
    <dgm:pt modelId="{64866995-F77B-4E47-9A78-C838C9215657}" type="pres">
      <dgm:prSet presAssocID="{0C314531-B201-D14E-8A90-BBE5D7290A93}" presName="bigChev" presStyleLbl="node1" presStyleIdx="1" presStyleCnt="6" custScaleX="158169" custLinFactX="-68241" custLinFactNeighborX="-100000"/>
      <dgm:spPr/>
      <dgm:t>
        <a:bodyPr/>
        <a:lstStyle/>
        <a:p>
          <a:endParaRPr lang="en-US"/>
        </a:p>
      </dgm:t>
    </dgm:pt>
    <dgm:pt modelId="{9B2BB12A-E347-2A41-B66C-7C734A9A99CE}" type="pres">
      <dgm:prSet presAssocID="{A610ECC8-70FE-DA47-A1C7-0B84C0AF2F99}" presName="parTrans" presStyleCnt="0"/>
      <dgm:spPr/>
    </dgm:pt>
    <dgm:pt modelId="{95518E92-89B5-CF48-B279-B6BA76086996}" type="pres">
      <dgm:prSet presAssocID="{EDE762B7-D7B9-7748-A18B-891C7C908CCA}" presName="node" presStyleLbl="alignAccFollowNode1" presStyleIdx="2" presStyleCnt="12" custScaleX="264701" custLinFactX="-16523" custLinFactNeighborX="-100000">
        <dgm:presLayoutVars>
          <dgm:bulletEnabled val="1"/>
        </dgm:presLayoutVars>
      </dgm:prSet>
      <dgm:spPr/>
      <dgm:t>
        <a:bodyPr/>
        <a:lstStyle/>
        <a:p>
          <a:endParaRPr lang="en-US"/>
        </a:p>
      </dgm:t>
    </dgm:pt>
    <dgm:pt modelId="{F47F0F1E-AAAF-E549-8E20-1361B93C940C}" type="pres">
      <dgm:prSet presAssocID="{E3DB0158-67BC-0342-B466-2A818DF3C1D9}" presName="sibTrans" presStyleCnt="0"/>
      <dgm:spPr/>
    </dgm:pt>
    <dgm:pt modelId="{876491A6-7A89-F940-8077-86EDC6D8A985}" type="pres">
      <dgm:prSet presAssocID="{FC48B1FB-F30E-9D49-86FB-85379183193D}" presName="node" presStyleLbl="alignAccFollowNode1" presStyleIdx="3" presStyleCnt="12" custLinFactX="-15251" custLinFactNeighborX="-100000">
        <dgm:presLayoutVars>
          <dgm:bulletEnabled val="1"/>
        </dgm:presLayoutVars>
      </dgm:prSet>
      <dgm:spPr/>
      <dgm:t>
        <a:bodyPr/>
        <a:lstStyle/>
        <a:p>
          <a:endParaRPr lang="en-US"/>
        </a:p>
      </dgm:t>
    </dgm:pt>
    <dgm:pt modelId="{118B1B5B-1976-A94A-8E05-BA79C7E4132F}" type="pres">
      <dgm:prSet presAssocID="{0C314531-B201-D14E-8A90-BBE5D7290A93}" presName="vSp" presStyleCnt="0"/>
      <dgm:spPr/>
    </dgm:pt>
    <dgm:pt modelId="{35BD8E06-1166-E943-A74F-6462857D6E36}" type="pres">
      <dgm:prSet presAssocID="{E7F8A953-F87F-A842-A6F7-D2A18C5CE004}" presName="horFlow" presStyleCnt="0"/>
      <dgm:spPr/>
    </dgm:pt>
    <dgm:pt modelId="{2461E006-1164-A946-AB79-4F720B483CDB}" type="pres">
      <dgm:prSet presAssocID="{E7F8A953-F87F-A842-A6F7-D2A18C5CE004}" presName="bigChev" presStyleLbl="node1" presStyleIdx="2" presStyleCnt="6" custScaleX="158169" custLinFactX="-68241" custLinFactNeighborX="-100000"/>
      <dgm:spPr/>
      <dgm:t>
        <a:bodyPr/>
        <a:lstStyle/>
        <a:p>
          <a:endParaRPr lang="en-US"/>
        </a:p>
      </dgm:t>
    </dgm:pt>
    <dgm:pt modelId="{274729DE-D2CB-504E-AD55-EC60F67EF150}" type="pres">
      <dgm:prSet presAssocID="{38AC1D70-9DA6-3D48-85DD-64959861536F}" presName="parTrans" presStyleCnt="0"/>
      <dgm:spPr/>
    </dgm:pt>
    <dgm:pt modelId="{80886D27-7EAF-FB47-A7B7-4DF6E4C0D0CF}" type="pres">
      <dgm:prSet presAssocID="{9B4F3751-586D-3341-A848-7544CBCC8390}" presName="node" presStyleLbl="alignAccFollowNode1" presStyleIdx="4" presStyleCnt="12" custScaleX="264701" custLinFactX="-16523" custLinFactNeighborX="-100000">
        <dgm:presLayoutVars>
          <dgm:bulletEnabled val="1"/>
        </dgm:presLayoutVars>
      </dgm:prSet>
      <dgm:spPr/>
      <dgm:t>
        <a:bodyPr/>
        <a:lstStyle/>
        <a:p>
          <a:endParaRPr lang="en-US"/>
        </a:p>
      </dgm:t>
    </dgm:pt>
    <dgm:pt modelId="{BD12C5D7-1356-B849-898D-21C6FE9DED3C}" type="pres">
      <dgm:prSet presAssocID="{B7799D6B-CC9C-B145-BE18-0181A7402F35}" presName="sibTrans" presStyleCnt="0"/>
      <dgm:spPr/>
    </dgm:pt>
    <dgm:pt modelId="{941D9AA5-B147-0C4B-9B07-9EAB51C26A71}" type="pres">
      <dgm:prSet presAssocID="{F07C6D1C-EEE2-A546-9F2A-7D03329A321B}" presName="node" presStyleLbl="alignAccFollowNode1" presStyleIdx="5" presStyleCnt="12" custLinFactX="-15251" custLinFactNeighborX="-100000">
        <dgm:presLayoutVars>
          <dgm:bulletEnabled val="1"/>
        </dgm:presLayoutVars>
      </dgm:prSet>
      <dgm:spPr/>
      <dgm:t>
        <a:bodyPr/>
        <a:lstStyle/>
        <a:p>
          <a:endParaRPr lang="en-US"/>
        </a:p>
      </dgm:t>
    </dgm:pt>
    <dgm:pt modelId="{A977F9DB-F05C-5F43-B887-4159E25184F8}" type="pres">
      <dgm:prSet presAssocID="{E7F8A953-F87F-A842-A6F7-D2A18C5CE004}" presName="vSp" presStyleCnt="0"/>
      <dgm:spPr/>
    </dgm:pt>
    <dgm:pt modelId="{62909810-BA26-E04E-BE0E-4E5FF47004B4}" type="pres">
      <dgm:prSet presAssocID="{6D2585EC-291B-4342-BECC-8B35FC590F95}" presName="horFlow" presStyleCnt="0"/>
      <dgm:spPr/>
    </dgm:pt>
    <dgm:pt modelId="{F43F29AC-ACDA-B94A-8C33-08491F4BA40C}" type="pres">
      <dgm:prSet presAssocID="{6D2585EC-291B-4342-BECC-8B35FC590F95}" presName="bigChev" presStyleLbl="node1" presStyleIdx="3" presStyleCnt="6" custScaleX="158169" custLinFactX="-70357" custLinFactNeighborX="-100000"/>
      <dgm:spPr/>
      <dgm:t>
        <a:bodyPr/>
        <a:lstStyle/>
        <a:p>
          <a:endParaRPr lang="en-US"/>
        </a:p>
      </dgm:t>
    </dgm:pt>
    <dgm:pt modelId="{F23C4C7B-B2B1-7647-83E4-729C6828EF8E}" type="pres">
      <dgm:prSet presAssocID="{B4F44E2B-B514-FC4C-B376-C68CC54FF4D2}" presName="parTrans" presStyleCnt="0"/>
      <dgm:spPr/>
    </dgm:pt>
    <dgm:pt modelId="{83878E66-2536-EF4F-B013-B701018EFEBA}" type="pres">
      <dgm:prSet presAssocID="{F7519CB7-1A30-F740-9362-9F51CF35AA8A}" presName="node" presStyleLbl="alignAccFollowNode1" presStyleIdx="6" presStyleCnt="12" custScaleX="264701" custLinFactX="-17405" custLinFactNeighborX="-100000">
        <dgm:presLayoutVars>
          <dgm:bulletEnabled val="1"/>
        </dgm:presLayoutVars>
      </dgm:prSet>
      <dgm:spPr/>
      <dgm:t>
        <a:bodyPr/>
        <a:lstStyle/>
        <a:p>
          <a:endParaRPr lang="en-US"/>
        </a:p>
      </dgm:t>
    </dgm:pt>
    <dgm:pt modelId="{2C670AD1-032D-B040-A3BB-B5EE7F2596E1}" type="pres">
      <dgm:prSet presAssocID="{270C5D9C-5E9F-A541-BD90-C1A67941C65B}" presName="sibTrans" presStyleCnt="0"/>
      <dgm:spPr/>
    </dgm:pt>
    <dgm:pt modelId="{0378DB68-A96E-1040-8E41-7D280770AE7C}" type="pres">
      <dgm:prSet presAssocID="{6A1319D4-0028-CC45-8092-A77F7DCBC0F0}" presName="node" presStyleLbl="alignAccFollowNode1" presStyleIdx="7" presStyleCnt="12" custLinFactX="-15251" custLinFactNeighborX="-100000">
        <dgm:presLayoutVars>
          <dgm:bulletEnabled val="1"/>
        </dgm:presLayoutVars>
      </dgm:prSet>
      <dgm:spPr/>
      <dgm:t>
        <a:bodyPr/>
        <a:lstStyle/>
        <a:p>
          <a:endParaRPr lang="en-US"/>
        </a:p>
      </dgm:t>
    </dgm:pt>
    <dgm:pt modelId="{C9911CC7-C08D-C94B-A439-0B231E8AD393}" type="pres">
      <dgm:prSet presAssocID="{6D2585EC-291B-4342-BECC-8B35FC590F95}" presName="vSp" presStyleCnt="0"/>
      <dgm:spPr/>
    </dgm:pt>
    <dgm:pt modelId="{53F8A1B8-D535-CB49-AD7F-5247A340FD09}" type="pres">
      <dgm:prSet presAssocID="{A88D65ED-BB85-284D-98F7-B8DABEA3B060}" presName="horFlow" presStyleCnt="0"/>
      <dgm:spPr/>
    </dgm:pt>
    <dgm:pt modelId="{D970AA1B-FAF5-4647-8F27-83466EB4A2F5}" type="pres">
      <dgm:prSet presAssocID="{A88D65ED-BB85-284D-98F7-B8DABEA3B060}" presName="bigChev" presStyleLbl="node1" presStyleIdx="4" presStyleCnt="6" custScaleX="158169" custLinFactX="-70357" custLinFactNeighborX="-100000"/>
      <dgm:spPr/>
      <dgm:t>
        <a:bodyPr/>
        <a:lstStyle/>
        <a:p>
          <a:endParaRPr lang="en-US"/>
        </a:p>
      </dgm:t>
    </dgm:pt>
    <dgm:pt modelId="{D1859A66-2799-5448-A0DF-A293D8CB52A0}" type="pres">
      <dgm:prSet presAssocID="{0528B500-A540-E848-B750-EDBD3E0EC318}" presName="parTrans" presStyleCnt="0"/>
      <dgm:spPr/>
    </dgm:pt>
    <dgm:pt modelId="{9167C518-6114-3B49-B143-A2C699EFAA99}" type="pres">
      <dgm:prSet presAssocID="{1318A9BC-0BEA-1741-AD0D-DA2A8E6002A1}" presName="node" presStyleLbl="alignAccFollowNode1" presStyleIdx="8" presStyleCnt="12" custScaleX="264701" custLinFactX="-17405" custLinFactNeighborX="-100000">
        <dgm:presLayoutVars>
          <dgm:bulletEnabled val="1"/>
        </dgm:presLayoutVars>
      </dgm:prSet>
      <dgm:spPr/>
      <dgm:t>
        <a:bodyPr/>
        <a:lstStyle/>
        <a:p>
          <a:endParaRPr lang="en-US"/>
        </a:p>
      </dgm:t>
    </dgm:pt>
    <dgm:pt modelId="{B252F3A6-EE86-9F45-A21D-3F0A1FF6C05F}" type="pres">
      <dgm:prSet presAssocID="{644013E1-A65B-3548-BF02-AFCB697D3555}" presName="sibTrans" presStyleCnt="0"/>
      <dgm:spPr/>
    </dgm:pt>
    <dgm:pt modelId="{0CB68D7E-26E1-E342-83EC-91559EBE4784}" type="pres">
      <dgm:prSet presAssocID="{15402B7D-2751-0841-864A-AF1CAB3AC85D}" presName="node" presStyleLbl="alignAccFollowNode1" presStyleIdx="9" presStyleCnt="12" custLinFactX="-15251" custLinFactNeighborX="-100000">
        <dgm:presLayoutVars>
          <dgm:bulletEnabled val="1"/>
        </dgm:presLayoutVars>
      </dgm:prSet>
      <dgm:spPr/>
      <dgm:t>
        <a:bodyPr/>
        <a:lstStyle/>
        <a:p>
          <a:endParaRPr lang="en-US"/>
        </a:p>
      </dgm:t>
    </dgm:pt>
    <dgm:pt modelId="{86FD043F-EE06-D641-9488-E46001169918}" type="pres">
      <dgm:prSet presAssocID="{A88D65ED-BB85-284D-98F7-B8DABEA3B060}" presName="vSp" presStyleCnt="0"/>
      <dgm:spPr/>
    </dgm:pt>
    <dgm:pt modelId="{8719BCB5-2C57-5948-9DFC-9066E08A1C85}" type="pres">
      <dgm:prSet presAssocID="{50AA2685-4088-0543-B046-DF7EC8CCBE87}" presName="horFlow" presStyleCnt="0"/>
      <dgm:spPr/>
    </dgm:pt>
    <dgm:pt modelId="{05FF9C8F-7557-5E40-9771-434827FF1661}" type="pres">
      <dgm:prSet presAssocID="{50AA2685-4088-0543-B046-DF7EC8CCBE87}" presName="bigChev" presStyleLbl="node1" presStyleIdx="5" presStyleCnt="6" custScaleX="158169" custLinFactX="-70357" custLinFactNeighborX="-100000"/>
      <dgm:spPr/>
      <dgm:t>
        <a:bodyPr/>
        <a:lstStyle/>
        <a:p>
          <a:endParaRPr lang="en-US"/>
        </a:p>
      </dgm:t>
    </dgm:pt>
    <dgm:pt modelId="{2982FF27-F95F-2948-A5A9-11595BFD338E}" type="pres">
      <dgm:prSet presAssocID="{27009611-BE5A-0A4F-813B-2C8B4783921E}" presName="parTrans" presStyleCnt="0"/>
      <dgm:spPr/>
    </dgm:pt>
    <dgm:pt modelId="{47497A5A-CCD7-5A4A-B11D-EB80731C4A26}" type="pres">
      <dgm:prSet presAssocID="{7FFAC047-62AE-704D-A8B4-5E4B59ED69CE}" presName="node" presStyleLbl="alignAccFollowNode1" presStyleIdx="10" presStyleCnt="12" custScaleX="264701" custLinFactX="-17405" custLinFactNeighborX="-100000">
        <dgm:presLayoutVars>
          <dgm:bulletEnabled val="1"/>
        </dgm:presLayoutVars>
      </dgm:prSet>
      <dgm:spPr/>
      <dgm:t>
        <a:bodyPr/>
        <a:lstStyle/>
        <a:p>
          <a:endParaRPr lang="en-US"/>
        </a:p>
      </dgm:t>
    </dgm:pt>
    <dgm:pt modelId="{3F8FBFB2-2456-9B46-8232-2C61B4898327}" type="pres">
      <dgm:prSet presAssocID="{F0EA7433-8B85-9C4F-96D6-A0B585729EFE}" presName="sibTrans" presStyleCnt="0"/>
      <dgm:spPr/>
    </dgm:pt>
    <dgm:pt modelId="{57473AB9-92CE-C244-8747-995E88252CCF}" type="pres">
      <dgm:prSet presAssocID="{4FFBB506-4406-3A4E-9A64-D6431118FFA9}" presName="node" presStyleLbl="alignAccFollowNode1" presStyleIdx="11" presStyleCnt="12" custLinFactX="-15251" custLinFactNeighborX="-100000">
        <dgm:presLayoutVars>
          <dgm:bulletEnabled val="1"/>
        </dgm:presLayoutVars>
      </dgm:prSet>
      <dgm:spPr/>
      <dgm:t>
        <a:bodyPr/>
        <a:lstStyle/>
        <a:p>
          <a:endParaRPr lang="en-US"/>
        </a:p>
      </dgm:t>
    </dgm:pt>
  </dgm:ptLst>
  <dgm:cxnLst>
    <dgm:cxn modelId="{E7ACECC7-FC71-AD42-A664-A5C84BA43EE2}" srcId="{6D2585EC-291B-4342-BECC-8B35FC590F95}" destId="{6A1319D4-0028-CC45-8092-A77F7DCBC0F0}" srcOrd="1" destOrd="0" parTransId="{2465E4A6-6A96-6042-AFA9-A181283831C5}" sibTransId="{CFC1E04C-0E9C-5B4D-8BD0-977DBB4ADEFE}"/>
    <dgm:cxn modelId="{FF93DBD4-9BE0-F44C-B10D-F6C505DA4DAC}" srcId="{E89071F7-4FD3-C746-885E-A3221C44A44D}" destId="{50AA2685-4088-0543-B046-DF7EC8CCBE87}" srcOrd="5" destOrd="0" parTransId="{56DA7A12-AB36-3F4A-B143-05C601B2C630}" sibTransId="{18B8427C-93E0-354F-94E9-D940E72989FA}"/>
    <dgm:cxn modelId="{C5215AAD-90BD-7F43-82DC-F9216ECF80E2}" srcId="{5DAA843A-9D8C-7D45-BD70-B995D08357B1}" destId="{29168C71-12D5-2B49-BFFE-FE56988D94C1}" srcOrd="0" destOrd="0" parTransId="{DFA57353-80CA-1343-91B7-5E881239D1B0}" sibTransId="{30F84AD7-80F0-BD40-A4A6-02605E9FD74E}"/>
    <dgm:cxn modelId="{70537563-B763-534A-B674-14FF785FAF3D}" type="presOf" srcId="{FC48B1FB-F30E-9D49-86FB-85379183193D}" destId="{876491A6-7A89-F940-8077-86EDC6D8A985}" srcOrd="0" destOrd="0" presId="urn:microsoft.com/office/officeart/2005/8/layout/lProcess3"/>
    <dgm:cxn modelId="{6FADA4AF-F404-2640-9A44-4C4BD55A611A}" type="presOf" srcId="{6A1319D4-0028-CC45-8092-A77F7DCBC0F0}" destId="{0378DB68-A96E-1040-8E41-7D280770AE7C}" srcOrd="0" destOrd="0" presId="urn:microsoft.com/office/officeart/2005/8/layout/lProcess3"/>
    <dgm:cxn modelId="{DB4BBFBE-30C8-1445-83C2-4F34F683EF70}" type="presOf" srcId="{0C314531-B201-D14E-8A90-BBE5D7290A93}" destId="{64866995-F77B-4E47-9A78-C838C9215657}" srcOrd="0" destOrd="0" presId="urn:microsoft.com/office/officeart/2005/8/layout/lProcess3"/>
    <dgm:cxn modelId="{B272F515-0C54-874D-8547-8B1F85D3BFA2}" srcId="{50AA2685-4088-0543-B046-DF7EC8CCBE87}" destId="{7FFAC047-62AE-704D-A8B4-5E4B59ED69CE}" srcOrd="0" destOrd="0" parTransId="{27009611-BE5A-0A4F-813B-2C8B4783921E}" sibTransId="{F0EA7433-8B85-9C4F-96D6-A0B585729EFE}"/>
    <dgm:cxn modelId="{BC097FA3-2800-A744-9C47-7CFEC4BBD936}" srcId="{0C314531-B201-D14E-8A90-BBE5D7290A93}" destId="{FC48B1FB-F30E-9D49-86FB-85379183193D}" srcOrd="1" destOrd="0" parTransId="{F126B01D-2E59-324D-829D-CFB899904E5A}" sibTransId="{871D62CA-9B52-FA44-B998-3B63C1AA614A}"/>
    <dgm:cxn modelId="{C55B80C0-C7D1-6949-8CCD-F9219031D6A0}" type="presOf" srcId="{EDE762B7-D7B9-7748-A18B-891C7C908CCA}" destId="{95518E92-89B5-CF48-B279-B6BA76086996}" srcOrd="0" destOrd="0" presId="urn:microsoft.com/office/officeart/2005/8/layout/lProcess3"/>
    <dgm:cxn modelId="{895EF577-E3D5-E14C-B501-42FDE1F8D510}" srcId="{0C314531-B201-D14E-8A90-BBE5D7290A93}" destId="{EDE762B7-D7B9-7748-A18B-891C7C908CCA}" srcOrd="0" destOrd="0" parTransId="{A610ECC8-70FE-DA47-A1C7-0B84C0AF2F99}" sibTransId="{E3DB0158-67BC-0342-B466-2A818DF3C1D9}"/>
    <dgm:cxn modelId="{495EDCC4-EEA5-384F-977E-76521445E56A}" type="presOf" srcId="{15402B7D-2751-0841-864A-AF1CAB3AC85D}" destId="{0CB68D7E-26E1-E342-83EC-91559EBE4784}" srcOrd="0" destOrd="0" presId="urn:microsoft.com/office/officeart/2005/8/layout/lProcess3"/>
    <dgm:cxn modelId="{41B0F6FE-9EA2-D649-9BBE-E7A8D406C9ED}" type="presOf" srcId="{50AA2685-4088-0543-B046-DF7EC8CCBE87}" destId="{05FF9C8F-7557-5E40-9771-434827FF1661}" srcOrd="0" destOrd="0" presId="urn:microsoft.com/office/officeart/2005/8/layout/lProcess3"/>
    <dgm:cxn modelId="{485C9A0F-D887-2042-8E2B-D4DBB9DC6559}" srcId="{E89071F7-4FD3-C746-885E-A3221C44A44D}" destId="{5DAA843A-9D8C-7D45-BD70-B995D08357B1}" srcOrd="0" destOrd="0" parTransId="{00C5ACE9-DCDE-B244-BBB0-91C7C91E28A0}" sibTransId="{9694460E-FB7B-7346-9605-25308F5A4B8C}"/>
    <dgm:cxn modelId="{7D9BF302-7175-864D-B635-E002EAD30A8F}" srcId="{A88D65ED-BB85-284D-98F7-B8DABEA3B060}" destId="{15402B7D-2751-0841-864A-AF1CAB3AC85D}" srcOrd="1" destOrd="0" parTransId="{0F221EA4-0A22-2B44-97DC-251C24BFE5CA}" sibTransId="{5B4BBF3C-58FD-8140-A6B8-3D9B529550F7}"/>
    <dgm:cxn modelId="{A8AC2578-96F6-2E43-B851-FE8D62A6AC9D}" srcId="{E89071F7-4FD3-C746-885E-A3221C44A44D}" destId="{A88D65ED-BB85-284D-98F7-B8DABEA3B060}" srcOrd="4" destOrd="0" parTransId="{690B7370-EF8F-E545-A837-99909F7D871C}" sibTransId="{2ACABB6C-7BCE-F54E-AD2A-7D7BDF7B3BB4}"/>
    <dgm:cxn modelId="{811D4983-D7CB-514B-9C62-05BA4DFE5C01}" type="presOf" srcId="{F07C6D1C-EEE2-A546-9F2A-7D03329A321B}" destId="{941D9AA5-B147-0C4B-9B07-9EAB51C26A71}" srcOrd="0" destOrd="0" presId="urn:microsoft.com/office/officeart/2005/8/layout/lProcess3"/>
    <dgm:cxn modelId="{DDD17228-3B5F-B04A-96C1-B67A2A408CA6}" srcId="{E7F8A953-F87F-A842-A6F7-D2A18C5CE004}" destId="{9B4F3751-586D-3341-A848-7544CBCC8390}" srcOrd="0" destOrd="0" parTransId="{38AC1D70-9DA6-3D48-85DD-64959861536F}" sibTransId="{B7799D6B-CC9C-B145-BE18-0181A7402F35}"/>
    <dgm:cxn modelId="{F42F92AF-5168-0C4C-BC3F-3A18E2C754BF}" type="presOf" srcId="{A88D65ED-BB85-284D-98F7-B8DABEA3B060}" destId="{D970AA1B-FAF5-4647-8F27-83466EB4A2F5}" srcOrd="0" destOrd="0" presId="urn:microsoft.com/office/officeart/2005/8/layout/lProcess3"/>
    <dgm:cxn modelId="{C2288388-B1DA-0246-84CE-FBE3585EB2BD}" type="presOf" srcId="{F7519CB7-1A30-F740-9362-9F51CF35AA8A}" destId="{83878E66-2536-EF4F-B013-B701018EFEBA}" srcOrd="0" destOrd="0" presId="urn:microsoft.com/office/officeart/2005/8/layout/lProcess3"/>
    <dgm:cxn modelId="{3DC33FAB-95F7-214D-BE59-2B16E7A94C42}" type="presOf" srcId="{4FFBB506-4406-3A4E-9A64-D6431118FFA9}" destId="{57473AB9-92CE-C244-8747-995E88252CCF}" srcOrd="0" destOrd="0" presId="urn:microsoft.com/office/officeart/2005/8/layout/lProcess3"/>
    <dgm:cxn modelId="{AFE65C0F-F736-A344-A08A-7B1349B014B3}" type="presOf" srcId="{5DAA843A-9D8C-7D45-BD70-B995D08357B1}" destId="{22C81687-7185-2245-9EB8-D8E3D87DD25E}" srcOrd="0" destOrd="0" presId="urn:microsoft.com/office/officeart/2005/8/layout/lProcess3"/>
    <dgm:cxn modelId="{02D7E0D4-9D3D-F44E-A175-FB9F9FD80A4B}" srcId="{6D2585EC-291B-4342-BECC-8B35FC590F95}" destId="{F7519CB7-1A30-F740-9362-9F51CF35AA8A}" srcOrd="0" destOrd="0" parTransId="{B4F44E2B-B514-FC4C-B376-C68CC54FF4D2}" sibTransId="{270C5D9C-5E9F-A541-BD90-C1A67941C65B}"/>
    <dgm:cxn modelId="{5C3C53A1-8A1D-5149-B1E6-01EE8986F0DF}" type="presOf" srcId="{E89071F7-4FD3-C746-885E-A3221C44A44D}" destId="{9C6DC017-BCDE-D14D-905B-5C9FF9550431}" srcOrd="0" destOrd="0" presId="urn:microsoft.com/office/officeart/2005/8/layout/lProcess3"/>
    <dgm:cxn modelId="{8818DA76-3E89-1944-B786-012097693DB2}" type="presOf" srcId="{1318A9BC-0BEA-1741-AD0D-DA2A8E6002A1}" destId="{9167C518-6114-3B49-B143-A2C699EFAA99}" srcOrd="0" destOrd="0" presId="urn:microsoft.com/office/officeart/2005/8/layout/lProcess3"/>
    <dgm:cxn modelId="{C5630658-E675-D749-8DE9-8377642A6B94}" srcId="{50AA2685-4088-0543-B046-DF7EC8CCBE87}" destId="{4FFBB506-4406-3A4E-9A64-D6431118FFA9}" srcOrd="1" destOrd="0" parTransId="{55D4B6A3-AB65-4F4A-8CF8-5B9604C1F702}" sibTransId="{48FD3470-26AC-CA40-8713-0F4C27DA521C}"/>
    <dgm:cxn modelId="{D3AABBF3-F207-8A4F-8BA1-42F18E88B820}" srcId="{E89071F7-4FD3-C746-885E-A3221C44A44D}" destId="{0C314531-B201-D14E-8A90-BBE5D7290A93}" srcOrd="1" destOrd="0" parTransId="{8C640ACE-E8CD-B94F-9AE4-5CD009E3FE69}" sibTransId="{D5B4919C-7B2E-1C4E-BEDC-E7EF1B0FD484}"/>
    <dgm:cxn modelId="{249473BC-4957-2B4E-A072-B094942B03A1}" type="presOf" srcId="{7FFAC047-62AE-704D-A8B4-5E4B59ED69CE}" destId="{47497A5A-CCD7-5A4A-B11D-EB80731C4A26}" srcOrd="0" destOrd="0" presId="urn:microsoft.com/office/officeart/2005/8/layout/lProcess3"/>
    <dgm:cxn modelId="{229C7199-FCDC-7F4D-9A63-51F6A742D660}" type="presOf" srcId="{29168C71-12D5-2B49-BFFE-FE56988D94C1}" destId="{D772F5C5-A7CC-5C4A-8C93-561C9F38B6D1}" srcOrd="0" destOrd="0" presId="urn:microsoft.com/office/officeart/2005/8/layout/lProcess3"/>
    <dgm:cxn modelId="{BF85AA84-E7A8-DC42-A585-E9A617244837}" srcId="{E7F8A953-F87F-A842-A6F7-D2A18C5CE004}" destId="{F07C6D1C-EEE2-A546-9F2A-7D03329A321B}" srcOrd="1" destOrd="0" parTransId="{D28D0EC4-2B4E-B34B-BA20-DB6B66B606AB}" sibTransId="{F1FBE206-A5EA-4F44-BFEB-A52699669528}"/>
    <dgm:cxn modelId="{6D23E884-31D4-824E-AE9F-7A69DF8150A0}" type="presOf" srcId="{6D2585EC-291B-4342-BECC-8B35FC590F95}" destId="{F43F29AC-ACDA-B94A-8C33-08491F4BA40C}" srcOrd="0" destOrd="0" presId="urn:microsoft.com/office/officeart/2005/8/layout/lProcess3"/>
    <dgm:cxn modelId="{6498F75C-88A4-8547-8D4F-40C0B3A868E9}" srcId="{E89071F7-4FD3-C746-885E-A3221C44A44D}" destId="{6D2585EC-291B-4342-BECC-8B35FC590F95}" srcOrd="3" destOrd="0" parTransId="{523E9BD3-2A3D-8349-90ED-454787239CFD}" sibTransId="{0C6470EE-38DE-AA49-B188-87C4833AD6A3}"/>
    <dgm:cxn modelId="{7191F170-3A73-C748-803F-9E23B155C94A}" srcId="{E89071F7-4FD3-C746-885E-A3221C44A44D}" destId="{E7F8A953-F87F-A842-A6F7-D2A18C5CE004}" srcOrd="2" destOrd="0" parTransId="{779E1443-5EB5-2941-B2F7-96BEA146F3C4}" sibTransId="{986DF58F-4632-D942-A52A-A69DE9035EF9}"/>
    <dgm:cxn modelId="{489AB4E4-6BF5-E34B-8554-DF4B1A60647D}" type="presOf" srcId="{E7F8A953-F87F-A842-A6F7-D2A18C5CE004}" destId="{2461E006-1164-A946-AB79-4F720B483CDB}" srcOrd="0" destOrd="0" presId="urn:microsoft.com/office/officeart/2005/8/layout/lProcess3"/>
    <dgm:cxn modelId="{CBFC2B6F-FF50-1E4D-96AB-76283E5582EB}" type="presOf" srcId="{9B4F3751-586D-3341-A848-7544CBCC8390}" destId="{80886D27-7EAF-FB47-A7B7-4DF6E4C0D0CF}" srcOrd="0" destOrd="0" presId="urn:microsoft.com/office/officeart/2005/8/layout/lProcess3"/>
    <dgm:cxn modelId="{1643C2F4-6519-444D-AE33-6C7F86B83C8F}" srcId="{5DAA843A-9D8C-7D45-BD70-B995D08357B1}" destId="{EEDC59F8-BA6B-104A-A19E-0233E0A96A6F}" srcOrd="1" destOrd="0" parTransId="{1C23C80F-EF68-8442-8958-33662AFAE7C1}" sibTransId="{BDE961FB-4E52-674B-87CF-0FD1E6583E09}"/>
    <dgm:cxn modelId="{2DFB91F0-E9D7-EA4F-B296-D529C1F6D09F}" type="presOf" srcId="{EEDC59F8-BA6B-104A-A19E-0233E0A96A6F}" destId="{DAD3562A-464E-B943-9D1B-0068DE083F75}" srcOrd="0" destOrd="0" presId="urn:microsoft.com/office/officeart/2005/8/layout/lProcess3"/>
    <dgm:cxn modelId="{8DDED2CC-C8D4-3A41-BFB7-9D196FABBCBC}" srcId="{A88D65ED-BB85-284D-98F7-B8DABEA3B060}" destId="{1318A9BC-0BEA-1741-AD0D-DA2A8E6002A1}" srcOrd="0" destOrd="0" parTransId="{0528B500-A540-E848-B750-EDBD3E0EC318}" sibTransId="{644013E1-A65B-3548-BF02-AFCB697D3555}"/>
    <dgm:cxn modelId="{F44365A5-1884-B848-85AB-8417F02E0D36}" type="presParOf" srcId="{9C6DC017-BCDE-D14D-905B-5C9FF9550431}" destId="{EB08C9FD-CC18-F34D-AFE7-A5117E879A7C}" srcOrd="0" destOrd="0" presId="urn:microsoft.com/office/officeart/2005/8/layout/lProcess3"/>
    <dgm:cxn modelId="{B6F2FBA0-3B77-1C4B-8CF9-D3AB26E49307}" type="presParOf" srcId="{EB08C9FD-CC18-F34D-AFE7-A5117E879A7C}" destId="{22C81687-7185-2245-9EB8-D8E3D87DD25E}" srcOrd="0" destOrd="0" presId="urn:microsoft.com/office/officeart/2005/8/layout/lProcess3"/>
    <dgm:cxn modelId="{059EE68C-72B1-F24F-ADF3-1C88DFBB9990}" type="presParOf" srcId="{EB08C9FD-CC18-F34D-AFE7-A5117E879A7C}" destId="{874FAF41-7C3D-5148-855A-FF5566A05503}" srcOrd="1" destOrd="0" presId="urn:microsoft.com/office/officeart/2005/8/layout/lProcess3"/>
    <dgm:cxn modelId="{9C356CD7-1664-484E-A215-D8F68607CB5B}" type="presParOf" srcId="{EB08C9FD-CC18-F34D-AFE7-A5117E879A7C}" destId="{D772F5C5-A7CC-5C4A-8C93-561C9F38B6D1}" srcOrd="2" destOrd="0" presId="urn:microsoft.com/office/officeart/2005/8/layout/lProcess3"/>
    <dgm:cxn modelId="{0E2A6E98-63A2-5F4E-B9AC-D6E63B497C8E}" type="presParOf" srcId="{EB08C9FD-CC18-F34D-AFE7-A5117E879A7C}" destId="{E598A5C1-B889-6641-B8C2-3BA2BAC0D463}" srcOrd="3" destOrd="0" presId="urn:microsoft.com/office/officeart/2005/8/layout/lProcess3"/>
    <dgm:cxn modelId="{8340DC16-3212-9344-AB8F-2342CA4D3D79}" type="presParOf" srcId="{EB08C9FD-CC18-F34D-AFE7-A5117E879A7C}" destId="{DAD3562A-464E-B943-9D1B-0068DE083F75}" srcOrd="4" destOrd="0" presId="urn:microsoft.com/office/officeart/2005/8/layout/lProcess3"/>
    <dgm:cxn modelId="{A4A5DAFB-B6C0-D44C-812F-413A94F87B8F}" type="presParOf" srcId="{9C6DC017-BCDE-D14D-905B-5C9FF9550431}" destId="{F97F2D54-FC3D-5243-81A0-9DCD9DE933E2}" srcOrd="1" destOrd="0" presId="urn:microsoft.com/office/officeart/2005/8/layout/lProcess3"/>
    <dgm:cxn modelId="{441699E6-3995-3342-B771-93A424F6E04D}" type="presParOf" srcId="{9C6DC017-BCDE-D14D-905B-5C9FF9550431}" destId="{CD008C67-1711-2345-A5C4-1F2AEB0E7024}" srcOrd="2" destOrd="0" presId="urn:microsoft.com/office/officeart/2005/8/layout/lProcess3"/>
    <dgm:cxn modelId="{E46274AC-0E9D-C947-A0BB-90BC75E86AA9}" type="presParOf" srcId="{CD008C67-1711-2345-A5C4-1F2AEB0E7024}" destId="{64866995-F77B-4E47-9A78-C838C9215657}" srcOrd="0" destOrd="0" presId="urn:microsoft.com/office/officeart/2005/8/layout/lProcess3"/>
    <dgm:cxn modelId="{51473725-90B0-0941-B88C-DDED15A37D72}" type="presParOf" srcId="{CD008C67-1711-2345-A5C4-1F2AEB0E7024}" destId="{9B2BB12A-E347-2A41-B66C-7C734A9A99CE}" srcOrd="1" destOrd="0" presId="urn:microsoft.com/office/officeart/2005/8/layout/lProcess3"/>
    <dgm:cxn modelId="{CA2B0E5D-2DA8-3648-A7BE-14F8A36F7463}" type="presParOf" srcId="{CD008C67-1711-2345-A5C4-1F2AEB0E7024}" destId="{95518E92-89B5-CF48-B279-B6BA76086996}" srcOrd="2" destOrd="0" presId="urn:microsoft.com/office/officeart/2005/8/layout/lProcess3"/>
    <dgm:cxn modelId="{C9EB047B-3444-5946-8394-8084C2EA60BE}" type="presParOf" srcId="{CD008C67-1711-2345-A5C4-1F2AEB0E7024}" destId="{F47F0F1E-AAAF-E549-8E20-1361B93C940C}" srcOrd="3" destOrd="0" presId="urn:microsoft.com/office/officeart/2005/8/layout/lProcess3"/>
    <dgm:cxn modelId="{8A81DE4E-7DB9-B845-AD26-53DB8A727301}" type="presParOf" srcId="{CD008C67-1711-2345-A5C4-1F2AEB0E7024}" destId="{876491A6-7A89-F940-8077-86EDC6D8A985}" srcOrd="4" destOrd="0" presId="urn:microsoft.com/office/officeart/2005/8/layout/lProcess3"/>
    <dgm:cxn modelId="{D7137AEC-BB72-4D43-A3DC-0233B060EC70}" type="presParOf" srcId="{9C6DC017-BCDE-D14D-905B-5C9FF9550431}" destId="{118B1B5B-1976-A94A-8E05-BA79C7E4132F}" srcOrd="3" destOrd="0" presId="urn:microsoft.com/office/officeart/2005/8/layout/lProcess3"/>
    <dgm:cxn modelId="{EAF23165-D6E7-9644-8C3B-8DF6EF2B3189}" type="presParOf" srcId="{9C6DC017-BCDE-D14D-905B-5C9FF9550431}" destId="{35BD8E06-1166-E943-A74F-6462857D6E36}" srcOrd="4" destOrd="0" presId="urn:microsoft.com/office/officeart/2005/8/layout/lProcess3"/>
    <dgm:cxn modelId="{3736D552-F03D-1544-909D-C9A7DDF71674}" type="presParOf" srcId="{35BD8E06-1166-E943-A74F-6462857D6E36}" destId="{2461E006-1164-A946-AB79-4F720B483CDB}" srcOrd="0" destOrd="0" presId="urn:microsoft.com/office/officeart/2005/8/layout/lProcess3"/>
    <dgm:cxn modelId="{79C42BD4-CD75-5942-B696-4D62B0962CCF}" type="presParOf" srcId="{35BD8E06-1166-E943-A74F-6462857D6E36}" destId="{274729DE-D2CB-504E-AD55-EC60F67EF150}" srcOrd="1" destOrd="0" presId="urn:microsoft.com/office/officeart/2005/8/layout/lProcess3"/>
    <dgm:cxn modelId="{C134E30F-6B37-D745-AC55-7462C76A53C2}" type="presParOf" srcId="{35BD8E06-1166-E943-A74F-6462857D6E36}" destId="{80886D27-7EAF-FB47-A7B7-4DF6E4C0D0CF}" srcOrd="2" destOrd="0" presId="urn:microsoft.com/office/officeart/2005/8/layout/lProcess3"/>
    <dgm:cxn modelId="{D0310FFA-0DF5-1A47-8C53-125FD2B74AF0}" type="presParOf" srcId="{35BD8E06-1166-E943-A74F-6462857D6E36}" destId="{BD12C5D7-1356-B849-898D-21C6FE9DED3C}" srcOrd="3" destOrd="0" presId="urn:microsoft.com/office/officeart/2005/8/layout/lProcess3"/>
    <dgm:cxn modelId="{01975D9E-F443-2143-9959-F8665028ABBA}" type="presParOf" srcId="{35BD8E06-1166-E943-A74F-6462857D6E36}" destId="{941D9AA5-B147-0C4B-9B07-9EAB51C26A71}" srcOrd="4" destOrd="0" presId="urn:microsoft.com/office/officeart/2005/8/layout/lProcess3"/>
    <dgm:cxn modelId="{50A3C43B-A5BC-1A44-852C-D94C206C1575}" type="presParOf" srcId="{9C6DC017-BCDE-D14D-905B-5C9FF9550431}" destId="{A977F9DB-F05C-5F43-B887-4159E25184F8}" srcOrd="5" destOrd="0" presId="urn:microsoft.com/office/officeart/2005/8/layout/lProcess3"/>
    <dgm:cxn modelId="{0F025668-6CAB-B74B-B60B-7D64F56CA99A}" type="presParOf" srcId="{9C6DC017-BCDE-D14D-905B-5C9FF9550431}" destId="{62909810-BA26-E04E-BE0E-4E5FF47004B4}" srcOrd="6" destOrd="0" presId="urn:microsoft.com/office/officeart/2005/8/layout/lProcess3"/>
    <dgm:cxn modelId="{5EEEB8B4-FDCC-1A41-AB38-A2BC26FCF736}" type="presParOf" srcId="{62909810-BA26-E04E-BE0E-4E5FF47004B4}" destId="{F43F29AC-ACDA-B94A-8C33-08491F4BA40C}" srcOrd="0" destOrd="0" presId="urn:microsoft.com/office/officeart/2005/8/layout/lProcess3"/>
    <dgm:cxn modelId="{EBF35C53-11E7-2A41-A33A-C989642A9CA1}" type="presParOf" srcId="{62909810-BA26-E04E-BE0E-4E5FF47004B4}" destId="{F23C4C7B-B2B1-7647-83E4-729C6828EF8E}" srcOrd="1" destOrd="0" presId="urn:microsoft.com/office/officeart/2005/8/layout/lProcess3"/>
    <dgm:cxn modelId="{2A3561AF-4D47-664C-A2CD-12786B046160}" type="presParOf" srcId="{62909810-BA26-E04E-BE0E-4E5FF47004B4}" destId="{83878E66-2536-EF4F-B013-B701018EFEBA}" srcOrd="2" destOrd="0" presId="urn:microsoft.com/office/officeart/2005/8/layout/lProcess3"/>
    <dgm:cxn modelId="{3D6BAB3B-16E2-9F4C-BE14-FACE7F7FCCF3}" type="presParOf" srcId="{62909810-BA26-E04E-BE0E-4E5FF47004B4}" destId="{2C670AD1-032D-B040-A3BB-B5EE7F2596E1}" srcOrd="3" destOrd="0" presId="urn:microsoft.com/office/officeart/2005/8/layout/lProcess3"/>
    <dgm:cxn modelId="{0FB8EB0E-ADB2-C443-B72C-C4EAF71CA1C6}" type="presParOf" srcId="{62909810-BA26-E04E-BE0E-4E5FF47004B4}" destId="{0378DB68-A96E-1040-8E41-7D280770AE7C}" srcOrd="4" destOrd="0" presId="urn:microsoft.com/office/officeart/2005/8/layout/lProcess3"/>
    <dgm:cxn modelId="{EA8CD795-EDA5-604D-96B3-DF4D1F0EEC79}" type="presParOf" srcId="{9C6DC017-BCDE-D14D-905B-5C9FF9550431}" destId="{C9911CC7-C08D-C94B-A439-0B231E8AD393}" srcOrd="7" destOrd="0" presId="urn:microsoft.com/office/officeart/2005/8/layout/lProcess3"/>
    <dgm:cxn modelId="{0706635C-4716-554A-9BF0-EE068324F978}" type="presParOf" srcId="{9C6DC017-BCDE-D14D-905B-5C9FF9550431}" destId="{53F8A1B8-D535-CB49-AD7F-5247A340FD09}" srcOrd="8" destOrd="0" presId="urn:microsoft.com/office/officeart/2005/8/layout/lProcess3"/>
    <dgm:cxn modelId="{32638277-F6C4-FC4F-A575-C6C6B3FB18C5}" type="presParOf" srcId="{53F8A1B8-D535-CB49-AD7F-5247A340FD09}" destId="{D970AA1B-FAF5-4647-8F27-83466EB4A2F5}" srcOrd="0" destOrd="0" presId="urn:microsoft.com/office/officeart/2005/8/layout/lProcess3"/>
    <dgm:cxn modelId="{ACD818B3-C609-004B-B1BC-B87EC9C97E6E}" type="presParOf" srcId="{53F8A1B8-D535-CB49-AD7F-5247A340FD09}" destId="{D1859A66-2799-5448-A0DF-A293D8CB52A0}" srcOrd="1" destOrd="0" presId="urn:microsoft.com/office/officeart/2005/8/layout/lProcess3"/>
    <dgm:cxn modelId="{658F4B02-F3ED-EF49-864A-8B65E27FB885}" type="presParOf" srcId="{53F8A1B8-D535-CB49-AD7F-5247A340FD09}" destId="{9167C518-6114-3B49-B143-A2C699EFAA99}" srcOrd="2" destOrd="0" presId="urn:microsoft.com/office/officeart/2005/8/layout/lProcess3"/>
    <dgm:cxn modelId="{89D33FDC-FE17-084A-99EF-FB1546AAAF80}" type="presParOf" srcId="{53F8A1B8-D535-CB49-AD7F-5247A340FD09}" destId="{B252F3A6-EE86-9F45-A21D-3F0A1FF6C05F}" srcOrd="3" destOrd="0" presId="urn:microsoft.com/office/officeart/2005/8/layout/lProcess3"/>
    <dgm:cxn modelId="{71F7785B-24A7-A048-A043-B7E8AE4B5B9D}" type="presParOf" srcId="{53F8A1B8-D535-CB49-AD7F-5247A340FD09}" destId="{0CB68D7E-26E1-E342-83EC-91559EBE4784}" srcOrd="4" destOrd="0" presId="urn:microsoft.com/office/officeart/2005/8/layout/lProcess3"/>
    <dgm:cxn modelId="{4E1AD57C-8D36-CC47-9683-43A0D1400B71}" type="presParOf" srcId="{9C6DC017-BCDE-D14D-905B-5C9FF9550431}" destId="{86FD043F-EE06-D641-9488-E46001169918}" srcOrd="9" destOrd="0" presId="urn:microsoft.com/office/officeart/2005/8/layout/lProcess3"/>
    <dgm:cxn modelId="{E12B7EE7-F6C9-3045-8AAB-7F9B20CF3135}" type="presParOf" srcId="{9C6DC017-BCDE-D14D-905B-5C9FF9550431}" destId="{8719BCB5-2C57-5948-9DFC-9066E08A1C85}" srcOrd="10" destOrd="0" presId="urn:microsoft.com/office/officeart/2005/8/layout/lProcess3"/>
    <dgm:cxn modelId="{D7E7B30D-5334-FD4B-B338-3E2080FE4412}" type="presParOf" srcId="{8719BCB5-2C57-5948-9DFC-9066E08A1C85}" destId="{05FF9C8F-7557-5E40-9771-434827FF1661}" srcOrd="0" destOrd="0" presId="urn:microsoft.com/office/officeart/2005/8/layout/lProcess3"/>
    <dgm:cxn modelId="{0F89F064-791B-374E-9867-E94739CF13C5}" type="presParOf" srcId="{8719BCB5-2C57-5948-9DFC-9066E08A1C85}" destId="{2982FF27-F95F-2948-A5A9-11595BFD338E}" srcOrd="1" destOrd="0" presId="urn:microsoft.com/office/officeart/2005/8/layout/lProcess3"/>
    <dgm:cxn modelId="{5FA6EB79-67C7-7049-819B-5EF73FE23DAD}" type="presParOf" srcId="{8719BCB5-2C57-5948-9DFC-9066E08A1C85}" destId="{47497A5A-CCD7-5A4A-B11D-EB80731C4A26}" srcOrd="2" destOrd="0" presId="urn:microsoft.com/office/officeart/2005/8/layout/lProcess3"/>
    <dgm:cxn modelId="{A83B5DE5-1F41-1347-B42A-3DA28F33908C}" type="presParOf" srcId="{8719BCB5-2C57-5948-9DFC-9066E08A1C85}" destId="{3F8FBFB2-2456-9B46-8232-2C61B4898327}" srcOrd="3" destOrd="0" presId="urn:microsoft.com/office/officeart/2005/8/layout/lProcess3"/>
    <dgm:cxn modelId="{97EDEE1E-AAE3-764D-93AB-204A4AE1B2D4}" type="presParOf" srcId="{8719BCB5-2C57-5948-9DFC-9066E08A1C85}" destId="{57473AB9-92CE-C244-8747-995E88252CCF}"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62CAD-DB53-BD4D-B8B6-03D67C114F22}">
      <dsp:nvSpPr>
        <dsp:cNvPr id="0" name=""/>
        <dsp:cNvSpPr/>
      </dsp:nvSpPr>
      <dsp:spPr>
        <a:xfrm rot="5400000">
          <a:off x="459394" y="1545155"/>
          <a:ext cx="1378337" cy="2293523"/>
        </a:xfrm>
        <a:prstGeom prst="corner">
          <a:avLst>
            <a:gd name="adj1" fmla="val 16120"/>
            <a:gd name="adj2" fmla="val 1611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8758C51-2BDC-874E-A0B2-01EE1C8CB48F}">
      <dsp:nvSpPr>
        <dsp:cNvPr id="0" name=""/>
        <dsp:cNvSpPr/>
      </dsp:nvSpPr>
      <dsp:spPr>
        <a:xfrm>
          <a:off x="229315" y="2230424"/>
          <a:ext cx="2070605" cy="181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Proven Success of Foreign Brands</a:t>
          </a:r>
          <a:endParaRPr lang="en-US" sz="1600" b="1" kern="1200" dirty="0"/>
        </a:p>
        <a:p>
          <a:pPr marL="114300" lvl="1" indent="-114300" algn="l" defTabSz="622300">
            <a:lnSpc>
              <a:spcPct val="90000"/>
            </a:lnSpc>
            <a:spcBef>
              <a:spcPct val="0"/>
            </a:spcBef>
            <a:spcAft>
              <a:spcPct val="15000"/>
            </a:spcAft>
            <a:buChar char="••"/>
          </a:pPr>
          <a:r>
            <a:rPr lang="en-US" sz="1400" kern="1200" dirty="0" smtClean="0"/>
            <a:t>Similar global homewares firms like Tupperware have achieved success in this market already</a:t>
          </a:r>
          <a:endParaRPr lang="en-US" sz="1400" kern="1200" dirty="0"/>
        </a:p>
        <a:p>
          <a:pPr marL="114300" lvl="1" indent="-114300" algn="l" defTabSz="622300">
            <a:lnSpc>
              <a:spcPct val="90000"/>
            </a:lnSpc>
            <a:spcBef>
              <a:spcPct val="0"/>
            </a:spcBef>
            <a:spcAft>
              <a:spcPct val="15000"/>
            </a:spcAft>
            <a:buChar char="••"/>
          </a:pPr>
          <a:r>
            <a:rPr lang="en-US" sz="1400" kern="1200" dirty="0" smtClean="0"/>
            <a:t>Intellectual hurdle has already been cleared</a:t>
          </a:r>
          <a:endParaRPr lang="en-US" sz="1400" kern="1200" dirty="0"/>
        </a:p>
      </dsp:txBody>
      <dsp:txXfrm>
        <a:off x="229315" y="2230424"/>
        <a:ext cx="2070605" cy="1815007"/>
      </dsp:txXfrm>
    </dsp:sp>
    <dsp:sp modelId="{F88FB0AD-0352-A547-8932-3B051D9677AB}">
      <dsp:nvSpPr>
        <dsp:cNvPr id="0" name=""/>
        <dsp:cNvSpPr/>
      </dsp:nvSpPr>
      <dsp:spPr>
        <a:xfrm>
          <a:off x="1909241" y="1376303"/>
          <a:ext cx="390680" cy="390680"/>
        </a:xfrm>
        <a:prstGeom prst="triangle">
          <a:avLst>
            <a:gd name="adj" fmla="val 10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AAEEE6D-B102-7144-B543-5E24D0205F89}">
      <dsp:nvSpPr>
        <dsp:cNvPr id="0" name=""/>
        <dsp:cNvSpPr/>
      </dsp:nvSpPr>
      <dsp:spPr>
        <a:xfrm rot="5400000">
          <a:off x="2994220" y="940239"/>
          <a:ext cx="1378337" cy="2293523"/>
        </a:xfrm>
        <a:prstGeom prst="corner">
          <a:avLst>
            <a:gd name="adj1" fmla="val 16120"/>
            <a:gd name="adj2" fmla="val 1611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700E459-3394-DF4D-996F-42CA88568CDC}">
      <dsp:nvSpPr>
        <dsp:cNvPr id="0" name=""/>
        <dsp:cNvSpPr/>
      </dsp:nvSpPr>
      <dsp:spPr>
        <a:xfrm>
          <a:off x="2764141" y="1603179"/>
          <a:ext cx="2070605" cy="181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Tea’s Important Role in Indonesian Culture</a:t>
          </a:r>
          <a:endParaRPr lang="en-US" sz="1600" b="1" kern="1200" dirty="0"/>
        </a:p>
        <a:p>
          <a:pPr marL="114300" lvl="1" indent="-114300" algn="l" defTabSz="622300">
            <a:lnSpc>
              <a:spcPct val="90000"/>
            </a:lnSpc>
            <a:spcBef>
              <a:spcPct val="0"/>
            </a:spcBef>
            <a:spcAft>
              <a:spcPct val="15000"/>
            </a:spcAft>
            <a:buChar char="••"/>
          </a:pPr>
          <a:r>
            <a:rPr lang="en-US" sz="1400" kern="1200" dirty="0" smtClean="0"/>
            <a:t>The significance of tea in the Indonesian culture encourages the growth of the homeware market with increased beverageware consumption</a:t>
          </a:r>
          <a:endParaRPr lang="en-US" sz="1400" kern="1200" dirty="0"/>
        </a:p>
        <a:p>
          <a:pPr marL="114300" lvl="1" indent="-114300" algn="l" defTabSz="622300">
            <a:lnSpc>
              <a:spcPct val="90000"/>
            </a:lnSpc>
            <a:spcBef>
              <a:spcPct val="0"/>
            </a:spcBef>
            <a:spcAft>
              <a:spcPct val="15000"/>
            </a:spcAft>
            <a:buChar char="••"/>
          </a:pPr>
          <a:r>
            <a:rPr lang="en-US" sz="1400" kern="1200" dirty="0" smtClean="0"/>
            <a:t>Trend unlikely to decrease over time</a:t>
          </a:r>
          <a:endParaRPr lang="en-US" sz="1400" kern="1200" dirty="0"/>
        </a:p>
      </dsp:txBody>
      <dsp:txXfrm>
        <a:off x="2764141" y="1603179"/>
        <a:ext cx="2070605" cy="1815007"/>
      </dsp:txXfrm>
    </dsp:sp>
    <dsp:sp modelId="{F5AE5C15-8770-AC4C-ABA9-80028A3629CD}">
      <dsp:nvSpPr>
        <dsp:cNvPr id="0" name=""/>
        <dsp:cNvSpPr/>
      </dsp:nvSpPr>
      <dsp:spPr>
        <a:xfrm>
          <a:off x="4444066" y="749058"/>
          <a:ext cx="390680" cy="390680"/>
        </a:xfrm>
        <a:prstGeom prst="triangle">
          <a:avLst>
            <a:gd name="adj" fmla="val 10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8AC4806-9901-3942-93E6-2AD247989FD6}">
      <dsp:nvSpPr>
        <dsp:cNvPr id="0" name=""/>
        <dsp:cNvSpPr/>
      </dsp:nvSpPr>
      <dsp:spPr>
        <a:xfrm rot="5400000">
          <a:off x="5529045" y="290664"/>
          <a:ext cx="1378337" cy="2293523"/>
        </a:xfrm>
        <a:prstGeom prst="corner">
          <a:avLst>
            <a:gd name="adj1" fmla="val 16120"/>
            <a:gd name="adj2" fmla="val 1611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9250BE0-BD3F-DA47-A3C6-CB06A09103E4}">
      <dsp:nvSpPr>
        <dsp:cNvPr id="0" name=""/>
        <dsp:cNvSpPr/>
      </dsp:nvSpPr>
      <dsp:spPr>
        <a:xfrm>
          <a:off x="5298967" y="975934"/>
          <a:ext cx="2070605" cy="181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Prevalence of Gifting </a:t>
          </a:r>
          <a:endParaRPr lang="en-US" sz="1600" b="1" kern="1200" dirty="0"/>
        </a:p>
        <a:p>
          <a:pPr marL="114300" lvl="1" indent="-114300" algn="l" defTabSz="622300">
            <a:lnSpc>
              <a:spcPct val="90000"/>
            </a:lnSpc>
            <a:spcBef>
              <a:spcPct val="0"/>
            </a:spcBef>
            <a:spcAft>
              <a:spcPct val="15000"/>
            </a:spcAft>
            <a:buChar char="••"/>
          </a:pPr>
          <a:r>
            <a:rPr lang="en-US" sz="1400" kern="1200" dirty="0" smtClean="0"/>
            <a:t>Indonesians have a tradition of gifting </a:t>
          </a:r>
          <a:endParaRPr lang="en-US" sz="1400" kern="1200" dirty="0"/>
        </a:p>
        <a:p>
          <a:pPr marL="114300" lvl="1" indent="-114300" algn="l" defTabSz="622300">
            <a:lnSpc>
              <a:spcPct val="90000"/>
            </a:lnSpc>
            <a:spcBef>
              <a:spcPct val="0"/>
            </a:spcBef>
            <a:spcAft>
              <a:spcPct val="15000"/>
            </a:spcAft>
            <a:buChar char="••"/>
          </a:pPr>
          <a:r>
            <a:rPr lang="en-US" sz="1400" kern="1200" dirty="0" smtClean="0"/>
            <a:t>Homewares are a popular choice for wedding and housewarming gifts</a:t>
          </a:r>
          <a:endParaRPr lang="en-US" sz="1400" kern="1200" dirty="0"/>
        </a:p>
        <a:p>
          <a:pPr marL="114300" lvl="1" indent="-114300" algn="l" defTabSz="622300">
            <a:lnSpc>
              <a:spcPct val="90000"/>
            </a:lnSpc>
            <a:spcBef>
              <a:spcPct val="0"/>
            </a:spcBef>
            <a:spcAft>
              <a:spcPct val="15000"/>
            </a:spcAft>
            <a:buChar char="••"/>
          </a:pPr>
          <a:r>
            <a:rPr lang="en-US" sz="1400" kern="1200" dirty="0" smtClean="0"/>
            <a:t>Gifting is a consequence of the communal nature of the country and the prevalence of social networks</a:t>
          </a:r>
          <a:endParaRPr lang="en-US" sz="1400" kern="1200" dirty="0"/>
        </a:p>
      </dsp:txBody>
      <dsp:txXfrm>
        <a:off x="5298967" y="975934"/>
        <a:ext cx="2070605" cy="1815007"/>
      </dsp:txXfrm>
    </dsp:sp>
    <dsp:sp modelId="{6699A927-6F7F-B549-BCC1-F98194EFD3EA}">
      <dsp:nvSpPr>
        <dsp:cNvPr id="0" name=""/>
        <dsp:cNvSpPr/>
      </dsp:nvSpPr>
      <dsp:spPr>
        <a:xfrm>
          <a:off x="6978892" y="121813"/>
          <a:ext cx="390680" cy="390680"/>
        </a:xfrm>
        <a:prstGeom prst="triangle">
          <a:avLst>
            <a:gd name="adj" fmla="val 10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CA775EC-CE44-204A-A1E1-0A335FC31263}">
      <dsp:nvSpPr>
        <dsp:cNvPr id="0" name=""/>
        <dsp:cNvSpPr/>
      </dsp:nvSpPr>
      <dsp:spPr>
        <a:xfrm rot="5400000">
          <a:off x="8063871" y="-336580"/>
          <a:ext cx="1378337" cy="2293523"/>
        </a:xfrm>
        <a:prstGeom prst="corner">
          <a:avLst>
            <a:gd name="adj1" fmla="val 16120"/>
            <a:gd name="adj2" fmla="val 1611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EA35FC8-ABF3-664A-A6FF-8BBBE2F630D0}">
      <dsp:nvSpPr>
        <dsp:cNvPr id="0" name=""/>
        <dsp:cNvSpPr/>
      </dsp:nvSpPr>
      <dsp:spPr>
        <a:xfrm>
          <a:off x="7881997" y="348689"/>
          <a:ext cx="2019606" cy="181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Desire to Appear Affluent</a:t>
          </a:r>
          <a:endParaRPr lang="en-US" sz="1600" b="1" kern="1200" dirty="0"/>
        </a:p>
        <a:p>
          <a:pPr marL="114300" lvl="1" indent="-114300" algn="l" defTabSz="622300">
            <a:lnSpc>
              <a:spcPct val="90000"/>
            </a:lnSpc>
            <a:spcBef>
              <a:spcPct val="0"/>
            </a:spcBef>
            <a:spcAft>
              <a:spcPct val="15000"/>
            </a:spcAft>
            <a:buChar char="••"/>
          </a:pPr>
          <a:r>
            <a:rPr lang="en-US" sz="1400" kern="1200" dirty="0" smtClean="0"/>
            <a:t>Over a quarter of Indonesian consumers spend more money than they earn</a:t>
          </a:r>
          <a:endParaRPr lang="en-US" sz="1400" kern="1200" dirty="0"/>
        </a:p>
        <a:p>
          <a:pPr marL="114300" lvl="1" indent="-114300" algn="l" defTabSz="622300">
            <a:lnSpc>
              <a:spcPct val="90000"/>
            </a:lnSpc>
            <a:spcBef>
              <a:spcPct val="0"/>
            </a:spcBef>
            <a:spcAft>
              <a:spcPct val="15000"/>
            </a:spcAft>
            <a:buChar char="••"/>
          </a:pPr>
          <a:r>
            <a:rPr lang="en-US" sz="1400" kern="1200" smtClean="0"/>
            <a:t>Tend </a:t>
          </a:r>
          <a:r>
            <a:rPr lang="en-US" sz="1400" kern="1200" dirty="0" smtClean="0"/>
            <a:t>to purchase decorative products to appear affluent</a:t>
          </a:r>
          <a:endParaRPr lang="en-US" sz="1400" kern="1200" dirty="0"/>
        </a:p>
        <a:p>
          <a:pPr marL="114300" lvl="1" indent="-114300" algn="l" defTabSz="622300">
            <a:lnSpc>
              <a:spcPct val="90000"/>
            </a:lnSpc>
            <a:spcBef>
              <a:spcPct val="0"/>
            </a:spcBef>
            <a:spcAft>
              <a:spcPct val="15000"/>
            </a:spcAft>
            <a:buChar char="••"/>
          </a:pPr>
          <a:r>
            <a:rPr lang="en-US" sz="1400" kern="1200" dirty="0" smtClean="0"/>
            <a:t>Spend more on </a:t>
          </a:r>
          <a:r>
            <a:rPr lang="en-US" sz="1400" kern="1200" dirty="0" err="1" smtClean="0"/>
            <a:t>arisan</a:t>
          </a:r>
          <a:r>
            <a:rPr lang="en-US" sz="1400" kern="1200" dirty="0" smtClean="0"/>
            <a:t> (social gatherings) </a:t>
          </a:r>
          <a:endParaRPr lang="en-US" sz="1400" kern="1200" dirty="0"/>
        </a:p>
        <a:p>
          <a:pPr marL="114300" lvl="1" indent="-114300" algn="l" defTabSz="622300">
            <a:lnSpc>
              <a:spcPct val="90000"/>
            </a:lnSpc>
            <a:spcBef>
              <a:spcPct val="0"/>
            </a:spcBef>
            <a:spcAft>
              <a:spcPct val="15000"/>
            </a:spcAft>
            <a:buChar char="••"/>
          </a:pPr>
          <a:r>
            <a:rPr lang="en-US" sz="1400" kern="1200" dirty="0" smtClean="0"/>
            <a:t>Preference for globally recognized brands</a:t>
          </a:r>
          <a:endParaRPr lang="en-US" sz="1400" kern="1200" dirty="0"/>
        </a:p>
      </dsp:txBody>
      <dsp:txXfrm>
        <a:off x="7881997" y="348689"/>
        <a:ext cx="2019606" cy="1815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A42DC-498F-8545-9D60-51C81204544F}">
      <dsp:nvSpPr>
        <dsp:cNvPr id="0" name=""/>
        <dsp:cNvSpPr/>
      </dsp:nvSpPr>
      <dsp:spPr>
        <a:xfrm>
          <a:off x="0" y="355473"/>
          <a:ext cx="9218493" cy="1334821"/>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11903" numCol="1" spcCol="1270" anchor="ctr" anchorCtr="0">
          <a:noAutofit/>
        </a:bodyPr>
        <a:lstStyle/>
        <a:p>
          <a:pPr lvl="0" algn="l" defTabSz="1111250">
            <a:lnSpc>
              <a:spcPct val="90000"/>
            </a:lnSpc>
            <a:spcBef>
              <a:spcPct val="0"/>
            </a:spcBef>
            <a:spcAft>
              <a:spcPct val="35000"/>
            </a:spcAft>
          </a:pPr>
          <a:r>
            <a:rPr lang="en-US" sz="2500" b="1" kern="1200" dirty="0" smtClean="0"/>
            <a:t>Stage 1 (1-2 Years)</a:t>
          </a:r>
          <a:endParaRPr lang="en-US" sz="2500" b="1" kern="1200" dirty="0"/>
        </a:p>
      </dsp:txBody>
      <dsp:txXfrm>
        <a:off x="0" y="689178"/>
        <a:ext cx="8884788" cy="667411"/>
      </dsp:txXfrm>
    </dsp:sp>
    <dsp:sp modelId="{D32BC02B-8D70-1D46-B426-87D7288D8571}">
      <dsp:nvSpPr>
        <dsp:cNvPr id="0" name=""/>
        <dsp:cNvSpPr/>
      </dsp:nvSpPr>
      <dsp:spPr>
        <a:xfrm>
          <a:off x="0" y="1341074"/>
          <a:ext cx="2875824" cy="339347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Libbey will enter a joint venture with a local direct selling firm.</a:t>
          </a:r>
          <a:endParaRPr lang="en-US" sz="1400" kern="1200" dirty="0"/>
        </a:p>
        <a:p>
          <a:pPr lvl="0" algn="l" defTabSz="622300">
            <a:lnSpc>
              <a:spcPct val="90000"/>
            </a:lnSpc>
            <a:spcBef>
              <a:spcPct val="0"/>
            </a:spcBef>
            <a:spcAft>
              <a:spcPct val="35000"/>
            </a:spcAft>
          </a:pPr>
          <a:r>
            <a:rPr lang="en-US" sz="1400" kern="1200" dirty="0" smtClean="0"/>
            <a:t>Together, the firms will penetrate the Indonesian market (primarily Jakarta) through social networks and selling parties.</a:t>
          </a:r>
        </a:p>
        <a:p>
          <a:pPr lvl="0" algn="l" defTabSz="622300">
            <a:lnSpc>
              <a:spcPct val="90000"/>
            </a:lnSpc>
            <a:spcBef>
              <a:spcPct val="0"/>
            </a:spcBef>
            <a:spcAft>
              <a:spcPct val="35000"/>
            </a:spcAft>
          </a:pPr>
          <a:r>
            <a:rPr lang="en-US" sz="1400" kern="1200" dirty="0" smtClean="0"/>
            <a:t>Only glassware products will be introduced in the first stage.</a:t>
          </a:r>
        </a:p>
        <a:p>
          <a:pPr lvl="0" algn="l" defTabSz="622300">
            <a:lnSpc>
              <a:spcPct val="90000"/>
            </a:lnSpc>
            <a:spcBef>
              <a:spcPct val="0"/>
            </a:spcBef>
            <a:spcAft>
              <a:spcPct val="35000"/>
            </a:spcAft>
          </a:pPr>
          <a:r>
            <a:rPr lang="en-US" sz="1400" kern="1200" dirty="0" smtClean="0"/>
            <a:t>Products will be manufactured in China.</a:t>
          </a:r>
          <a:endParaRPr lang="en-US" sz="1400" kern="1200" dirty="0"/>
        </a:p>
        <a:p>
          <a:pPr lvl="0" algn="l" defTabSz="622300">
            <a:lnSpc>
              <a:spcPct val="90000"/>
            </a:lnSpc>
            <a:spcBef>
              <a:spcPct val="0"/>
            </a:spcBef>
            <a:spcAft>
              <a:spcPct val="35000"/>
            </a:spcAft>
          </a:pPr>
          <a:r>
            <a:rPr lang="en-US" sz="1400" kern="1200" dirty="0" smtClean="0"/>
            <a:t>Warehousing and distribution will be outsourced to DHL.</a:t>
          </a:r>
          <a:endParaRPr lang="en-US" sz="1400" kern="1200" dirty="0"/>
        </a:p>
        <a:p>
          <a:pPr lvl="0" algn="l" defTabSz="622300">
            <a:lnSpc>
              <a:spcPct val="90000"/>
            </a:lnSpc>
            <a:spcBef>
              <a:spcPct val="0"/>
            </a:spcBef>
            <a:spcAft>
              <a:spcPct val="35000"/>
            </a:spcAft>
          </a:pPr>
          <a:r>
            <a:rPr lang="en-US" sz="1400" kern="1200" dirty="0" smtClean="0"/>
            <a:t>Libbey will launch an eCommerce platform and pilot test it while demand is low and growing.</a:t>
          </a:r>
          <a:endParaRPr lang="en-US" sz="1400" kern="1200" dirty="0"/>
        </a:p>
      </dsp:txBody>
      <dsp:txXfrm>
        <a:off x="0" y="1341074"/>
        <a:ext cx="2875824" cy="3393473"/>
      </dsp:txXfrm>
    </dsp:sp>
    <dsp:sp modelId="{B504BAAE-E55B-0D4E-8F73-1A74167F8008}">
      <dsp:nvSpPr>
        <dsp:cNvPr id="0" name=""/>
        <dsp:cNvSpPr/>
      </dsp:nvSpPr>
      <dsp:spPr>
        <a:xfrm>
          <a:off x="2832504" y="800413"/>
          <a:ext cx="6376406" cy="1334821"/>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11903" numCol="1" spcCol="1270" anchor="ctr" anchorCtr="0">
          <a:noAutofit/>
        </a:bodyPr>
        <a:lstStyle/>
        <a:p>
          <a:pPr lvl="0" algn="l" defTabSz="1111250">
            <a:lnSpc>
              <a:spcPct val="90000"/>
            </a:lnSpc>
            <a:spcBef>
              <a:spcPct val="0"/>
            </a:spcBef>
            <a:spcAft>
              <a:spcPct val="35000"/>
            </a:spcAft>
          </a:pPr>
          <a:r>
            <a:rPr lang="en-US" sz="2500" b="1" kern="1200" dirty="0" smtClean="0"/>
            <a:t>Stage 2 (3-5 Years)</a:t>
          </a:r>
          <a:endParaRPr lang="en-US" sz="2500" b="1" kern="1200" dirty="0"/>
        </a:p>
      </dsp:txBody>
      <dsp:txXfrm>
        <a:off x="2832504" y="1134118"/>
        <a:ext cx="6042701" cy="667411"/>
      </dsp:txXfrm>
    </dsp:sp>
    <dsp:sp modelId="{A0AAD191-CD4A-E949-81FB-76ABB1286D28}">
      <dsp:nvSpPr>
        <dsp:cNvPr id="0" name=""/>
        <dsp:cNvSpPr/>
      </dsp:nvSpPr>
      <dsp:spPr>
        <a:xfrm>
          <a:off x="2849502" y="1786580"/>
          <a:ext cx="2822922" cy="291170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Libbey will push its eCommerce platform as its brand recognition and customer base grows.</a:t>
          </a:r>
        </a:p>
        <a:p>
          <a:pPr lvl="0" algn="l" defTabSz="622300">
            <a:lnSpc>
              <a:spcPct val="90000"/>
            </a:lnSpc>
            <a:spcBef>
              <a:spcPct val="0"/>
            </a:spcBef>
            <a:spcAft>
              <a:spcPct val="35000"/>
            </a:spcAft>
          </a:pPr>
          <a:r>
            <a:rPr lang="en-US" sz="1400" kern="1200" dirty="0" smtClean="0"/>
            <a:t>Libbey will introduce ceramics and holloware to the market.</a:t>
          </a:r>
          <a:endParaRPr lang="en-US" sz="1400" kern="1200" dirty="0"/>
        </a:p>
        <a:p>
          <a:pPr lvl="0" algn="l" defTabSz="622300">
            <a:lnSpc>
              <a:spcPct val="90000"/>
            </a:lnSpc>
            <a:spcBef>
              <a:spcPct val="0"/>
            </a:spcBef>
            <a:spcAft>
              <a:spcPct val="35000"/>
            </a:spcAft>
          </a:pPr>
          <a:r>
            <a:rPr lang="en-US" sz="1400" kern="1200" dirty="0" smtClean="0"/>
            <a:t>Libbey will develop mobile applications to make ordering easy.</a:t>
          </a:r>
          <a:endParaRPr lang="en-US" sz="1400" kern="1200" dirty="0"/>
        </a:p>
        <a:p>
          <a:pPr lvl="0" algn="l" defTabSz="622300">
            <a:lnSpc>
              <a:spcPct val="90000"/>
            </a:lnSpc>
            <a:spcBef>
              <a:spcPct val="0"/>
            </a:spcBef>
            <a:spcAft>
              <a:spcPct val="35000"/>
            </a:spcAft>
          </a:pPr>
          <a:r>
            <a:rPr lang="en-US" sz="1400" kern="1200" dirty="0" smtClean="0"/>
            <a:t>Libbey will continue to tap into social networks, both in-person through direct selling and online through social media. </a:t>
          </a:r>
          <a:endParaRPr lang="en-US" sz="1400" kern="1200" dirty="0"/>
        </a:p>
      </dsp:txBody>
      <dsp:txXfrm>
        <a:off x="2849502" y="1786580"/>
        <a:ext cx="2822922" cy="2911703"/>
      </dsp:txXfrm>
    </dsp:sp>
    <dsp:sp modelId="{DC4FC0C6-F597-064C-A413-62AA97CD996D}">
      <dsp:nvSpPr>
        <dsp:cNvPr id="0" name=""/>
        <dsp:cNvSpPr/>
      </dsp:nvSpPr>
      <dsp:spPr>
        <a:xfrm>
          <a:off x="5677352" y="1245354"/>
          <a:ext cx="3509633" cy="1334821"/>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11903" numCol="1" spcCol="1270" anchor="ctr" anchorCtr="0">
          <a:noAutofit/>
        </a:bodyPr>
        <a:lstStyle/>
        <a:p>
          <a:pPr lvl="0" algn="l" defTabSz="1111250">
            <a:lnSpc>
              <a:spcPct val="90000"/>
            </a:lnSpc>
            <a:spcBef>
              <a:spcPct val="0"/>
            </a:spcBef>
            <a:spcAft>
              <a:spcPct val="35000"/>
            </a:spcAft>
          </a:pPr>
          <a:r>
            <a:rPr lang="en-US" sz="2500" b="1" kern="1200" dirty="0" smtClean="0"/>
            <a:t>Stage 3 (&gt;5 Years)</a:t>
          </a:r>
          <a:endParaRPr lang="en-US" sz="2500" b="1" kern="1200" dirty="0"/>
        </a:p>
      </dsp:txBody>
      <dsp:txXfrm>
        <a:off x="5677352" y="1579059"/>
        <a:ext cx="3175928" cy="667411"/>
      </dsp:txXfrm>
    </dsp:sp>
    <dsp:sp modelId="{33E58584-F8B0-AF46-9694-E185C9128927}">
      <dsp:nvSpPr>
        <dsp:cNvPr id="0" name=""/>
        <dsp:cNvSpPr/>
      </dsp:nvSpPr>
      <dsp:spPr>
        <a:xfrm>
          <a:off x="5682065" y="2142877"/>
          <a:ext cx="2885507" cy="252817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Libbey can open showcase stores in major cities.</a:t>
          </a:r>
          <a:endParaRPr lang="en-US" sz="1400" kern="1200" dirty="0"/>
        </a:p>
        <a:p>
          <a:pPr lvl="0" algn="l" defTabSz="622300">
            <a:lnSpc>
              <a:spcPct val="90000"/>
            </a:lnSpc>
            <a:spcBef>
              <a:spcPct val="0"/>
            </a:spcBef>
            <a:spcAft>
              <a:spcPct val="35000"/>
            </a:spcAft>
          </a:pPr>
          <a:r>
            <a:rPr lang="en-US" sz="1400" kern="1200" dirty="0" smtClean="0"/>
            <a:t>Libbey can expand to B2B.</a:t>
          </a:r>
          <a:endParaRPr lang="en-US" sz="1400" kern="1200" dirty="0"/>
        </a:p>
        <a:p>
          <a:pPr lvl="0" algn="l" defTabSz="622300">
            <a:lnSpc>
              <a:spcPct val="90000"/>
            </a:lnSpc>
            <a:spcBef>
              <a:spcPct val="0"/>
            </a:spcBef>
            <a:spcAft>
              <a:spcPct val="35000"/>
            </a:spcAft>
          </a:pPr>
          <a:r>
            <a:rPr lang="en-US" sz="1400" kern="1200" dirty="0" smtClean="0"/>
            <a:t>Libbey can introduce new product lines to the market.</a:t>
          </a:r>
          <a:endParaRPr lang="en-US" sz="1400" kern="1200" dirty="0"/>
        </a:p>
        <a:p>
          <a:pPr lvl="0" algn="l" defTabSz="622300">
            <a:lnSpc>
              <a:spcPct val="90000"/>
            </a:lnSpc>
            <a:spcBef>
              <a:spcPct val="0"/>
            </a:spcBef>
            <a:spcAft>
              <a:spcPct val="35000"/>
            </a:spcAft>
          </a:pPr>
          <a:r>
            <a:rPr lang="en-US" sz="1400" kern="1200" dirty="0" smtClean="0"/>
            <a:t>Libbey can expand to similar attractive markets.</a:t>
          </a:r>
          <a:endParaRPr lang="en-US" sz="1400" kern="1200" dirty="0"/>
        </a:p>
      </dsp:txBody>
      <dsp:txXfrm>
        <a:off x="5682065" y="2142877"/>
        <a:ext cx="2885507" cy="25281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62908-2A64-2E4A-82C9-04B6F35B8498}">
      <dsp:nvSpPr>
        <dsp:cNvPr id="0" name=""/>
        <dsp:cNvSpPr/>
      </dsp:nvSpPr>
      <dsp:spPr>
        <a:xfrm rot="16200000">
          <a:off x="-1356516" y="2105082"/>
          <a:ext cx="3188409" cy="38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7512" bIns="0" numCol="1" spcCol="1270" anchor="t" anchorCtr="0">
          <a:noAutofit/>
        </a:bodyPr>
        <a:lstStyle/>
        <a:p>
          <a:pPr lvl="0" algn="r" defTabSz="1200150">
            <a:lnSpc>
              <a:spcPct val="90000"/>
            </a:lnSpc>
            <a:spcBef>
              <a:spcPct val="0"/>
            </a:spcBef>
            <a:spcAft>
              <a:spcPct val="35000"/>
            </a:spcAft>
          </a:pPr>
          <a:r>
            <a:rPr lang="en-US" sz="2700" b="1" kern="1200" dirty="0" smtClean="0"/>
            <a:t>ZHULIAN</a:t>
          </a:r>
          <a:endParaRPr lang="en-US" sz="2700" b="1" kern="1200" dirty="0"/>
        </a:p>
      </dsp:txBody>
      <dsp:txXfrm>
        <a:off x="-1356516" y="2105082"/>
        <a:ext cx="3188409" cy="382691"/>
      </dsp:txXfrm>
    </dsp:sp>
    <dsp:sp modelId="{58F7F382-310C-7649-A1A2-4ADB5220EF27}">
      <dsp:nvSpPr>
        <dsp:cNvPr id="0" name=""/>
        <dsp:cNvSpPr/>
      </dsp:nvSpPr>
      <dsp:spPr>
        <a:xfrm>
          <a:off x="429033" y="702223"/>
          <a:ext cx="1906208" cy="3188409"/>
        </a:xfrm>
        <a:prstGeom prst="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33751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Founded in 1989 in Malaysia</a:t>
          </a:r>
          <a:endParaRPr lang="en-US" sz="1100" kern="1200" dirty="0"/>
        </a:p>
        <a:p>
          <a:pPr marL="57150" lvl="1" indent="-57150" algn="l" defTabSz="488950">
            <a:lnSpc>
              <a:spcPct val="90000"/>
            </a:lnSpc>
            <a:spcBef>
              <a:spcPct val="0"/>
            </a:spcBef>
            <a:spcAft>
              <a:spcPct val="15000"/>
            </a:spcAft>
            <a:buChar char="••"/>
          </a:pPr>
          <a:r>
            <a:rPr lang="en-US" sz="1100" kern="1200" dirty="0" smtClean="0"/>
            <a:t>Primarily sells in Malaysia, Indonesia, Singapore, &amp; Thailand – relatively focused geographical scope </a:t>
          </a:r>
          <a:endParaRPr lang="en-US" sz="1100" kern="1200" dirty="0"/>
        </a:p>
        <a:p>
          <a:pPr marL="57150" lvl="1" indent="-57150" algn="l" defTabSz="488950">
            <a:lnSpc>
              <a:spcPct val="90000"/>
            </a:lnSpc>
            <a:spcBef>
              <a:spcPct val="0"/>
            </a:spcBef>
            <a:spcAft>
              <a:spcPct val="15000"/>
            </a:spcAft>
            <a:buChar char="••"/>
          </a:pPr>
          <a:r>
            <a:rPr lang="en-US" sz="1100" kern="1200" dirty="0" smtClean="0"/>
            <a:t>Has experienced rapid growth since 2012 – listed under Forbes Asia’s 200 Best Under A Billion in 2013</a:t>
          </a:r>
          <a:endParaRPr lang="en-US" sz="1100" kern="1200" dirty="0"/>
        </a:p>
        <a:p>
          <a:pPr marL="57150" lvl="1" indent="-57150" algn="l" defTabSz="488950">
            <a:lnSpc>
              <a:spcPct val="90000"/>
            </a:lnSpc>
            <a:spcBef>
              <a:spcPct val="0"/>
            </a:spcBef>
            <a:spcAft>
              <a:spcPct val="15000"/>
            </a:spcAft>
            <a:buChar char="••"/>
          </a:pPr>
          <a:r>
            <a:rPr lang="en-US" sz="1100" kern="1200" dirty="0" smtClean="0"/>
            <a:t>Started off selling jewelry – has experience with selling higher-end products to the middle-upper class</a:t>
          </a:r>
          <a:endParaRPr lang="en-US" sz="1100" kern="1200" dirty="0"/>
        </a:p>
        <a:p>
          <a:pPr marL="57150" lvl="1" indent="-57150" algn="l" defTabSz="488950">
            <a:lnSpc>
              <a:spcPct val="90000"/>
            </a:lnSpc>
            <a:spcBef>
              <a:spcPct val="0"/>
            </a:spcBef>
            <a:spcAft>
              <a:spcPct val="15000"/>
            </a:spcAft>
            <a:buChar char="••"/>
          </a:pPr>
          <a:r>
            <a:rPr lang="en-US" sz="1100" kern="1200" dirty="0" smtClean="0"/>
            <a:t>Sells a wide range of products, but none in the homeware market</a:t>
          </a:r>
          <a:endParaRPr lang="en-US" sz="1100" kern="1200" dirty="0"/>
        </a:p>
      </dsp:txBody>
      <dsp:txXfrm>
        <a:off x="429033" y="702223"/>
        <a:ext cx="1906208" cy="3188409"/>
      </dsp:txXfrm>
    </dsp:sp>
    <dsp:sp modelId="{FA4AAACA-45F8-634D-BE2B-6959B701392E}">
      <dsp:nvSpPr>
        <dsp:cNvPr id="0" name=""/>
        <dsp:cNvSpPr/>
      </dsp:nvSpPr>
      <dsp:spPr>
        <a:xfrm>
          <a:off x="46342" y="197071"/>
          <a:ext cx="765382" cy="76538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58F5B306-922B-0D40-9DE4-B47FAA29BB03}">
      <dsp:nvSpPr>
        <dsp:cNvPr id="0" name=""/>
        <dsp:cNvSpPr/>
      </dsp:nvSpPr>
      <dsp:spPr>
        <a:xfrm rot="16200000">
          <a:off x="1283721" y="2105082"/>
          <a:ext cx="3188409" cy="38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7512" bIns="0" numCol="1" spcCol="1270" anchor="t" anchorCtr="0">
          <a:noAutofit/>
        </a:bodyPr>
        <a:lstStyle/>
        <a:p>
          <a:pPr lvl="0" algn="r" defTabSz="1200150">
            <a:lnSpc>
              <a:spcPct val="90000"/>
            </a:lnSpc>
            <a:spcBef>
              <a:spcPct val="0"/>
            </a:spcBef>
            <a:spcAft>
              <a:spcPct val="35000"/>
            </a:spcAft>
          </a:pPr>
          <a:r>
            <a:rPr lang="en-US" sz="2700" b="1" kern="1200" dirty="0" smtClean="0"/>
            <a:t>ELKEN</a:t>
          </a:r>
          <a:endParaRPr lang="en-US" sz="2700" b="1" kern="1200" dirty="0"/>
        </a:p>
      </dsp:txBody>
      <dsp:txXfrm>
        <a:off x="1283721" y="2105082"/>
        <a:ext cx="3188409" cy="382691"/>
      </dsp:txXfrm>
    </dsp:sp>
    <dsp:sp modelId="{C1A4D820-806F-124A-8828-40D1E0129FF6}">
      <dsp:nvSpPr>
        <dsp:cNvPr id="0" name=""/>
        <dsp:cNvSpPr/>
      </dsp:nvSpPr>
      <dsp:spPr>
        <a:xfrm>
          <a:off x="3069271" y="702223"/>
          <a:ext cx="1906208" cy="3188409"/>
        </a:xfrm>
        <a:prstGeom prst="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33751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Established in 1995</a:t>
          </a:r>
          <a:endParaRPr lang="en-US" sz="1100" kern="1200" dirty="0"/>
        </a:p>
        <a:p>
          <a:pPr marL="57150" lvl="1" indent="-57150" algn="l" defTabSz="488950">
            <a:lnSpc>
              <a:spcPct val="90000"/>
            </a:lnSpc>
            <a:spcBef>
              <a:spcPct val="0"/>
            </a:spcBef>
            <a:spcAft>
              <a:spcPct val="15000"/>
            </a:spcAft>
            <a:buChar char="••"/>
          </a:pPr>
          <a:r>
            <a:rPr lang="en-US" sz="1100" kern="1200" dirty="0" smtClean="0"/>
            <a:t>Sells in 6 Asian Pacific countries including Hong Kong, India, Thailand, Indonesia, Brunei and Singapore – moderately focused geographical scope</a:t>
          </a:r>
          <a:endParaRPr lang="en-US" sz="1100" kern="1200" dirty="0"/>
        </a:p>
        <a:p>
          <a:pPr marL="57150" lvl="1" indent="-57150" algn="l" defTabSz="488950">
            <a:lnSpc>
              <a:spcPct val="90000"/>
            </a:lnSpc>
            <a:spcBef>
              <a:spcPct val="0"/>
            </a:spcBef>
            <a:spcAft>
              <a:spcPct val="15000"/>
            </a:spcAft>
            <a:buChar char="••"/>
          </a:pPr>
          <a:r>
            <a:rPr lang="en-US" sz="1100" kern="1200" dirty="0" smtClean="0"/>
            <a:t>Ranked 50 in the Top 100 Revenue-Generating Direct Selling Companies Worldwide in 2013</a:t>
          </a:r>
          <a:endParaRPr lang="en-US" sz="1100" kern="1200" dirty="0"/>
        </a:p>
        <a:p>
          <a:pPr marL="57150" lvl="1" indent="-57150" algn="l" defTabSz="488950">
            <a:lnSpc>
              <a:spcPct val="90000"/>
            </a:lnSpc>
            <a:spcBef>
              <a:spcPct val="0"/>
            </a:spcBef>
            <a:spcAft>
              <a:spcPct val="15000"/>
            </a:spcAft>
            <a:buChar char="••"/>
          </a:pPr>
          <a:r>
            <a:rPr lang="en-US" sz="1100" kern="1200" dirty="0" smtClean="0"/>
            <a:t>Has 5 branches in Indonesia</a:t>
          </a:r>
          <a:endParaRPr lang="en-US" sz="1100" kern="1200" dirty="0"/>
        </a:p>
        <a:p>
          <a:pPr marL="57150" lvl="1" indent="-57150" algn="l" defTabSz="488950">
            <a:lnSpc>
              <a:spcPct val="90000"/>
            </a:lnSpc>
            <a:spcBef>
              <a:spcPct val="0"/>
            </a:spcBef>
            <a:spcAft>
              <a:spcPct val="15000"/>
            </a:spcAft>
            <a:buChar char="••"/>
          </a:pPr>
          <a:r>
            <a:rPr lang="en-US" sz="1100" kern="1200" dirty="0" smtClean="0"/>
            <a:t>Sells homeware, but not luxury homeware </a:t>
          </a:r>
          <a:endParaRPr lang="en-US" sz="1100" kern="1200" dirty="0"/>
        </a:p>
        <a:p>
          <a:pPr marL="57150" lvl="1" indent="-57150" algn="l" defTabSz="488950">
            <a:lnSpc>
              <a:spcPct val="90000"/>
            </a:lnSpc>
            <a:spcBef>
              <a:spcPct val="0"/>
            </a:spcBef>
            <a:spcAft>
              <a:spcPct val="15000"/>
            </a:spcAft>
            <a:buChar char="••"/>
          </a:pPr>
          <a:r>
            <a:rPr lang="en-US" sz="1100" kern="1200" dirty="0" smtClean="0"/>
            <a:t>Focused on expanding geographical scope</a:t>
          </a:r>
          <a:endParaRPr lang="en-US" sz="1100" kern="1200" dirty="0"/>
        </a:p>
      </dsp:txBody>
      <dsp:txXfrm>
        <a:off x="3069271" y="702223"/>
        <a:ext cx="1906208" cy="3188409"/>
      </dsp:txXfrm>
    </dsp:sp>
    <dsp:sp modelId="{18B1BCD3-C227-E34D-BDD5-1B6CF03D3EDA}">
      <dsp:nvSpPr>
        <dsp:cNvPr id="0" name=""/>
        <dsp:cNvSpPr/>
      </dsp:nvSpPr>
      <dsp:spPr>
        <a:xfrm>
          <a:off x="2686580" y="197071"/>
          <a:ext cx="765382" cy="76538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D154C04F-0B70-434F-9941-0D4F9EA4380E}">
      <dsp:nvSpPr>
        <dsp:cNvPr id="0" name=""/>
        <dsp:cNvSpPr/>
      </dsp:nvSpPr>
      <dsp:spPr>
        <a:xfrm rot="16200000">
          <a:off x="3923960" y="2105082"/>
          <a:ext cx="3188409" cy="38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7512" bIns="0" numCol="1" spcCol="1270" anchor="t" anchorCtr="0">
          <a:noAutofit/>
        </a:bodyPr>
        <a:lstStyle/>
        <a:p>
          <a:pPr lvl="0" algn="r" defTabSz="1200150">
            <a:lnSpc>
              <a:spcPct val="90000"/>
            </a:lnSpc>
            <a:spcBef>
              <a:spcPct val="0"/>
            </a:spcBef>
            <a:spcAft>
              <a:spcPct val="35000"/>
            </a:spcAft>
          </a:pPr>
          <a:r>
            <a:rPr lang="en-US" sz="2700" b="1" kern="1200" dirty="0" smtClean="0"/>
            <a:t>QNET</a:t>
          </a:r>
          <a:endParaRPr lang="en-US" sz="2700" b="1" kern="1200" dirty="0"/>
        </a:p>
      </dsp:txBody>
      <dsp:txXfrm>
        <a:off x="3923960" y="2105082"/>
        <a:ext cx="3188409" cy="382691"/>
      </dsp:txXfrm>
    </dsp:sp>
    <dsp:sp modelId="{579B5553-54ED-2843-92C6-07B58D5748BB}">
      <dsp:nvSpPr>
        <dsp:cNvPr id="0" name=""/>
        <dsp:cNvSpPr/>
      </dsp:nvSpPr>
      <dsp:spPr>
        <a:xfrm>
          <a:off x="5709510" y="702223"/>
          <a:ext cx="1906208" cy="3188409"/>
        </a:xfrm>
        <a:prstGeom prst="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33751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Founded in 1998</a:t>
          </a:r>
          <a:endParaRPr lang="en-US" sz="1100" kern="1200" dirty="0"/>
        </a:p>
        <a:p>
          <a:pPr marL="57150" lvl="1" indent="-57150" algn="l" defTabSz="488950">
            <a:lnSpc>
              <a:spcPct val="90000"/>
            </a:lnSpc>
            <a:spcBef>
              <a:spcPct val="0"/>
            </a:spcBef>
            <a:spcAft>
              <a:spcPct val="15000"/>
            </a:spcAft>
            <a:buChar char="••"/>
          </a:pPr>
          <a:r>
            <a:rPr lang="en-US" sz="1100" kern="1200" dirty="0" smtClean="0"/>
            <a:t>Selling in 100 countries – wide geographical scope</a:t>
          </a:r>
          <a:endParaRPr lang="en-US" sz="1100" kern="1200" dirty="0"/>
        </a:p>
        <a:p>
          <a:pPr marL="57150" lvl="1" indent="-57150" algn="l" defTabSz="488950">
            <a:lnSpc>
              <a:spcPct val="90000"/>
            </a:lnSpc>
            <a:spcBef>
              <a:spcPct val="0"/>
            </a:spcBef>
            <a:spcAft>
              <a:spcPct val="15000"/>
            </a:spcAft>
            <a:buChar char="••"/>
          </a:pPr>
          <a:r>
            <a:rPr lang="en-US" sz="1100" kern="1200" dirty="0" smtClean="0"/>
            <a:t>Is the leading direct selling firm in Indonesia- offices in Jakarta, Bali, and Surabaya</a:t>
          </a:r>
          <a:endParaRPr lang="en-US" sz="1100" kern="1200" dirty="0"/>
        </a:p>
        <a:p>
          <a:pPr marL="57150" lvl="1" indent="-57150" algn="l" defTabSz="488950">
            <a:lnSpc>
              <a:spcPct val="90000"/>
            </a:lnSpc>
            <a:spcBef>
              <a:spcPct val="0"/>
            </a:spcBef>
            <a:spcAft>
              <a:spcPct val="15000"/>
            </a:spcAft>
            <a:buChar char="••"/>
          </a:pPr>
          <a:r>
            <a:rPr lang="en-US" sz="1100" kern="1200" dirty="0" smtClean="0"/>
            <a:t>Was one of the first Asian companies to push network marketing online – has a successful mobile app for its salespeople and customers</a:t>
          </a:r>
          <a:endParaRPr lang="en-US" sz="1100" kern="1200" dirty="0"/>
        </a:p>
        <a:p>
          <a:pPr marL="57150" lvl="1" indent="-57150" algn="l" defTabSz="488950">
            <a:lnSpc>
              <a:spcPct val="90000"/>
            </a:lnSpc>
            <a:spcBef>
              <a:spcPct val="0"/>
            </a:spcBef>
            <a:spcAft>
              <a:spcPct val="15000"/>
            </a:spcAft>
            <a:buChar char="••"/>
          </a:pPr>
          <a:r>
            <a:rPr lang="en-US" sz="1100" kern="1200" dirty="0" smtClean="0"/>
            <a:t>Sells a wide variety of goods, including homeware and houseware</a:t>
          </a:r>
          <a:endParaRPr lang="en-US" sz="1100" kern="1200" dirty="0"/>
        </a:p>
        <a:p>
          <a:pPr marL="57150" lvl="1" indent="-57150" algn="l" defTabSz="488950">
            <a:lnSpc>
              <a:spcPct val="90000"/>
            </a:lnSpc>
            <a:spcBef>
              <a:spcPct val="0"/>
            </a:spcBef>
            <a:spcAft>
              <a:spcPct val="15000"/>
            </a:spcAft>
            <a:buChar char="••"/>
          </a:pPr>
          <a:r>
            <a:rPr lang="en-US" sz="1100" kern="1200" dirty="0" smtClean="0"/>
            <a:t>Focus on development of salespeople, rather than client business</a:t>
          </a:r>
          <a:endParaRPr lang="en-US" sz="1100" kern="1200" dirty="0"/>
        </a:p>
      </dsp:txBody>
      <dsp:txXfrm>
        <a:off x="5709510" y="702223"/>
        <a:ext cx="1906208" cy="3188409"/>
      </dsp:txXfrm>
    </dsp:sp>
    <dsp:sp modelId="{AFED46E3-4E01-8147-ACFF-F25E479A011E}">
      <dsp:nvSpPr>
        <dsp:cNvPr id="0" name=""/>
        <dsp:cNvSpPr/>
      </dsp:nvSpPr>
      <dsp:spPr>
        <a:xfrm>
          <a:off x="5326819" y="197071"/>
          <a:ext cx="765382" cy="76538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2E8FC-FB10-4827-A52F-5ED10E2F192A}">
      <dsp:nvSpPr>
        <dsp:cNvPr id="0" name=""/>
        <dsp:cNvSpPr/>
      </dsp:nvSpPr>
      <dsp:spPr>
        <a:xfrm>
          <a:off x="0" y="0"/>
          <a:ext cx="5381036" cy="402990"/>
        </a:xfrm>
        <a:prstGeom prst="roundRect">
          <a:avLst/>
        </a:prstGeom>
        <a:solidFill>
          <a:schemeClr val="bg1"/>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tx1"/>
              </a:solidFill>
            </a:rPr>
            <a:t>Slogan → “Own the Moment”</a:t>
          </a:r>
          <a:endParaRPr lang="en-US" sz="1400" kern="1200" dirty="0">
            <a:solidFill>
              <a:schemeClr val="tx1"/>
            </a:solidFill>
          </a:endParaRPr>
        </a:p>
      </dsp:txBody>
      <dsp:txXfrm>
        <a:off x="19672" y="19672"/>
        <a:ext cx="5341692" cy="363646"/>
      </dsp:txXfrm>
    </dsp:sp>
    <dsp:sp modelId="{8DA16849-65E3-4733-9D14-9336BDE4DD51}">
      <dsp:nvSpPr>
        <dsp:cNvPr id="0" name=""/>
        <dsp:cNvSpPr/>
      </dsp:nvSpPr>
      <dsp:spPr>
        <a:xfrm>
          <a:off x="0" y="423355"/>
          <a:ext cx="5381036" cy="570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48"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Sell gift sets and bundled packages around major holidays and for wedding season</a:t>
          </a:r>
          <a:endParaRPr lang="en-US" sz="1200" kern="1200" dirty="0"/>
        </a:p>
        <a:p>
          <a:pPr marL="114300" lvl="1" indent="-114300" algn="l" defTabSz="533400">
            <a:lnSpc>
              <a:spcPct val="90000"/>
            </a:lnSpc>
            <a:spcBef>
              <a:spcPct val="0"/>
            </a:spcBef>
            <a:spcAft>
              <a:spcPct val="20000"/>
            </a:spcAft>
            <a:buChar char="••"/>
          </a:pPr>
          <a:r>
            <a:rPr lang="en-US" sz="1200" kern="1200" dirty="0" smtClean="0"/>
            <a:t>Use personal connections of sellers to offer special deals to friends who are about to move to a new house, have a wedding, etc. </a:t>
          </a:r>
        </a:p>
      </dsp:txBody>
      <dsp:txXfrm>
        <a:off x="0" y="423355"/>
        <a:ext cx="5381036" cy="570284"/>
      </dsp:txXfrm>
    </dsp:sp>
    <dsp:sp modelId="{F61CA773-DD05-4468-AA5E-30697FD11864}">
      <dsp:nvSpPr>
        <dsp:cNvPr id="0" name=""/>
        <dsp:cNvSpPr/>
      </dsp:nvSpPr>
      <dsp:spPr>
        <a:xfrm>
          <a:off x="0" y="1025190"/>
          <a:ext cx="5381036" cy="377844"/>
        </a:xfrm>
        <a:prstGeom prst="roundRect">
          <a:avLst/>
        </a:prstGeom>
        <a:solidFill>
          <a:schemeClr val="bg1"/>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tx1"/>
              </a:solidFill>
            </a:rPr>
            <a:t>Branding → Appeal to desire for luxury and exclusivity </a:t>
          </a:r>
          <a:endParaRPr lang="en-US" sz="1400" kern="1200" dirty="0">
            <a:solidFill>
              <a:schemeClr val="tx1"/>
            </a:solidFill>
          </a:endParaRPr>
        </a:p>
      </dsp:txBody>
      <dsp:txXfrm>
        <a:off x="18445" y="1043635"/>
        <a:ext cx="5344146" cy="340954"/>
      </dsp:txXfrm>
    </dsp:sp>
    <dsp:sp modelId="{7E8B0374-1A1F-43FE-848D-FCFE8992EAAE}">
      <dsp:nvSpPr>
        <dsp:cNvPr id="0" name=""/>
        <dsp:cNvSpPr/>
      </dsp:nvSpPr>
      <dsp:spPr>
        <a:xfrm>
          <a:off x="0" y="1371484"/>
          <a:ext cx="5381036" cy="1320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48"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Emphasize luxury products with Western appeal </a:t>
          </a:r>
          <a:endParaRPr lang="en-US" sz="1200" kern="1200" dirty="0"/>
        </a:p>
        <a:p>
          <a:pPr marL="114300" lvl="1" indent="-114300" algn="l" defTabSz="533400">
            <a:lnSpc>
              <a:spcPct val="90000"/>
            </a:lnSpc>
            <a:spcBef>
              <a:spcPct val="0"/>
            </a:spcBef>
            <a:spcAft>
              <a:spcPct val="20000"/>
            </a:spcAft>
            <a:buChar char="••"/>
          </a:pPr>
          <a:r>
            <a:rPr lang="en-US" sz="1200" kern="1200" dirty="0" smtClean="0"/>
            <a:t>Offer products that are both useful and stylish, and double as decorative pieces </a:t>
          </a:r>
          <a:endParaRPr lang="en-US" sz="1200" kern="1200" dirty="0"/>
        </a:p>
        <a:p>
          <a:pPr marL="114300" lvl="1" indent="-114300" algn="l" defTabSz="533400">
            <a:lnSpc>
              <a:spcPct val="90000"/>
            </a:lnSpc>
            <a:spcBef>
              <a:spcPct val="0"/>
            </a:spcBef>
            <a:spcAft>
              <a:spcPct val="20000"/>
            </a:spcAft>
            <a:buChar char="••"/>
          </a:pPr>
          <a:r>
            <a:rPr lang="en-US" sz="1200" kern="1200" dirty="0" smtClean="0"/>
            <a:t>Maintain the Libbey  brand name because it already carries weight in these countries </a:t>
          </a:r>
          <a:endParaRPr lang="en-US" sz="1200" kern="1200" dirty="0"/>
        </a:p>
        <a:p>
          <a:pPr marL="114300" lvl="1" indent="-114300" algn="l" defTabSz="533400">
            <a:lnSpc>
              <a:spcPct val="90000"/>
            </a:lnSpc>
            <a:spcBef>
              <a:spcPct val="0"/>
            </a:spcBef>
            <a:spcAft>
              <a:spcPct val="20000"/>
            </a:spcAft>
            <a:buChar char="••"/>
          </a:pPr>
          <a:r>
            <a:rPr lang="en-US" sz="1200" kern="1200" dirty="0" smtClean="0"/>
            <a:t>Hire higher class sales agents to cater to high class friend groups - pay higher commission than Tupperware to compete and also attract the type of sellers we want </a:t>
          </a:r>
        </a:p>
      </dsp:txBody>
      <dsp:txXfrm>
        <a:off x="0" y="1371484"/>
        <a:ext cx="5381036" cy="1320659"/>
      </dsp:txXfrm>
    </dsp:sp>
    <dsp:sp modelId="{D7F9E929-42F5-4ED3-B280-41DB51544175}">
      <dsp:nvSpPr>
        <dsp:cNvPr id="0" name=""/>
        <dsp:cNvSpPr/>
      </dsp:nvSpPr>
      <dsp:spPr>
        <a:xfrm>
          <a:off x="0" y="2676416"/>
          <a:ext cx="5381036" cy="542880"/>
        </a:xfrm>
        <a:prstGeom prst="roundRect">
          <a:avLst/>
        </a:prstGeom>
        <a:solidFill>
          <a:schemeClr val="bg1"/>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tx1"/>
              </a:solidFill>
            </a:rPr>
            <a:t>Advertising approach → Primarily word of mouth and in-home</a:t>
          </a:r>
        </a:p>
      </dsp:txBody>
      <dsp:txXfrm>
        <a:off x="26501" y="2702917"/>
        <a:ext cx="5328034" cy="489878"/>
      </dsp:txXfrm>
    </dsp:sp>
    <dsp:sp modelId="{15D3B060-8C74-4F2D-BED7-773FD42AE60D}">
      <dsp:nvSpPr>
        <dsp:cNvPr id="0" name=""/>
        <dsp:cNvSpPr/>
      </dsp:nvSpPr>
      <dsp:spPr>
        <a:xfrm>
          <a:off x="0" y="3235024"/>
          <a:ext cx="5381036" cy="114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48"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Introduce products with in-home demonstrations</a:t>
          </a:r>
        </a:p>
        <a:p>
          <a:pPr marL="114300" lvl="1" indent="-114300" algn="l" defTabSz="533400">
            <a:lnSpc>
              <a:spcPct val="90000"/>
            </a:lnSpc>
            <a:spcBef>
              <a:spcPct val="0"/>
            </a:spcBef>
            <a:spcAft>
              <a:spcPct val="20000"/>
            </a:spcAft>
            <a:buChar char="••"/>
          </a:pPr>
          <a:r>
            <a:rPr lang="en-US" sz="1200" kern="1200" dirty="0" smtClean="0"/>
            <a:t>Hold launch parties to introduce Libbey as a direct selling product to both potential sellers and to future customers </a:t>
          </a:r>
        </a:p>
        <a:p>
          <a:pPr marL="114300" lvl="1" indent="-114300" algn="l" defTabSz="533400">
            <a:lnSpc>
              <a:spcPct val="90000"/>
            </a:lnSpc>
            <a:spcBef>
              <a:spcPct val="0"/>
            </a:spcBef>
            <a:spcAft>
              <a:spcPct val="20000"/>
            </a:spcAft>
            <a:buChar char="••"/>
          </a:pPr>
          <a:r>
            <a:rPr lang="en-US" sz="1200" kern="1200" dirty="0" smtClean="0"/>
            <a:t>Articulate benefits of glass products over competitors </a:t>
          </a:r>
          <a:endParaRPr lang="en-US" sz="1200" kern="1200" dirty="0"/>
        </a:p>
        <a:p>
          <a:pPr marL="114300" lvl="1" indent="-114300" algn="l" defTabSz="533400">
            <a:lnSpc>
              <a:spcPct val="90000"/>
            </a:lnSpc>
            <a:spcBef>
              <a:spcPct val="0"/>
            </a:spcBef>
            <a:spcAft>
              <a:spcPct val="20000"/>
            </a:spcAft>
            <a:buChar char="••"/>
          </a:pPr>
          <a:r>
            <a:rPr lang="en-US" sz="1200" kern="1200" dirty="0" smtClean="0"/>
            <a:t>Eventually open showcase stores where consumers can browse expanded product offering </a:t>
          </a:r>
          <a:endParaRPr lang="en-US" sz="1200" kern="1200" dirty="0"/>
        </a:p>
      </dsp:txBody>
      <dsp:txXfrm>
        <a:off x="0" y="3235024"/>
        <a:ext cx="5381036" cy="11405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81687-7185-2245-9EB8-D8E3D87DD25E}">
      <dsp:nvSpPr>
        <dsp:cNvPr id="0" name=""/>
        <dsp:cNvSpPr/>
      </dsp:nvSpPr>
      <dsp:spPr>
        <a:xfrm>
          <a:off x="0" y="1449"/>
          <a:ext cx="2718235" cy="687425"/>
        </a:xfrm>
        <a:prstGeom prst="chevron">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en-US" sz="3600" b="1" kern="1200" dirty="0" smtClean="0"/>
            <a:t>L</a:t>
          </a:r>
          <a:r>
            <a:rPr lang="en-US" sz="3600" kern="1200" dirty="0" smtClean="0"/>
            <a:t>EARN</a:t>
          </a:r>
          <a:endParaRPr lang="en-US" sz="3600" kern="1200" dirty="0"/>
        </a:p>
      </dsp:txBody>
      <dsp:txXfrm>
        <a:off x="343713" y="1449"/>
        <a:ext cx="2030810" cy="687425"/>
      </dsp:txXfrm>
    </dsp:sp>
    <dsp:sp modelId="{D772F5C5-A7CC-5C4A-8C93-561C9F38B6D1}">
      <dsp:nvSpPr>
        <dsp:cNvPr id="0" name=""/>
        <dsp:cNvSpPr/>
      </dsp:nvSpPr>
      <dsp:spPr>
        <a:xfrm>
          <a:off x="2556435" y="59880"/>
          <a:ext cx="3775716" cy="5705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Word of mouth advertising through sales parties and social networks</a:t>
          </a:r>
          <a:endParaRPr lang="en-US" sz="1200" kern="1200" dirty="0"/>
        </a:p>
      </dsp:txBody>
      <dsp:txXfrm>
        <a:off x="2841717" y="59880"/>
        <a:ext cx="3205153" cy="570563"/>
      </dsp:txXfrm>
    </dsp:sp>
    <dsp:sp modelId="{DAD3562A-464E-B943-9D1B-0068DE083F75}">
      <dsp:nvSpPr>
        <dsp:cNvPr id="0" name=""/>
        <dsp:cNvSpPr/>
      </dsp:nvSpPr>
      <dsp:spPr>
        <a:xfrm>
          <a:off x="6150598" y="59880"/>
          <a:ext cx="1426408" cy="5705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Direct Selling firm, Salespeople</a:t>
          </a:r>
          <a:endParaRPr lang="en-US" sz="1200" kern="1200" dirty="0"/>
        </a:p>
      </dsp:txBody>
      <dsp:txXfrm>
        <a:off x="6435880" y="59880"/>
        <a:ext cx="855845" cy="570563"/>
      </dsp:txXfrm>
    </dsp:sp>
    <dsp:sp modelId="{64866995-F77B-4E47-9A78-C838C9215657}">
      <dsp:nvSpPr>
        <dsp:cNvPr id="0" name=""/>
        <dsp:cNvSpPr/>
      </dsp:nvSpPr>
      <dsp:spPr>
        <a:xfrm>
          <a:off x="0" y="785114"/>
          <a:ext cx="2718235" cy="687425"/>
        </a:xfrm>
        <a:prstGeom prst="chevron">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en-US" sz="3600" b="1" kern="1200" dirty="0" smtClean="0"/>
            <a:t>B</a:t>
          </a:r>
          <a:r>
            <a:rPr lang="en-US" sz="3600" kern="1200" dirty="0" smtClean="0"/>
            <a:t>UY</a:t>
          </a:r>
          <a:endParaRPr lang="en-US" sz="3600" kern="1200" dirty="0"/>
        </a:p>
      </dsp:txBody>
      <dsp:txXfrm>
        <a:off x="343713" y="785114"/>
        <a:ext cx="2030810" cy="687425"/>
      </dsp:txXfrm>
    </dsp:sp>
    <dsp:sp modelId="{95518E92-89B5-CF48-B279-B6BA76086996}">
      <dsp:nvSpPr>
        <dsp:cNvPr id="0" name=""/>
        <dsp:cNvSpPr/>
      </dsp:nvSpPr>
      <dsp:spPr>
        <a:xfrm>
          <a:off x="2556435" y="843545"/>
          <a:ext cx="3775716" cy="5705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Place order with a Libbey salesperson, either at a party, online, or through a mobile application</a:t>
          </a:r>
          <a:endParaRPr lang="en-US" sz="1200" kern="1200" dirty="0"/>
        </a:p>
      </dsp:txBody>
      <dsp:txXfrm>
        <a:off x="2841717" y="843545"/>
        <a:ext cx="3205153" cy="570563"/>
      </dsp:txXfrm>
    </dsp:sp>
    <dsp:sp modelId="{876491A6-7A89-F940-8077-86EDC6D8A985}">
      <dsp:nvSpPr>
        <dsp:cNvPr id="0" name=""/>
        <dsp:cNvSpPr/>
      </dsp:nvSpPr>
      <dsp:spPr>
        <a:xfrm>
          <a:off x="6150598" y="843545"/>
          <a:ext cx="1426408" cy="5705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Salespeople, Libbey </a:t>
          </a:r>
          <a:endParaRPr lang="en-US" sz="1200" kern="1200" dirty="0"/>
        </a:p>
      </dsp:txBody>
      <dsp:txXfrm>
        <a:off x="6435880" y="843545"/>
        <a:ext cx="855845" cy="570563"/>
      </dsp:txXfrm>
    </dsp:sp>
    <dsp:sp modelId="{2461E006-1164-A946-AB79-4F720B483CDB}">
      <dsp:nvSpPr>
        <dsp:cNvPr id="0" name=""/>
        <dsp:cNvSpPr/>
      </dsp:nvSpPr>
      <dsp:spPr>
        <a:xfrm>
          <a:off x="0" y="1568780"/>
          <a:ext cx="2718235" cy="687425"/>
        </a:xfrm>
        <a:prstGeom prst="chevron">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en-US" sz="3600" b="1" kern="1200" dirty="0" smtClean="0"/>
            <a:t>G</a:t>
          </a:r>
          <a:r>
            <a:rPr lang="en-US" sz="3600" kern="1200" dirty="0" smtClean="0"/>
            <a:t>ET</a:t>
          </a:r>
          <a:endParaRPr lang="en-US" sz="3600" kern="1200" dirty="0"/>
        </a:p>
      </dsp:txBody>
      <dsp:txXfrm>
        <a:off x="343713" y="1568780"/>
        <a:ext cx="2030810" cy="687425"/>
      </dsp:txXfrm>
    </dsp:sp>
    <dsp:sp modelId="{80886D27-7EAF-FB47-A7B7-4DF6E4C0D0CF}">
      <dsp:nvSpPr>
        <dsp:cNvPr id="0" name=""/>
        <dsp:cNvSpPr/>
      </dsp:nvSpPr>
      <dsp:spPr>
        <a:xfrm>
          <a:off x="2556435" y="1627211"/>
          <a:ext cx="3775716" cy="5705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Libbey products are delivered directly to the customer via ground transportation from DHL warehouses in Jakarta </a:t>
          </a:r>
          <a:endParaRPr lang="en-US" sz="1200" kern="1200" dirty="0"/>
        </a:p>
      </dsp:txBody>
      <dsp:txXfrm>
        <a:off x="2841717" y="1627211"/>
        <a:ext cx="3205153" cy="570563"/>
      </dsp:txXfrm>
    </dsp:sp>
    <dsp:sp modelId="{941D9AA5-B147-0C4B-9B07-9EAB51C26A71}">
      <dsp:nvSpPr>
        <dsp:cNvPr id="0" name=""/>
        <dsp:cNvSpPr/>
      </dsp:nvSpPr>
      <dsp:spPr>
        <a:xfrm>
          <a:off x="6150598" y="1627211"/>
          <a:ext cx="1426408" cy="5705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DHL</a:t>
          </a:r>
          <a:endParaRPr lang="en-US" sz="1200" kern="1200" dirty="0"/>
        </a:p>
      </dsp:txBody>
      <dsp:txXfrm>
        <a:off x="6435880" y="1627211"/>
        <a:ext cx="855845" cy="570563"/>
      </dsp:txXfrm>
    </dsp:sp>
    <dsp:sp modelId="{F43F29AC-ACDA-B94A-8C33-08491F4BA40C}">
      <dsp:nvSpPr>
        <dsp:cNvPr id="0" name=""/>
        <dsp:cNvSpPr/>
      </dsp:nvSpPr>
      <dsp:spPr>
        <a:xfrm>
          <a:off x="0" y="2352445"/>
          <a:ext cx="2718235" cy="687425"/>
        </a:xfrm>
        <a:prstGeom prst="chevron">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en-US" sz="3600" b="1" kern="1200" dirty="0" smtClean="0"/>
            <a:t>U</a:t>
          </a:r>
          <a:r>
            <a:rPr lang="en-US" sz="3600" kern="1200" dirty="0" smtClean="0"/>
            <a:t>SE</a:t>
          </a:r>
          <a:endParaRPr lang="en-US" sz="3600" kern="1200" dirty="0"/>
        </a:p>
      </dsp:txBody>
      <dsp:txXfrm>
        <a:off x="343713" y="2352445"/>
        <a:ext cx="2030810" cy="687425"/>
      </dsp:txXfrm>
    </dsp:sp>
    <dsp:sp modelId="{83878E66-2536-EF4F-B013-B701018EFEBA}">
      <dsp:nvSpPr>
        <dsp:cNvPr id="0" name=""/>
        <dsp:cNvSpPr/>
      </dsp:nvSpPr>
      <dsp:spPr>
        <a:xfrm>
          <a:off x="2543854" y="2410876"/>
          <a:ext cx="3775716" cy="5705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Libbey products are used for food/drink consumption or decoration</a:t>
          </a:r>
          <a:endParaRPr lang="en-US" sz="1200" kern="1200" dirty="0"/>
        </a:p>
      </dsp:txBody>
      <dsp:txXfrm>
        <a:off x="2829136" y="2410876"/>
        <a:ext cx="3205153" cy="570563"/>
      </dsp:txXfrm>
    </dsp:sp>
    <dsp:sp modelId="{0378DB68-A96E-1040-8E41-7D280770AE7C}">
      <dsp:nvSpPr>
        <dsp:cNvPr id="0" name=""/>
        <dsp:cNvSpPr/>
      </dsp:nvSpPr>
      <dsp:spPr>
        <a:xfrm>
          <a:off x="6150598" y="2410876"/>
          <a:ext cx="1426408" cy="5705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Customers</a:t>
          </a:r>
          <a:endParaRPr lang="en-US" sz="1200" kern="1200" dirty="0"/>
        </a:p>
      </dsp:txBody>
      <dsp:txXfrm>
        <a:off x="6435880" y="2410876"/>
        <a:ext cx="855845" cy="570563"/>
      </dsp:txXfrm>
    </dsp:sp>
    <dsp:sp modelId="{D970AA1B-FAF5-4647-8F27-83466EB4A2F5}">
      <dsp:nvSpPr>
        <dsp:cNvPr id="0" name=""/>
        <dsp:cNvSpPr/>
      </dsp:nvSpPr>
      <dsp:spPr>
        <a:xfrm>
          <a:off x="0" y="3136110"/>
          <a:ext cx="2718235" cy="687425"/>
        </a:xfrm>
        <a:prstGeom prst="chevron">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en-US" sz="3600" b="1" kern="1200" dirty="0" smtClean="0"/>
            <a:t>P</a:t>
          </a:r>
          <a:r>
            <a:rPr lang="en-US" sz="3600" kern="1200" dirty="0" smtClean="0"/>
            <a:t>URCHASE</a:t>
          </a:r>
          <a:endParaRPr lang="en-US" sz="3600" kern="1200" dirty="0"/>
        </a:p>
      </dsp:txBody>
      <dsp:txXfrm>
        <a:off x="343713" y="3136110"/>
        <a:ext cx="2030810" cy="687425"/>
      </dsp:txXfrm>
    </dsp:sp>
    <dsp:sp modelId="{9167C518-6114-3B49-B143-A2C699EFAA99}">
      <dsp:nvSpPr>
        <dsp:cNvPr id="0" name=""/>
        <dsp:cNvSpPr/>
      </dsp:nvSpPr>
      <dsp:spPr>
        <a:xfrm>
          <a:off x="2543854" y="3194541"/>
          <a:ext cx="3775716" cy="5705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Cash or credit will be accepted</a:t>
          </a:r>
          <a:endParaRPr lang="en-US" sz="1200" kern="1200" dirty="0"/>
        </a:p>
      </dsp:txBody>
      <dsp:txXfrm>
        <a:off x="2829136" y="3194541"/>
        <a:ext cx="3205153" cy="570563"/>
      </dsp:txXfrm>
    </dsp:sp>
    <dsp:sp modelId="{0CB68D7E-26E1-E342-83EC-91559EBE4784}">
      <dsp:nvSpPr>
        <dsp:cNvPr id="0" name=""/>
        <dsp:cNvSpPr/>
      </dsp:nvSpPr>
      <dsp:spPr>
        <a:xfrm>
          <a:off x="6150598" y="3194541"/>
          <a:ext cx="1426408" cy="5705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Customers, Libbey, Banks</a:t>
          </a:r>
          <a:endParaRPr lang="en-US" sz="1200" kern="1200" dirty="0"/>
        </a:p>
      </dsp:txBody>
      <dsp:txXfrm>
        <a:off x="6435880" y="3194541"/>
        <a:ext cx="855845" cy="570563"/>
      </dsp:txXfrm>
    </dsp:sp>
    <dsp:sp modelId="{05FF9C8F-7557-5E40-9771-434827FF1661}">
      <dsp:nvSpPr>
        <dsp:cNvPr id="0" name=""/>
        <dsp:cNvSpPr/>
      </dsp:nvSpPr>
      <dsp:spPr>
        <a:xfrm>
          <a:off x="0" y="3919775"/>
          <a:ext cx="2718235" cy="687425"/>
        </a:xfrm>
        <a:prstGeom prst="chevron">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en-US" sz="3600" b="1" kern="1200" dirty="0" smtClean="0"/>
            <a:t>S</a:t>
          </a:r>
          <a:r>
            <a:rPr lang="en-US" sz="3600" kern="1200" dirty="0" smtClean="0"/>
            <a:t>ERVICE</a:t>
          </a:r>
          <a:endParaRPr lang="en-US" sz="3600" kern="1200" dirty="0"/>
        </a:p>
      </dsp:txBody>
      <dsp:txXfrm>
        <a:off x="343713" y="3919775"/>
        <a:ext cx="2030810" cy="687425"/>
      </dsp:txXfrm>
    </dsp:sp>
    <dsp:sp modelId="{47497A5A-CCD7-5A4A-B11D-EB80731C4A26}">
      <dsp:nvSpPr>
        <dsp:cNvPr id="0" name=""/>
        <dsp:cNvSpPr/>
      </dsp:nvSpPr>
      <dsp:spPr>
        <a:xfrm>
          <a:off x="2543854" y="3978206"/>
          <a:ext cx="3775716" cy="5705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No repairs – customers can purchase new products as replacements</a:t>
          </a:r>
          <a:endParaRPr lang="en-US" sz="1200" kern="1200" dirty="0"/>
        </a:p>
      </dsp:txBody>
      <dsp:txXfrm>
        <a:off x="2829136" y="3978206"/>
        <a:ext cx="3205153" cy="570563"/>
      </dsp:txXfrm>
    </dsp:sp>
    <dsp:sp modelId="{57473AB9-92CE-C244-8747-995E88252CCF}">
      <dsp:nvSpPr>
        <dsp:cNvPr id="0" name=""/>
        <dsp:cNvSpPr/>
      </dsp:nvSpPr>
      <dsp:spPr>
        <a:xfrm>
          <a:off x="6150598" y="3978206"/>
          <a:ext cx="1426408" cy="5705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Customers</a:t>
          </a:r>
          <a:endParaRPr lang="en-US" sz="1200" kern="1200" dirty="0"/>
        </a:p>
      </dsp:txBody>
      <dsp:txXfrm>
        <a:off x="6435880" y="3978206"/>
        <a:ext cx="855845" cy="57056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A089D-AF57-B64B-9B62-CF510B002B60}" type="datetimeFigureOut">
              <a:rPr lang="en-US" smtClean="0"/>
              <a:t>4/21/15</a:t>
            </a:fld>
            <a:endParaRPr lang="en-US"/>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8C17D-E74D-6742-B50F-562BE0D0CA98}" type="slidenum">
              <a:rPr lang="en-US" smtClean="0"/>
              <a:t>‹#›</a:t>
            </a:fld>
            <a:endParaRPr lang="en-US"/>
          </a:p>
        </p:txBody>
      </p:sp>
    </p:spTree>
    <p:extLst>
      <p:ext uri="{BB962C8B-B14F-4D97-AF65-F5344CB8AC3E}">
        <p14:creationId xmlns:p14="http://schemas.microsoft.com/office/powerpoint/2010/main" val="42930669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8C17D-E74D-6742-B50F-562BE0D0CA98}" type="slidenum">
              <a:rPr lang="en-US" smtClean="0"/>
              <a:t>5</a:t>
            </a:fld>
            <a:endParaRPr lang="en-US"/>
          </a:p>
        </p:txBody>
      </p:sp>
    </p:spTree>
    <p:extLst>
      <p:ext uri="{BB962C8B-B14F-4D97-AF65-F5344CB8AC3E}">
        <p14:creationId xmlns:p14="http://schemas.microsoft.com/office/powerpoint/2010/main" val="2144092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0058400"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97891" y="873196"/>
            <a:ext cx="8895398" cy="379984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50699" y="4767793"/>
            <a:ext cx="7613266" cy="1865376"/>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8140656-C552-4613-8300-18301B6FBFAE}" type="datetime1">
              <a:rPr lang="en-US" smtClean="0"/>
              <a:t>4/21/15</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690D4B1-4E2B-4665-B501-3AA0A76376F0}" type="slidenum">
              <a:rPr lang="en-US" smtClean="0"/>
              <a:t>‹#›</a:t>
            </a:fld>
            <a:endParaRPr lang="en-US"/>
          </a:p>
        </p:txBody>
      </p:sp>
    </p:spTree>
    <p:extLst>
      <p:ext uri="{BB962C8B-B14F-4D97-AF65-F5344CB8AC3E}">
        <p14:creationId xmlns:p14="http://schemas.microsoft.com/office/powerpoint/2010/main" val="189987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D03D39-8110-4E43-87EF-981299358C52}" type="datetime1">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0D4B1-4E2B-4665-B501-3AA0A76376F0}" type="slidenum">
              <a:rPr lang="en-US" smtClean="0"/>
              <a:t>‹#›</a:t>
            </a:fld>
            <a:endParaRPr lang="en-US"/>
          </a:p>
        </p:txBody>
      </p:sp>
    </p:spTree>
    <p:extLst>
      <p:ext uri="{BB962C8B-B14F-4D97-AF65-F5344CB8AC3E}">
        <p14:creationId xmlns:p14="http://schemas.microsoft.com/office/powerpoint/2010/main" val="78103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760" y="788035"/>
            <a:ext cx="2168843" cy="54406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36509" y="809627"/>
            <a:ext cx="6380798" cy="6120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CC692B-683D-438D-8BF4-21321A27A178}" type="datetime1">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0D4B1-4E2B-4665-B501-3AA0A76376F0}" type="slidenum">
              <a:rPr lang="en-US" smtClean="0"/>
              <a:t>‹#›</a:t>
            </a:fld>
            <a:endParaRPr lang="en-US"/>
          </a:p>
        </p:txBody>
      </p:sp>
    </p:spTree>
    <p:extLst>
      <p:ext uri="{BB962C8B-B14F-4D97-AF65-F5344CB8AC3E}">
        <p14:creationId xmlns:p14="http://schemas.microsoft.com/office/powerpoint/2010/main" val="175571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113F16-3FD0-4E9F-A6AD-B5F3D1D39CA1}" type="datetime1">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0D4B1-4E2B-4665-B501-3AA0A76376F0}" type="slidenum">
              <a:rPr lang="en-US" smtClean="0"/>
              <a:t>‹#›</a:t>
            </a:fld>
            <a:endParaRPr lang="en-US"/>
          </a:p>
        </p:txBody>
      </p:sp>
    </p:spTree>
    <p:extLst>
      <p:ext uri="{BB962C8B-B14F-4D97-AF65-F5344CB8AC3E}">
        <p14:creationId xmlns:p14="http://schemas.microsoft.com/office/powerpoint/2010/main" val="258424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7891" y="869742"/>
            <a:ext cx="8894140" cy="3803294"/>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50698" y="4764770"/>
            <a:ext cx="7611694" cy="1865376"/>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1991F5-02D4-4EF0-96BA-2D0DCBA38B47}" type="datetime1">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0D4B1-4E2B-4665-B501-3AA0A76376F0}" type="slidenum">
              <a:rPr lang="en-US" smtClean="0"/>
              <a:t>‹#›</a:t>
            </a:fld>
            <a:endParaRPr lang="en-US"/>
          </a:p>
        </p:txBody>
      </p:sp>
    </p:spTree>
    <p:extLst>
      <p:ext uri="{BB962C8B-B14F-4D97-AF65-F5344CB8AC3E}">
        <p14:creationId xmlns:p14="http://schemas.microsoft.com/office/powerpoint/2010/main" val="29338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58241" y="2264552"/>
            <a:ext cx="3847338" cy="42696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9347" y="2264552"/>
            <a:ext cx="3847338" cy="42696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E3B676-D55B-4CF5-91DA-0E8126216337}"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0D4B1-4E2B-4665-B501-3AA0A76376F0}" type="slidenum">
              <a:rPr lang="en-US" smtClean="0"/>
              <a:t>‹#›</a:t>
            </a:fld>
            <a:endParaRPr lang="en-US"/>
          </a:p>
        </p:txBody>
      </p:sp>
    </p:spTree>
    <p:extLst>
      <p:ext uri="{BB962C8B-B14F-4D97-AF65-F5344CB8AC3E}">
        <p14:creationId xmlns:p14="http://schemas.microsoft.com/office/powerpoint/2010/main" val="367752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58241" y="2312529"/>
            <a:ext cx="3847338" cy="819853"/>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58241" y="3120162"/>
            <a:ext cx="3847338" cy="36271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56277" y="2310226"/>
            <a:ext cx="3847338" cy="818693"/>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6277" y="3117789"/>
            <a:ext cx="3847338" cy="36271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172451-46B1-4E1A-AE5B-A5EF307036B7}" type="datetime1">
              <a:rPr lang="en-US" smtClean="0"/>
              <a:t>4/21/15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90D4B1-4E2B-4665-B501-3AA0A76376F0}" type="slidenum">
              <a:rPr lang="en-US" smtClean="0"/>
              <a:t>‹#›</a:t>
            </a:fld>
            <a:endParaRPr lang="en-US"/>
          </a:p>
        </p:txBody>
      </p:sp>
    </p:spTree>
    <p:extLst>
      <p:ext uri="{BB962C8B-B14F-4D97-AF65-F5344CB8AC3E}">
        <p14:creationId xmlns:p14="http://schemas.microsoft.com/office/powerpoint/2010/main" val="177340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67CE48-0B58-4FA9-87F3-1B43160A51F8}" type="datetime1">
              <a:rPr lang="en-US" smtClean="0"/>
              <a:t>4/21/15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90D4B1-4E2B-4665-B501-3AA0A76376F0}" type="slidenum">
              <a:rPr lang="en-US" smtClean="0"/>
              <a:t>‹#›</a:t>
            </a:fld>
            <a:endParaRPr lang="en-US"/>
          </a:p>
        </p:txBody>
      </p:sp>
    </p:spTree>
    <p:extLst>
      <p:ext uri="{BB962C8B-B14F-4D97-AF65-F5344CB8AC3E}">
        <p14:creationId xmlns:p14="http://schemas.microsoft.com/office/powerpoint/2010/main" val="41507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FBBE96-01E2-4A0E-A839-A5EDC99E392D}" type="datetime1">
              <a:rPr lang="en-US" smtClean="0"/>
              <a:t>4/21/15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90D4B1-4E2B-4665-B501-3AA0A76376F0}" type="slidenum">
              <a:rPr lang="en-US" smtClean="0"/>
              <a:t>‹#›</a:t>
            </a:fld>
            <a:endParaRPr lang="en-US"/>
          </a:p>
        </p:txBody>
      </p:sp>
    </p:spTree>
    <p:extLst>
      <p:ext uri="{BB962C8B-B14F-4D97-AF65-F5344CB8AC3E}">
        <p14:creationId xmlns:p14="http://schemas.microsoft.com/office/powerpoint/2010/main" val="325788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6286500" y="0"/>
            <a:ext cx="3771900"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815658" y="614586"/>
            <a:ext cx="2791206" cy="2176272"/>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8650" y="863600"/>
            <a:ext cx="5029200" cy="518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7685" y="2846723"/>
            <a:ext cx="2803779" cy="354391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8F4DA069-BE37-42FA-B512-BBDF519D66B8}"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690D4B1-4E2B-4665-B501-3AA0A76376F0}" type="slidenum">
              <a:rPr lang="en-US" smtClean="0"/>
              <a:t>‹#›</a:t>
            </a:fld>
            <a:endParaRPr lang="en-US"/>
          </a:p>
        </p:txBody>
      </p:sp>
    </p:spTree>
    <p:extLst>
      <p:ext uri="{BB962C8B-B14F-4D97-AF65-F5344CB8AC3E}">
        <p14:creationId xmlns:p14="http://schemas.microsoft.com/office/powerpoint/2010/main" val="229423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5610" y="6141158"/>
            <a:ext cx="8894140" cy="695054"/>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0058400" cy="6041746"/>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58241" y="6697700"/>
            <a:ext cx="7614209" cy="60452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D667E67-184B-4A56-B9E2-26149DC568F7}" type="datetime1">
              <a:rPr lang="en-US" smtClean="0"/>
              <a:t>4/21/15</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690D4B1-4E2B-4665-B501-3AA0A76376F0}" type="slidenum">
              <a:rPr lang="en-US" smtClean="0"/>
              <a:t>‹#›</a:t>
            </a:fld>
            <a:endParaRPr lang="en-US"/>
          </a:p>
        </p:txBody>
      </p:sp>
    </p:spTree>
    <p:extLst>
      <p:ext uri="{BB962C8B-B14F-4D97-AF65-F5344CB8AC3E}">
        <p14:creationId xmlns:p14="http://schemas.microsoft.com/office/powerpoint/2010/main" val="53428119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2211" y="566137"/>
            <a:ext cx="8887539" cy="187929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58243" y="2279906"/>
            <a:ext cx="8871823" cy="42683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5785" y="7267440"/>
            <a:ext cx="3394710" cy="259080"/>
          </a:xfrm>
          <a:prstGeom prst="rect">
            <a:avLst/>
          </a:prstGeom>
        </p:spPr>
        <p:txBody>
          <a:bodyPr vert="horz" lIns="91440" tIns="45720" rIns="91440" bIns="45720" rtlCol="0" anchor="ctr"/>
          <a:lstStyle>
            <a:lvl1pPr algn="l">
              <a:defRPr sz="950">
                <a:solidFill>
                  <a:schemeClr val="tx1">
                    <a:alpha val="80000"/>
                  </a:schemeClr>
                </a:solidFill>
              </a:defRPr>
            </a:lvl1pPr>
          </a:lstStyle>
          <a:p>
            <a:fld id="{237B713B-C620-4ACB-B759-5C68E4976C74}" type="datetime1">
              <a:rPr lang="en-US" smtClean="0"/>
              <a:t>4/21/15</a:t>
            </a:fld>
            <a:endParaRPr lang="en-US"/>
          </a:p>
        </p:txBody>
      </p:sp>
      <p:sp>
        <p:nvSpPr>
          <p:cNvPr id="5" name="Footer Placeholder 4"/>
          <p:cNvSpPr>
            <a:spLocks noGrp="1"/>
          </p:cNvSpPr>
          <p:nvPr>
            <p:ph type="ftr" sz="quarter" idx="3"/>
          </p:nvPr>
        </p:nvSpPr>
        <p:spPr>
          <a:xfrm>
            <a:off x="565785" y="7428657"/>
            <a:ext cx="4149090" cy="25908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7230239" y="6659935"/>
            <a:ext cx="2414016" cy="1583311"/>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690D4B1-4E2B-4665-B501-3AA0A76376F0}" type="slidenum">
              <a:rPr lang="en-US" smtClean="0"/>
              <a:t>‹#›</a:t>
            </a:fld>
            <a:endParaRPr lang="en-US"/>
          </a:p>
        </p:txBody>
      </p:sp>
    </p:spTree>
    <p:extLst>
      <p:ext uri="{BB962C8B-B14F-4D97-AF65-F5344CB8AC3E}">
        <p14:creationId xmlns:p14="http://schemas.microsoft.com/office/powerpoint/2010/main" val="3376377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jpg"/><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ushmanwakefield.com/~/media/global-reports/OSATW%202014%20Publication%20updated.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jp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1" Type="http://schemas.openxmlformats.org/officeDocument/2006/relationships/hyperlink" Target="http://pages.stern.nyu.edu/~adamodar/" TargetMode="External"/><Relationship Id="rId12" Type="http://schemas.openxmlformats.org/officeDocument/2006/relationships/hyperlink" Target="http://www.tradingeconomics.com/bonds" TargetMode="External"/><Relationship Id="rId1" Type="http://schemas.openxmlformats.org/officeDocument/2006/relationships/slideLayout" Target="../slideLayouts/slideLayout2.xml"/><Relationship Id="rId2" Type="http://schemas.openxmlformats.org/officeDocument/2006/relationships/hyperlink" Target="https://www.kpmg.com/ID/en/IssuesAndInsights/ArticlesPublications/Documents/A-Primer-on-Indonesian-Added-Value-Tax.pdf" TargetMode="External"/><Relationship Id="rId3" Type="http://schemas.openxmlformats.org/officeDocument/2006/relationships/hyperlink" Target="http://www.nytimes.com/2015/03/01/world/asia/tupperwares-sweet-spot-shifts-to-indonesia.html" TargetMode="External"/><Relationship Id="rId4" Type="http://schemas.openxmlformats.org/officeDocument/2006/relationships/hyperlink" Target="http://www.searates.com/reference/portdistance/" TargetMode="External"/><Relationship Id="rId5" Type="http://schemas.openxmlformats.org/officeDocument/2006/relationships/hyperlink" Target="http://lpi.worldbank.org/international/scorecard/radar/254/C/IDN/2014" TargetMode="External"/><Relationship Id="rId6" Type="http://schemas.openxmlformats.org/officeDocument/2006/relationships/hyperlink" Target="http://www.dutycalculator.com/new-import-duty-and-tax-calculation/" TargetMode="External"/><Relationship Id="rId7" Type="http://schemas.openxmlformats.org/officeDocument/2006/relationships/hyperlink" Target="http://translate.google.co.uk/translate?hl=en&amp;sl=id&amp;u=http://indo.wsj.com/posts/tag/groupw/&amp;prev=/search?q=%22groupW%22+%22wall+street+journal%22&amp;client=safari&amp;hl=en" TargetMode="External"/><Relationship Id="rId8" Type="http://schemas.openxmlformats.org/officeDocument/2006/relationships/hyperlink" Target="http://www.cushmanwakefield.com/~/media/global-reports/OSATW%202014%20Publication%20updated.pdf" TargetMode="External"/><Relationship Id="rId9" Type="http://schemas.openxmlformats.org/officeDocument/2006/relationships/hyperlink" Target="http://order.tupperware.com/ccm-html/newconsult13.htm" TargetMode="External"/><Relationship Id="rId10" Type="http://schemas.openxmlformats.org/officeDocument/2006/relationships/hyperlink" Target="http://data.worldbank.org/indicator/NY.GNP.PCAP.CD/countries/ID-4E-XN?display=grap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720234"/>
            <a:ext cx="8898103" cy="1003970"/>
          </a:xfrm>
        </p:spPr>
        <p:txBody>
          <a:bodyPr/>
          <a:lstStyle/>
          <a:p>
            <a:r>
              <a:rPr lang="en-US" sz="6000" dirty="0" smtClean="0"/>
              <a:t>A Clear Future For Libbey Inc.</a:t>
            </a:r>
            <a:endParaRPr lang="en-US" sz="6000" dirty="0"/>
          </a:p>
        </p:txBody>
      </p:sp>
      <p:sp>
        <p:nvSpPr>
          <p:cNvPr id="3" name="Subtitle 2"/>
          <p:cNvSpPr>
            <a:spLocks noGrp="1"/>
          </p:cNvSpPr>
          <p:nvPr>
            <p:ph type="subTitle" idx="1"/>
          </p:nvPr>
        </p:nvSpPr>
        <p:spPr>
          <a:xfrm>
            <a:off x="0" y="4735028"/>
            <a:ext cx="10058400" cy="922292"/>
          </a:xfrm>
        </p:spPr>
        <p:txBody>
          <a:bodyPr/>
          <a:lstStyle/>
          <a:p>
            <a:r>
              <a:rPr lang="en-US" sz="2800" dirty="0" smtClean="0"/>
              <a:t>Harnessing direct </a:t>
            </a:r>
            <a:r>
              <a:rPr lang="en-US" sz="2800" dirty="0"/>
              <a:t>s</a:t>
            </a:r>
            <a:r>
              <a:rPr lang="en-US" sz="2800" dirty="0" smtClean="0"/>
              <a:t>elling </a:t>
            </a:r>
            <a:r>
              <a:rPr lang="en-US" sz="2800" dirty="0"/>
              <a:t>t</a:t>
            </a:r>
            <a:r>
              <a:rPr lang="en-US" sz="2800" dirty="0" smtClean="0"/>
              <a:t>o achieve sustainable growth in Indonesia</a:t>
            </a:r>
            <a:endParaRPr lang="en-US" sz="2800" dirty="0"/>
          </a:p>
        </p:txBody>
      </p:sp>
      <p:pic>
        <p:nvPicPr>
          <p:cNvPr id="4" name="Picture 3" descr="libbey-logo-11570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5" y="1549005"/>
            <a:ext cx="5397500" cy="2057400"/>
          </a:xfrm>
          <a:prstGeom prst="rect">
            <a:avLst/>
          </a:prstGeom>
        </p:spPr>
      </p:pic>
      <p:sp>
        <p:nvSpPr>
          <p:cNvPr id="6" name="TextBox 5"/>
          <p:cNvSpPr txBox="1"/>
          <p:nvPr/>
        </p:nvSpPr>
        <p:spPr>
          <a:xfrm>
            <a:off x="230897" y="6901674"/>
            <a:ext cx="8402043" cy="646331"/>
          </a:xfrm>
          <a:prstGeom prst="rect">
            <a:avLst/>
          </a:prstGeom>
          <a:noFill/>
        </p:spPr>
        <p:txBody>
          <a:bodyPr wrap="square" rtlCol="0">
            <a:spAutoFit/>
          </a:bodyPr>
          <a:lstStyle/>
          <a:p>
            <a:r>
              <a:rPr lang="en-US" dirty="0" smtClean="0">
                <a:solidFill>
                  <a:schemeClr val="bg1"/>
                </a:solidFill>
              </a:rPr>
              <a:t>Presented by:</a:t>
            </a:r>
          </a:p>
          <a:p>
            <a:r>
              <a:rPr lang="en-US" b="1" dirty="0" smtClean="0">
                <a:solidFill>
                  <a:schemeClr val="bg1"/>
                </a:solidFill>
              </a:rPr>
              <a:t>Trip </a:t>
            </a:r>
            <a:r>
              <a:rPr lang="en-US" b="1" dirty="0">
                <a:solidFill>
                  <a:schemeClr val="bg1"/>
                </a:solidFill>
              </a:rPr>
              <a:t>Burke, Charlie Deng, </a:t>
            </a:r>
            <a:r>
              <a:rPr lang="en-US" b="1" dirty="0" err="1">
                <a:solidFill>
                  <a:schemeClr val="bg1"/>
                </a:solidFill>
              </a:rPr>
              <a:t>Priya</a:t>
            </a:r>
            <a:r>
              <a:rPr lang="en-US" b="1" dirty="0">
                <a:solidFill>
                  <a:schemeClr val="bg1"/>
                </a:solidFill>
              </a:rPr>
              <a:t> </a:t>
            </a:r>
            <a:r>
              <a:rPr lang="en-US" b="1" dirty="0" err="1">
                <a:solidFill>
                  <a:schemeClr val="bg1"/>
                </a:solidFill>
              </a:rPr>
              <a:t>Khanna</a:t>
            </a:r>
            <a:r>
              <a:rPr lang="en-US" b="1" dirty="0">
                <a:solidFill>
                  <a:schemeClr val="bg1"/>
                </a:solidFill>
              </a:rPr>
              <a:t>, Catherine Miller</a:t>
            </a:r>
            <a:r>
              <a:rPr lang="en-US" b="1" dirty="0" smtClean="0">
                <a:solidFill>
                  <a:schemeClr val="bg1"/>
                </a:solidFill>
              </a:rPr>
              <a:t>, Wade Oakley, </a:t>
            </a:r>
            <a:r>
              <a:rPr lang="en-US" b="1" dirty="0">
                <a:solidFill>
                  <a:schemeClr val="bg1"/>
                </a:solidFill>
              </a:rPr>
              <a:t>and Bill </a:t>
            </a:r>
            <a:r>
              <a:rPr lang="en-US" b="1" dirty="0" smtClean="0">
                <a:solidFill>
                  <a:schemeClr val="bg1"/>
                </a:solidFill>
              </a:rPr>
              <a:t>Su</a:t>
            </a:r>
            <a:endParaRPr lang="en-US" b="1" dirty="0">
              <a:solidFill>
                <a:schemeClr val="bg1"/>
              </a:solidFill>
            </a:endParaRPr>
          </a:p>
        </p:txBody>
      </p:sp>
    </p:spTree>
    <p:extLst>
      <p:ext uri="{BB962C8B-B14F-4D97-AF65-F5344CB8AC3E}">
        <p14:creationId xmlns:p14="http://schemas.microsoft.com/office/powerpoint/2010/main" val="406565701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237676" y="1573476"/>
            <a:ext cx="4296183" cy="21792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Time consuming </a:t>
            </a:r>
            <a:r>
              <a:rPr lang="en-US" sz="1400" b="1" dirty="0">
                <a:latin typeface="Calibri"/>
                <a:cs typeface="Calibri"/>
              </a:rPr>
              <a:t>bureaucracy</a:t>
            </a:r>
            <a:r>
              <a:rPr lang="en-US" sz="1400" dirty="0"/>
              <a:t> caused Indonesia to rank 128 out of 185 countries in the Ease of Doing Business 2013 report by the World Bank.</a:t>
            </a:r>
          </a:p>
          <a:p>
            <a:endParaRPr lang="en-US" sz="1400" dirty="0"/>
          </a:p>
          <a:p>
            <a:r>
              <a:rPr lang="en-US" sz="1400" b="1" dirty="0">
                <a:latin typeface="Calibri"/>
                <a:cs typeface="Calibri"/>
              </a:rPr>
              <a:t>Conflicting laws </a:t>
            </a:r>
            <a:r>
              <a:rPr lang="en-US" sz="1400" dirty="0"/>
              <a:t>and poor court dispute settlement leads to IP issues </a:t>
            </a:r>
          </a:p>
          <a:p>
            <a:endParaRPr lang="en-US" sz="1400" dirty="0"/>
          </a:p>
          <a:p>
            <a:r>
              <a:rPr lang="en-US" sz="1400" dirty="0"/>
              <a:t>Personal connections are often more highly valued and honored than formal contracts </a:t>
            </a:r>
          </a:p>
        </p:txBody>
      </p:sp>
      <p:sp>
        <p:nvSpPr>
          <p:cNvPr id="4" name="Title 1"/>
          <p:cNvSpPr>
            <a:spLocks noGrp="1"/>
          </p:cNvSpPr>
          <p:nvPr>
            <p:ph type="title"/>
          </p:nvPr>
        </p:nvSpPr>
        <p:spPr>
          <a:xfrm>
            <a:off x="105838" y="120941"/>
            <a:ext cx="8887539" cy="945167"/>
          </a:xfrm>
        </p:spPr>
        <p:txBody>
          <a:bodyPr>
            <a:normAutofit/>
          </a:bodyPr>
          <a:lstStyle/>
          <a:p>
            <a:r>
              <a:rPr lang="en-US" sz="3200" dirty="0" smtClean="0"/>
              <a:t>Administrative </a:t>
            </a:r>
            <a:r>
              <a:rPr lang="en-US" sz="3200" dirty="0"/>
              <a:t>bureaucracy and poor infrastructure </a:t>
            </a:r>
            <a:r>
              <a:rPr lang="en-US" sz="3200" dirty="0" smtClean="0"/>
              <a:t>are counterbalanced by openness and </a:t>
            </a:r>
            <a:r>
              <a:rPr lang="en-US" sz="3200" dirty="0"/>
              <a:t>g</a:t>
            </a:r>
            <a:r>
              <a:rPr lang="en-US" sz="3200" dirty="0" smtClean="0"/>
              <a:t>eographic proximity</a:t>
            </a:r>
            <a:endParaRPr lang="en-US" sz="3200" dirty="0"/>
          </a:p>
        </p:txBody>
      </p:sp>
      <p:sp>
        <p:nvSpPr>
          <p:cNvPr id="18" name="Rectangle 17"/>
          <p:cNvSpPr/>
          <p:nvPr/>
        </p:nvSpPr>
        <p:spPr>
          <a:xfrm>
            <a:off x="9073652" y="0"/>
            <a:ext cx="984748" cy="11791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bg1"/>
                </a:solidFill>
              </a:rPr>
              <a:t>C</a:t>
            </a:r>
            <a:r>
              <a:rPr lang="en-US" sz="4000" dirty="0" smtClean="0">
                <a:solidFill>
                  <a:srgbClr val="FFFFFF"/>
                </a:solidFill>
              </a:rPr>
              <a:t> </a:t>
            </a:r>
            <a:r>
              <a:rPr lang="en-US" sz="4000" dirty="0" smtClean="0">
                <a:solidFill>
                  <a:schemeClr val="tx1"/>
                </a:solidFill>
              </a:rPr>
              <a:t>A G</a:t>
            </a:r>
            <a:r>
              <a:rPr lang="en-US" sz="4000" dirty="0" smtClean="0">
                <a:solidFill>
                  <a:srgbClr val="FFFFFF"/>
                </a:solidFill>
              </a:rPr>
              <a:t> E</a:t>
            </a:r>
            <a:endParaRPr lang="en-US" sz="4000" dirty="0">
              <a:solidFill>
                <a:srgbClr val="FFFFFF"/>
              </a:solidFill>
            </a:endParaRPr>
          </a:p>
        </p:txBody>
      </p:sp>
      <p:cxnSp>
        <p:nvCxnSpPr>
          <p:cNvPr id="19" name="Straight Connector 18"/>
          <p:cNvCxnSpPr/>
          <p:nvPr/>
        </p:nvCxnSpPr>
        <p:spPr>
          <a:xfrm>
            <a:off x="0" y="1071969"/>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96481" y="3807712"/>
            <a:ext cx="2148091" cy="369332"/>
          </a:xfrm>
          <a:prstGeom prst="rect">
            <a:avLst/>
          </a:prstGeom>
          <a:noFill/>
        </p:spPr>
        <p:txBody>
          <a:bodyPr wrap="square" rtlCol="0">
            <a:spAutoFit/>
          </a:bodyPr>
          <a:lstStyle/>
          <a:p>
            <a:r>
              <a:rPr lang="en-US" dirty="0" smtClean="0"/>
              <a:t>Counterbalanced by: </a:t>
            </a:r>
            <a:endParaRPr lang="en-US" dirty="0"/>
          </a:p>
        </p:txBody>
      </p:sp>
      <p:sp>
        <p:nvSpPr>
          <p:cNvPr id="31" name="TextBox 30"/>
          <p:cNvSpPr txBox="1"/>
          <p:nvPr/>
        </p:nvSpPr>
        <p:spPr>
          <a:xfrm>
            <a:off x="6142849" y="4908802"/>
            <a:ext cx="2148091" cy="369332"/>
          </a:xfrm>
          <a:prstGeom prst="rect">
            <a:avLst/>
          </a:prstGeom>
          <a:noFill/>
        </p:spPr>
        <p:txBody>
          <a:bodyPr wrap="square" rtlCol="0">
            <a:spAutoFit/>
          </a:bodyPr>
          <a:lstStyle/>
          <a:p>
            <a:r>
              <a:rPr lang="en-US" dirty="0" smtClean="0"/>
              <a:t>Counterbalanced by: </a:t>
            </a:r>
            <a:endParaRPr lang="en-US" dirty="0"/>
          </a:p>
        </p:txBody>
      </p:sp>
      <p:sp>
        <p:nvSpPr>
          <p:cNvPr id="34" name="Rounded Rectangle 33"/>
          <p:cNvSpPr/>
          <p:nvPr/>
        </p:nvSpPr>
        <p:spPr>
          <a:xfrm>
            <a:off x="253795" y="4310591"/>
            <a:ext cx="4280504" cy="34178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endParaRPr lang="en-US" sz="1400" dirty="0" smtClean="0"/>
          </a:p>
          <a:p>
            <a:pPr lvl="0"/>
            <a:r>
              <a:rPr lang="en-US" sz="1400" dirty="0" smtClean="0"/>
              <a:t>Finished </a:t>
            </a:r>
            <a:r>
              <a:rPr lang="en-US" sz="1400" dirty="0"/>
              <a:t>goods will primarily be shipped from China to Indonesia because Libbey has a manufacturing facility located in Langfang, China. </a:t>
            </a:r>
          </a:p>
          <a:p>
            <a:pPr lvl="0"/>
            <a:endParaRPr lang="en-US" sz="1400" dirty="0"/>
          </a:p>
          <a:p>
            <a:pPr lvl="0"/>
            <a:r>
              <a:rPr lang="en-US" sz="1400" dirty="0"/>
              <a:t>Indonesia and China are both part of the </a:t>
            </a:r>
            <a:r>
              <a:rPr lang="en-US" sz="1400" b="1" dirty="0"/>
              <a:t>China-ASEAN Free Trade Area </a:t>
            </a:r>
            <a:r>
              <a:rPr lang="en-US" sz="1400" dirty="0"/>
              <a:t>and both enjoy lower tariffs. By shipping from China, Libbey will save on transportation costs. </a:t>
            </a:r>
          </a:p>
          <a:p>
            <a:pPr lvl="0"/>
            <a:endParaRPr lang="en-US" sz="1400" dirty="0"/>
          </a:p>
          <a:p>
            <a:pPr lvl="0"/>
            <a:r>
              <a:rPr lang="en-US" sz="1400" dirty="0"/>
              <a:t>The </a:t>
            </a:r>
            <a:r>
              <a:rPr lang="en-US" sz="1400" b="1" dirty="0"/>
              <a:t>U.S.-Indonesia Comprehensive Partnership</a:t>
            </a:r>
            <a:r>
              <a:rPr lang="en-US" sz="1400" dirty="0"/>
              <a:t>, inaugurated in 2010, has promoted high-level communication about democracy and civil society, education, security, climate, maritime, energy, and trade issues between the two countries. </a:t>
            </a:r>
          </a:p>
        </p:txBody>
      </p:sp>
      <p:sp>
        <p:nvSpPr>
          <p:cNvPr id="36" name="Rounded Rectangle 35"/>
          <p:cNvSpPr/>
          <p:nvPr/>
        </p:nvSpPr>
        <p:spPr>
          <a:xfrm>
            <a:off x="222436" y="4169489"/>
            <a:ext cx="3292695" cy="4546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Administrative Openness</a:t>
            </a:r>
            <a:endParaRPr lang="en-US" dirty="0"/>
          </a:p>
        </p:txBody>
      </p:sp>
      <p:sp>
        <p:nvSpPr>
          <p:cNvPr id="37" name="Rounded Rectangle 36"/>
          <p:cNvSpPr/>
          <p:nvPr/>
        </p:nvSpPr>
        <p:spPr>
          <a:xfrm>
            <a:off x="1100049" y="1248158"/>
            <a:ext cx="3465170" cy="4703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Bureaucracy and Local Favoritism</a:t>
            </a:r>
            <a:endParaRPr lang="en-US" dirty="0"/>
          </a:p>
        </p:txBody>
      </p:sp>
      <p:sp>
        <p:nvSpPr>
          <p:cNvPr id="39" name="Rounded Rectangle 38"/>
          <p:cNvSpPr/>
          <p:nvPr/>
        </p:nvSpPr>
        <p:spPr>
          <a:xfrm>
            <a:off x="5083676" y="5531061"/>
            <a:ext cx="4625453" cy="21949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400" dirty="0" smtClean="0"/>
          </a:p>
          <a:p>
            <a:r>
              <a:rPr lang="en-US" sz="1400" dirty="0" smtClean="0"/>
              <a:t>Langfang</a:t>
            </a:r>
            <a:r>
              <a:rPr lang="en-US" sz="1400" dirty="0"/>
              <a:t>, where Libbey’s manufacturing facility is located, is </a:t>
            </a:r>
            <a:r>
              <a:rPr lang="en-US" sz="1400" b="1" dirty="0">
                <a:latin typeface="Calibri"/>
                <a:cs typeface="Calibri"/>
              </a:rPr>
              <a:t>much closer </a:t>
            </a:r>
            <a:r>
              <a:rPr lang="en-US" sz="1400" dirty="0"/>
              <a:t>to Indonesia than </a:t>
            </a:r>
            <a:r>
              <a:rPr lang="en-US" sz="1400" dirty="0" smtClean="0"/>
              <a:t>any of their factories in the </a:t>
            </a:r>
            <a:r>
              <a:rPr lang="en-US" sz="1400" dirty="0"/>
              <a:t>United States, Mexico, or Europe. </a:t>
            </a:r>
          </a:p>
          <a:p>
            <a:endParaRPr lang="en-US" sz="1400" dirty="0"/>
          </a:p>
          <a:p>
            <a:r>
              <a:rPr lang="en-US" sz="1400" dirty="0"/>
              <a:t>Libbey will first enter the Indonesian market through Jakarta, a port city. The port to port connection between Langfang (near Tianjin) and Jakarta will great reduce supply chain length and logistic complication. </a:t>
            </a:r>
          </a:p>
        </p:txBody>
      </p:sp>
      <p:sp>
        <p:nvSpPr>
          <p:cNvPr id="41" name="Rounded Rectangle 40"/>
          <p:cNvSpPr/>
          <p:nvPr/>
        </p:nvSpPr>
        <p:spPr>
          <a:xfrm>
            <a:off x="6474755" y="5307186"/>
            <a:ext cx="3292695" cy="4546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Geographic Proximity</a:t>
            </a:r>
            <a:endParaRPr lang="en-US" dirty="0"/>
          </a:p>
        </p:txBody>
      </p:sp>
      <p:sp>
        <p:nvSpPr>
          <p:cNvPr id="42" name="Rounded Rectangle 41"/>
          <p:cNvSpPr/>
          <p:nvPr/>
        </p:nvSpPr>
        <p:spPr>
          <a:xfrm>
            <a:off x="4976996" y="2111524"/>
            <a:ext cx="4844966" cy="277501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Indonesia has poor internal infrastructure – including underdeveloped roads, telecommunications, electricity, other services. These factors increase geographic distance because it makes internal transportation difficult. </a:t>
            </a:r>
          </a:p>
          <a:p>
            <a:endParaRPr lang="en-US" sz="1400" dirty="0"/>
          </a:p>
          <a:p>
            <a:r>
              <a:rPr lang="en-US" sz="1400" dirty="0"/>
              <a:t>In future stages of expansion, Libbey will need to develop a </a:t>
            </a:r>
            <a:r>
              <a:rPr lang="en-US" sz="1400" b="1" dirty="0">
                <a:latin typeface="Calibri"/>
                <a:cs typeface="Calibri"/>
              </a:rPr>
              <a:t>multi-hub logistic approach</a:t>
            </a:r>
            <a:r>
              <a:rPr lang="en-US" sz="1400" dirty="0"/>
              <a:t> rather than a wheel and spoke approach as transportation costs rise.</a:t>
            </a:r>
          </a:p>
          <a:p>
            <a:endParaRPr lang="en-US" sz="1400" dirty="0"/>
          </a:p>
          <a:p>
            <a:r>
              <a:rPr lang="en-US" sz="1400" dirty="0"/>
              <a:t>Lack of telecommunication infrastructure makes increasing country-wide brand awareness more difficult </a:t>
            </a:r>
          </a:p>
        </p:txBody>
      </p:sp>
      <p:sp>
        <p:nvSpPr>
          <p:cNvPr id="44" name="Rounded Rectangle 43"/>
          <p:cNvSpPr/>
          <p:nvPr/>
        </p:nvSpPr>
        <p:spPr>
          <a:xfrm>
            <a:off x="4952525" y="1836235"/>
            <a:ext cx="3292695" cy="4546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Poor Internal Infrastructure</a:t>
            </a:r>
            <a:endParaRPr lang="en-US" dirty="0"/>
          </a:p>
        </p:txBody>
      </p:sp>
      <p:sp>
        <p:nvSpPr>
          <p:cNvPr id="15" name="TextBox 14"/>
          <p:cNvSpPr txBox="1"/>
          <p:nvPr/>
        </p:nvSpPr>
        <p:spPr>
          <a:xfrm>
            <a:off x="4952525" y="1070418"/>
            <a:ext cx="4237195" cy="769441"/>
          </a:xfrm>
          <a:prstGeom prst="rect">
            <a:avLst/>
          </a:prstGeom>
          <a:noFill/>
        </p:spPr>
        <p:txBody>
          <a:bodyPr wrap="square" rtlCol="0">
            <a:spAutoFit/>
          </a:bodyPr>
          <a:lstStyle/>
          <a:p>
            <a:pPr algn="ctr"/>
            <a:r>
              <a:rPr lang="en-US" sz="2200" dirty="0" smtClean="0"/>
              <a:t>Administrative and Geographic Distances are Moderate</a:t>
            </a:r>
            <a:endParaRPr lang="en-US" sz="2200" dirty="0"/>
          </a:p>
        </p:txBody>
      </p:sp>
      <p:sp>
        <p:nvSpPr>
          <p:cNvPr id="20" name="TextBox 19"/>
          <p:cNvSpPr txBox="1"/>
          <p:nvPr/>
        </p:nvSpPr>
        <p:spPr>
          <a:xfrm>
            <a:off x="9767402" y="7403068"/>
            <a:ext cx="1296537" cy="369332"/>
          </a:xfrm>
          <a:prstGeom prst="rect">
            <a:avLst/>
          </a:prstGeom>
          <a:noFill/>
        </p:spPr>
        <p:txBody>
          <a:bodyPr wrap="square" rtlCol="0">
            <a:spAutoFit/>
          </a:bodyPr>
          <a:lstStyle/>
          <a:p>
            <a:r>
              <a:rPr lang="en-US" dirty="0" smtClean="0"/>
              <a:t>6</a:t>
            </a:r>
            <a:endParaRPr lang="en-US" dirty="0"/>
          </a:p>
        </p:txBody>
      </p:sp>
    </p:spTree>
    <p:extLst>
      <p:ext uri="{BB962C8B-B14F-4D97-AF65-F5344CB8AC3E}">
        <p14:creationId xmlns:p14="http://schemas.microsoft.com/office/powerpoint/2010/main" val="8066219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925980" y="1433548"/>
            <a:ext cx="6194517" cy="6129158"/>
            <a:chOff x="1971339" y="1447077"/>
            <a:chExt cx="6194517" cy="6129158"/>
          </a:xfrm>
        </p:grpSpPr>
        <p:sp>
          <p:nvSpPr>
            <p:cNvPr id="24" name="Block Arc 23"/>
            <p:cNvSpPr/>
            <p:nvPr/>
          </p:nvSpPr>
          <p:spPr>
            <a:xfrm rot="8226076">
              <a:off x="2002782" y="1452525"/>
              <a:ext cx="6163074" cy="6123710"/>
            </a:xfrm>
            <a:prstGeom prst="blockArc">
              <a:avLst>
                <a:gd name="adj1" fmla="val 10800000"/>
                <a:gd name="adj2" fmla="val 1"/>
                <a:gd name="adj3" fmla="val 9076"/>
              </a:avLst>
            </a:prstGeom>
            <a:gradFill flip="none" rotWithShape="1">
              <a:gsLst>
                <a:gs pos="0">
                  <a:schemeClr val="accent1">
                    <a:tint val="97000"/>
                    <a:satMod val="100000"/>
                    <a:lumMod val="102000"/>
                    <a:alpha val="21000"/>
                  </a:schemeClr>
                </a:gs>
                <a:gs pos="50000">
                  <a:schemeClr val="accent1">
                    <a:shade val="100000"/>
                    <a:satMod val="100000"/>
                    <a:lumMod val="100000"/>
                    <a:alpha val="21000"/>
                  </a:schemeClr>
                </a:gs>
                <a:gs pos="100000">
                  <a:schemeClr val="accent1">
                    <a:shade val="80000"/>
                    <a:satMod val="100000"/>
                    <a:lumMod val="99000"/>
                    <a:alpha val="21000"/>
                  </a:schemeClr>
                </a:gs>
              </a:gsLst>
              <a:lin ang="27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5" name="Block Arc 24"/>
            <p:cNvSpPr/>
            <p:nvPr/>
          </p:nvSpPr>
          <p:spPr>
            <a:xfrm rot="19038123">
              <a:off x="1971339" y="1447077"/>
              <a:ext cx="6163074" cy="6123710"/>
            </a:xfrm>
            <a:prstGeom prst="blockArc">
              <a:avLst>
                <a:gd name="adj1" fmla="val 10800000"/>
                <a:gd name="adj2" fmla="val 1"/>
                <a:gd name="adj3" fmla="val 9076"/>
              </a:avLst>
            </a:prstGeom>
            <a:gradFill flip="none" rotWithShape="1">
              <a:gsLst>
                <a:gs pos="0">
                  <a:schemeClr val="accent1">
                    <a:tint val="97000"/>
                    <a:satMod val="100000"/>
                    <a:lumMod val="102000"/>
                    <a:alpha val="21000"/>
                  </a:schemeClr>
                </a:gs>
                <a:gs pos="50000">
                  <a:schemeClr val="accent1">
                    <a:shade val="100000"/>
                    <a:satMod val="100000"/>
                    <a:lumMod val="100000"/>
                    <a:alpha val="21000"/>
                  </a:schemeClr>
                </a:gs>
                <a:gs pos="100000">
                  <a:schemeClr val="accent1">
                    <a:shade val="80000"/>
                    <a:satMod val="100000"/>
                    <a:lumMod val="99000"/>
                    <a:alpha val="21000"/>
                  </a:schemeClr>
                </a:gs>
              </a:gsLst>
              <a:lin ang="27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5" name="Title 1"/>
          <p:cNvSpPr>
            <a:spLocks noGrp="1"/>
          </p:cNvSpPr>
          <p:nvPr>
            <p:ph type="title"/>
          </p:nvPr>
        </p:nvSpPr>
        <p:spPr>
          <a:xfrm>
            <a:off x="105838" y="105825"/>
            <a:ext cx="9449646" cy="994953"/>
          </a:xfrm>
        </p:spPr>
        <p:txBody>
          <a:bodyPr>
            <a:normAutofit/>
          </a:bodyPr>
          <a:lstStyle/>
          <a:p>
            <a:r>
              <a:rPr lang="en-US" sz="3200" dirty="0" smtClean="0"/>
              <a:t>The Indonesian homeware </a:t>
            </a:r>
            <a:r>
              <a:rPr lang="en-US" sz="3200" dirty="0"/>
              <a:t>m</a:t>
            </a:r>
            <a:r>
              <a:rPr lang="en-US" sz="3200" dirty="0" smtClean="0"/>
              <a:t>arket is moderately attractive</a:t>
            </a:r>
            <a:r>
              <a:rPr lang="en-US" sz="3200" dirty="0"/>
              <a:t> </a:t>
            </a:r>
            <a:r>
              <a:rPr lang="en-US" sz="3200" dirty="0" smtClean="0"/>
              <a:t>but buyer power and threat of new entrants are increasing</a:t>
            </a:r>
            <a:endParaRPr lang="en-US" sz="3200" dirty="0"/>
          </a:p>
        </p:txBody>
      </p:sp>
      <p:cxnSp>
        <p:nvCxnSpPr>
          <p:cNvPr id="7" name="Straight Connector 6"/>
          <p:cNvCxnSpPr/>
          <p:nvPr/>
        </p:nvCxnSpPr>
        <p:spPr>
          <a:xfrm>
            <a:off x="0" y="1104640"/>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Rounded Rectangle 1"/>
          <p:cNvSpPr/>
          <p:nvPr/>
        </p:nvSpPr>
        <p:spPr>
          <a:xfrm>
            <a:off x="695509" y="1827222"/>
            <a:ext cx="3749693" cy="17234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defTabSz="711200">
              <a:lnSpc>
                <a:spcPct val="90000"/>
              </a:lnSpc>
              <a:spcBef>
                <a:spcPct val="0"/>
              </a:spcBef>
              <a:spcAft>
                <a:spcPct val="35000"/>
              </a:spcAft>
            </a:pPr>
            <a:r>
              <a:rPr lang="en-US" sz="1400" b="1" u="sng" dirty="0">
                <a:solidFill>
                  <a:schemeClr val="bg1"/>
                </a:solidFill>
              </a:rPr>
              <a:t>Threat of Substitutes - Low, constant</a:t>
            </a:r>
          </a:p>
          <a:p>
            <a:pPr marL="285750" lvl="0" indent="-285750" defTabSz="711200">
              <a:lnSpc>
                <a:spcPct val="90000"/>
              </a:lnSpc>
              <a:spcBef>
                <a:spcPct val="0"/>
              </a:spcBef>
              <a:spcAft>
                <a:spcPct val="35000"/>
              </a:spcAft>
              <a:buFont typeface="Arial"/>
              <a:buChar char="•"/>
            </a:pPr>
            <a:r>
              <a:rPr lang="en-US" sz="1200" dirty="0">
                <a:solidFill>
                  <a:srgbClr val="000000"/>
                </a:solidFill>
              </a:rPr>
              <a:t>Homewares remain a basic necessity for households in all income groups</a:t>
            </a:r>
          </a:p>
          <a:p>
            <a:pPr marL="285750" lvl="0" indent="-285750" defTabSz="711200">
              <a:lnSpc>
                <a:spcPct val="90000"/>
              </a:lnSpc>
              <a:spcBef>
                <a:spcPct val="0"/>
              </a:spcBef>
              <a:spcAft>
                <a:spcPct val="35000"/>
              </a:spcAft>
              <a:buFont typeface="Arial"/>
              <a:buChar char="•"/>
            </a:pPr>
            <a:r>
              <a:rPr lang="en-US" sz="1200" dirty="0" smtClean="0">
                <a:solidFill>
                  <a:srgbClr val="000000"/>
                </a:solidFill>
              </a:rPr>
              <a:t>Tableware in particular has an attractive price-performance tradeoff that is unlikely to be offset by substitutes</a:t>
            </a:r>
          </a:p>
          <a:p>
            <a:pPr marL="285750" lvl="0" indent="-285750" defTabSz="711200">
              <a:lnSpc>
                <a:spcPct val="90000"/>
              </a:lnSpc>
              <a:spcBef>
                <a:spcPct val="0"/>
              </a:spcBef>
              <a:spcAft>
                <a:spcPct val="35000"/>
              </a:spcAft>
              <a:buFont typeface="Arial"/>
              <a:buChar char="•"/>
            </a:pPr>
            <a:r>
              <a:rPr lang="en-US" sz="1200" dirty="0" smtClean="0">
                <a:solidFill>
                  <a:srgbClr val="000000"/>
                </a:solidFill>
              </a:rPr>
              <a:t>Homewares likely to remain a popular gift item over the coming years</a:t>
            </a:r>
            <a:endParaRPr lang="en-US" sz="1200" dirty="0">
              <a:solidFill>
                <a:srgbClr val="000000"/>
              </a:solidFill>
            </a:endParaRPr>
          </a:p>
        </p:txBody>
      </p:sp>
      <p:sp>
        <p:nvSpPr>
          <p:cNvPr id="14" name="Rounded Rectangle 13"/>
          <p:cNvSpPr/>
          <p:nvPr/>
        </p:nvSpPr>
        <p:spPr>
          <a:xfrm>
            <a:off x="3175146" y="3721770"/>
            <a:ext cx="3658973" cy="1722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defTabSz="577850">
              <a:lnSpc>
                <a:spcPct val="90000"/>
              </a:lnSpc>
              <a:spcBef>
                <a:spcPct val="0"/>
              </a:spcBef>
              <a:spcAft>
                <a:spcPct val="35000"/>
              </a:spcAft>
            </a:pPr>
            <a:r>
              <a:rPr lang="en-US" sz="1400" b="1" u="sng" dirty="0" smtClean="0">
                <a:solidFill>
                  <a:schemeClr val="bg1"/>
                </a:solidFill>
              </a:rPr>
              <a:t>Industry Rivalry- Moderate, </a:t>
            </a:r>
            <a:r>
              <a:rPr lang="en-US" sz="1400" b="1" u="sng" dirty="0">
                <a:solidFill>
                  <a:schemeClr val="bg1"/>
                </a:solidFill>
              </a:rPr>
              <a:t>constant</a:t>
            </a:r>
          </a:p>
          <a:p>
            <a:pPr marL="171450" lvl="0" indent="-171450" defTabSz="577850">
              <a:lnSpc>
                <a:spcPct val="90000"/>
              </a:lnSpc>
              <a:spcBef>
                <a:spcPct val="0"/>
              </a:spcBef>
              <a:spcAft>
                <a:spcPct val="35000"/>
              </a:spcAft>
              <a:buFont typeface="Arial"/>
              <a:buChar char="•"/>
            </a:pPr>
            <a:r>
              <a:rPr lang="en-US" sz="1200" dirty="0" smtClean="0">
                <a:solidFill>
                  <a:srgbClr val="000000"/>
                </a:solidFill>
              </a:rPr>
              <a:t>High </a:t>
            </a:r>
            <a:r>
              <a:rPr lang="en-US" sz="1200" dirty="0">
                <a:solidFill>
                  <a:srgbClr val="000000"/>
                </a:solidFill>
              </a:rPr>
              <a:t>fixed </a:t>
            </a:r>
            <a:r>
              <a:rPr lang="en-US" sz="1200" dirty="0" smtClean="0">
                <a:solidFill>
                  <a:srgbClr val="000000"/>
                </a:solidFill>
              </a:rPr>
              <a:t>costs from manufacturing</a:t>
            </a:r>
            <a:endParaRPr lang="en-US" sz="1200" dirty="0">
              <a:solidFill>
                <a:srgbClr val="000000"/>
              </a:solidFill>
            </a:endParaRPr>
          </a:p>
          <a:p>
            <a:pPr marL="171450" lvl="0" indent="-171450" defTabSz="577850">
              <a:lnSpc>
                <a:spcPct val="90000"/>
              </a:lnSpc>
              <a:spcBef>
                <a:spcPct val="0"/>
              </a:spcBef>
              <a:spcAft>
                <a:spcPct val="35000"/>
              </a:spcAft>
              <a:buFont typeface="Arial"/>
              <a:buChar char="•"/>
            </a:pPr>
            <a:r>
              <a:rPr lang="en-US" sz="1200" dirty="0" smtClean="0">
                <a:solidFill>
                  <a:srgbClr val="000000"/>
                </a:solidFill>
              </a:rPr>
              <a:t>Low </a:t>
            </a:r>
            <a:r>
              <a:rPr lang="en-US" sz="1200" dirty="0">
                <a:solidFill>
                  <a:srgbClr val="000000"/>
                </a:solidFill>
              </a:rPr>
              <a:t>product </a:t>
            </a:r>
            <a:r>
              <a:rPr lang="en-US" sz="1200" dirty="0" smtClean="0">
                <a:solidFill>
                  <a:srgbClr val="000000"/>
                </a:solidFill>
              </a:rPr>
              <a:t>differentiation between goods made from the same material</a:t>
            </a:r>
            <a:endParaRPr lang="en-US" sz="1200" dirty="0">
              <a:solidFill>
                <a:srgbClr val="000000"/>
              </a:solidFill>
            </a:endParaRPr>
          </a:p>
          <a:p>
            <a:pPr marL="171450" lvl="0" indent="-171450" defTabSz="577850">
              <a:lnSpc>
                <a:spcPct val="90000"/>
              </a:lnSpc>
              <a:spcBef>
                <a:spcPct val="0"/>
              </a:spcBef>
              <a:spcAft>
                <a:spcPct val="35000"/>
              </a:spcAft>
              <a:buFont typeface="Arial"/>
              <a:buChar char="•"/>
            </a:pPr>
            <a:r>
              <a:rPr lang="en-US" sz="1200" dirty="0" smtClean="0">
                <a:solidFill>
                  <a:srgbClr val="000000"/>
                </a:solidFill>
              </a:rPr>
              <a:t>Industry is fragmented with top five firms holding 30% of the market</a:t>
            </a:r>
          </a:p>
          <a:p>
            <a:pPr marL="171450" lvl="0" indent="-171450" defTabSz="577850">
              <a:lnSpc>
                <a:spcPct val="90000"/>
              </a:lnSpc>
              <a:spcBef>
                <a:spcPct val="0"/>
              </a:spcBef>
              <a:spcAft>
                <a:spcPct val="35000"/>
              </a:spcAft>
              <a:buFont typeface="Arial"/>
              <a:buChar char="•"/>
            </a:pPr>
            <a:r>
              <a:rPr lang="en-US" sz="1200" dirty="0" smtClean="0">
                <a:solidFill>
                  <a:srgbClr val="000000"/>
                </a:solidFill>
              </a:rPr>
              <a:t>Industry will grow more slowly over next five years</a:t>
            </a:r>
            <a:endParaRPr lang="en-US" sz="1200" dirty="0">
              <a:solidFill>
                <a:srgbClr val="000000"/>
              </a:solidFill>
            </a:endParaRPr>
          </a:p>
        </p:txBody>
      </p:sp>
      <p:sp>
        <p:nvSpPr>
          <p:cNvPr id="15" name="Rounded Rectangle 14"/>
          <p:cNvSpPr/>
          <p:nvPr/>
        </p:nvSpPr>
        <p:spPr>
          <a:xfrm>
            <a:off x="695509" y="5644114"/>
            <a:ext cx="3749692" cy="17234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defTabSz="577850">
              <a:lnSpc>
                <a:spcPct val="90000"/>
              </a:lnSpc>
              <a:spcBef>
                <a:spcPct val="0"/>
              </a:spcBef>
              <a:spcAft>
                <a:spcPct val="35000"/>
              </a:spcAft>
            </a:pPr>
            <a:r>
              <a:rPr lang="en-US" sz="1400" b="1" u="sng" dirty="0">
                <a:solidFill>
                  <a:schemeClr val="bg1"/>
                </a:solidFill>
              </a:rPr>
              <a:t>Threat of New Entrants </a:t>
            </a:r>
            <a:r>
              <a:rPr lang="en-US" sz="1400" b="1" u="sng" dirty="0" smtClean="0">
                <a:solidFill>
                  <a:schemeClr val="bg1"/>
                </a:solidFill>
              </a:rPr>
              <a:t>– Moderate, </a:t>
            </a:r>
            <a:r>
              <a:rPr lang="en-US" sz="1400" b="1" u="sng" dirty="0">
                <a:solidFill>
                  <a:schemeClr val="bg1"/>
                </a:solidFill>
              </a:rPr>
              <a:t>increasing</a:t>
            </a:r>
          </a:p>
          <a:p>
            <a:pPr marL="171450" lvl="0" indent="-171450" defTabSz="577850">
              <a:lnSpc>
                <a:spcPct val="90000"/>
              </a:lnSpc>
              <a:spcBef>
                <a:spcPct val="0"/>
              </a:spcBef>
              <a:spcAft>
                <a:spcPct val="35000"/>
              </a:spcAft>
              <a:buFont typeface="Arial"/>
              <a:buChar char="•"/>
            </a:pPr>
            <a:r>
              <a:rPr lang="en-US" sz="1200" dirty="0">
                <a:solidFill>
                  <a:schemeClr val="tx1"/>
                </a:solidFill>
              </a:rPr>
              <a:t>Significant capital requirements for </a:t>
            </a:r>
            <a:r>
              <a:rPr lang="en-US" sz="1200" dirty="0" smtClean="0">
                <a:solidFill>
                  <a:schemeClr val="tx1"/>
                </a:solidFill>
              </a:rPr>
              <a:t>manufacturing and maintenance</a:t>
            </a:r>
            <a:endParaRPr lang="en-US" sz="1200" dirty="0">
              <a:solidFill>
                <a:schemeClr val="tx1"/>
              </a:solidFill>
            </a:endParaRPr>
          </a:p>
          <a:p>
            <a:pPr marL="171450" lvl="0" indent="-171450" defTabSz="577850">
              <a:lnSpc>
                <a:spcPct val="90000"/>
              </a:lnSpc>
              <a:spcBef>
                <a:spcPct val="0"/>
              </a:spcBef>
              <a:spcAft>
                <a:spcPct val="35000"/>
              </a:spcAft>
              <a:buFont typeface="Arial"/>
              <a:buChar char="•"/>
            </a:pPr>
            <a:r>
              <a:rPr lang="en-US" sz="1200" dirty="0" smtClean="0">
                <a:solidFill>
                  <a:schemeClr val="tx1"/>
                </a:solidFill>
              </a:rPr>
              <a:t>Low </a:t>
            </a:r>
            <a:r>
              <a:rPr lang="en-US" sz="1200" dirty="0">
                <a:solidFill>
                  <a:schemeClr val="tx1"/>
                </a:solidFill>
              </a:rPr>
              <a:t>expected </a:t>
            </a:r>
            <a:r>
              <a:rPr lang="en-US" sz="1200" dirty="0" smtClean="0">
                <a:solidFill>
                  <a:schemeClr val="tx1"/>
                </a:solidFill>
              </a:rPr>
              <a:t>retaliation from major players, given the </a:t>
            </a:r>
            <a:r>
              <a:rPr lang="en-US" sz="1200" dirty="0">
                <a:solidFill>
                  <a:schemeClr val="tx1"/>
                </a:solidFill>
              </a:rPr>
              <a:t>f</a:t>
            </a:r>
            <a:r>
              <a:rPr lang="en-US" sz="1200" dirty="0" smtClean="0">
                <a:solidFill>
                  <a:schemeClr val="tx1"/>
                </a:solidFill>
              </a:rPr>
              <a:t>ragmentation of the market </a:t>
            </a:r>
            <a:r>
              <a:rPr lang="en-US" sz="1200" dirty="0">
                <a:solidFill>
                  <a:schemeClr val="tx1"/>
                </a:solidFill>
              </a:rPr>
              <a:t> </a:t>
            </a:r>
          </a:p>
          <a:p>
            <a:pPr marL="171450" lvl="0" indent="-171450" defTabSz="577850">
              <a:lnSpc>
                <a:spcPct val="90000"/>
              </a:lnSpc>
              <a:spcBef>
                <a:spcPct val="0"/>
              </a:spcBef>
              <a:spcAft>
                <a:spcPct val="35000"/>
              </a:spcAft>
              <a:buFont typeface="Arial"/>
              <a:buChar char="•"/>
            </a:pPr>
            <a:r>
              <a:rPr lang="en-US" sz="1200" dirty="0" smtClean="0">
                <a:solidFill>
                  <a:schemeClr val="tx1"/>
                </a:solidFill>
              </a:rPr>
              <a:t>The market is attractive to new entrants, given favorable growth trends</a:t>
            </a:r>
            <a:endParaRPr lang="en-US" sz="1200" dirty="0">
              <a:solidFill>
                <a:schemeClr val="tx1"/>
              </a:solidFill>
            </a:endParaRPr>
          </a:p>
        </p:txBody>
      </p:sp>
      <p:sp>
        <p:nvSpPr>
          <p:cNvPr id="16" name="Rounded Rectangle 15"/>
          <p:cNvSpPr/>
          <p:nvPr/>
        </p:nvSpPr>
        <p:spPr>
          <a:xfrm>
            <a:off x="5702546" y="1812104"/>
            <a:ext cx="3747285" cy="17397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defTabSz="577850">
              <a:lnSpc>
                <a:spcPct val="90000"/>
              </a:lnSpc>
              <a:spcBef>
                <a:spcPct val="0"/>
              </a:spcBef>
              <a:spcAft>
                <a:spcPct val="35000"/>
              </a:spcAft>
            </a:pPr>
            <a:r>
              <a:rPr lang="en-US" sz="1400" b="1" u="sng" dirty="0">
                <a:solidFill>
                  <a:schemeClr val="bg1"/>
                </a:solidFill>
              </a:rPr>
              <a:t>Buyer Power - Moderate to high, increasing</a:t>
            </a:r>
          </a:p>
          <a:p>
            <a:pPr marL="171450" lvl="0" indent="-171450" defTabSz="577850">
              <a:lnSpc>
                <a:spcPct val="90000"/>
              </a:lnSpc>
              <a:spcBef>
                <a:spcPct val="0"/>
              </a:spcBef>
              <a:spcAft>
                <a:spcPct val="35000"/>
              </a:spcAft>
              <a:buFont typeface="Arial"/>
              <a:buChar char="•"/>
            </a:pPr>
            <a:r>
              <a:rPr lang="en-US" sz="1200" dirty="0" smtClean="0">
                <a:solidFill>
                  <a:srgbClr val="000000"/>
                </a:solidFill>
              </a:rPr>
              <a:t>The market is fragmented without </a:t>
            </a:r>
            <a:r>
              <a:rPr lang="en-US" sz="1200" dirty="0">
                <a:solidFill>
                  <a:srgbClr val="000000"/>
                </a:solidFill>
              </a:rPr>
              <a:t>a dominating player</a:t>
            </a:r>
          </a:p>
          <a:p>
            <a:pPr marL="171450" lvl="0" indent="-171450" defTabSz="577850">
              <a:lnSpc>
                <a:spcPct val="90000"/>
              </a:lnSpc>
              <a:spcBef>
                <a:spcPct val="0"/>
              </a:spcBef>
              <a:spcAft>
                <a:spcPct val="35000"/>
              </a:spcAft>
              <a:buFont typeface="Arial"/>
              <a:buChar char="•"/>
            </a:pPr>
            <a:r>
              <a:rPr lang="en-US" sz="1200" dirty="0" smtClean="0">
                <a:solidFill>
                  <a:srgbClr val="000000"/>
                </a:solidFill>
              </a:rPr>
              <a:t>Homeware consumption is becoming a larger part of  consumer budgets</a:t>
            </a:r>
            <a:endParaRPr lang="en-US" sz="1200" dirty="0">
              <a:solidFill>
                <a:srgbClr val="000000"/>
              </a:solidFill>
            </a:endParaRPr>
          </a:p>
          <a:p>
            <a:pPr marL="171450" lvl="0" indent="-171450" defTabSz="577850">
              <a:lnSpc>
                <a:spcPct val="90000"/>
              </a:lnSpc>
              <a:spcBef>
                <a:spcPct val="0"/>
              </a:spcBef>
              <a:spcAft>
                <a:spcPct val="35000"/>
              </a:spcAft>
              <a:buFont typeface="Arial"/>
              <a:buChar char="•"/>
            </a:pPr>
            <a:r>
              <a:rPr lang="en-US" sz="1200" dirty="0">
                <a:solidFill>
                  <a:srgbClr val="000000"/>
                </a:solidFill>
              </a:rPr>
              <a:t>Buyers have low switching costs/little brand loyalty</a:t>
            </a:r>
          </a:p>
          <a:p>
            <a:pPr marL="171450" lvl="0" indent="-171450" defTabSz="577850">
              <a:lnSpc>
                <a:spcPct val="90000"/>
              </a:lnSpc>
              <a:spcBef>
                <a:spcPct val="0"/>
              </a:spcBef>
              <a:spcAft>
                <a:spcPct val="35000"/>
              </a:spcAft>
              <a:buFont typeface="Arial"/>
              <a:buChar char="•"/>
            </a:pPr>
            <a:r>
              <a:rPr lang="en-US" sz="1200" dirty="0" smtClean="0">
                <a:solidFill>
                  <a:srgbClr val="000000"/>
                </a:solidFill>
              </a:rPr>
              <a:t>Products made from the same material </a:t>
            </a:r>
            <a:r>
              <a:rPr lang="en-US" sz="1200" dirty="0">
                <a:solidFill>
                  <a:srgbClr val="000000"/>
                </a:solidFill>
              </a:rPr>
              <a:t>are not very </a:t>
            </a:r>
            <a:r>
              <a:rPr lang="en-US" sz="1200" dirty="0" smtClean="0">
                <a:solidFill>
                  <a:srgbClr val="000000"/>
                </a:solidFill>
              </a:rPr>
              <a:t>differentiated</a:t>
            </a:r>
            <a:endParaRPr lang="en-US" sz="1200" dirty="0">
              <a:solidFill>
                <a:srgbClr val="000000"/>
              </a:solidFill>
            </a:endParaRPr>
          </a:p>
        </p:txBody>
      </p:sp>
      <p:sp>
        <p:nvSpPr>
          <p:cNvPr id="17" name="Rounded Rectangle 16"/>
          <p:cNvSpPr/>
          <p:nvPr/>
        </p:nvSpPr>
        <p:spPr>
          <a:xfrm>
            <a:off x="5703749" y="5613878"/>
            <a:ext cx="3746082" cy="17536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defTabSz="577850">
              <a:lnSpc>
                <a:spcPct val="90000"/>
              </a:lnSpc>
              <a:spcBef>
                <a:spcPct val="0"/>
              </a:spcBef>
              <a:spcAft>
                <a:spcPct val="35000"/>
              </a:spcAft>
            </a:pPr>
            <a:r>
              <a:rPr lang="en-US" sz="1400" b="1" u="sng" dirty="0">
                <a:solidFill>
                  <a:schemeClr val="bg1"/>
                </a:solidFill>
              </a:rPr>
              <a:t>Supplier Power- Moderate to low, constant</a:t>
            </a:r>
          </a:p>
          <a:p>
            <a:pPr marL="171450" lvl="0" indent="-171450" defTabSz="577850">
              <a:lnSpc>
                <a:spcPct val="90000"/>
              </a:lnSpc>
              <a:spcBef>
                <a:spcPct val="0"/>
              </a:spcBef>
              <a:spcAft>
                <a:spcPct val="35000"/>
              </a:spcAft>
              <a:buFont typeface="Arial"/>
              <a:buChar char="•"/>
            </a:pPr>
            <a:r>
              <a:rPr lang="en-US" sz="1200" dirty="0" smtClean="0">
                <a:solidFill>
                  <a:srgbClr val="000000"/>
                </a:solidFill>
              </a:rPr>
              <a:t>Collective bargaining contracts result in higher wages </a:t>
            </a:r>
            <a:endParaRPr lang="en-US" sz="1200" dirty="0">
              <a:solidFill>
                <a:srgbClr val="000000"/>
              </a:solidFill>
            </a:endParaRPr>
          </a:p>
          <a:p>
            <a:pPr marL="171450" lvl="0" indent="-171450" defTabSz="577850">
              <a:lnSpc>
                <a:spcPct val="90000"/>
              </a:lnSpc>
              <a:spcBef>
                <a:spcPct val="0"/>
              </a:spcBef>
              <a:spcAft>
                <a:spcPct val="35000"/>
              </a:spcAft>
              <a:buFont typeface="Arial"/>
              <a:buChar char="•"/>
            </a:pPr>
            <a:r>
              <a:rPr lang="en-US" sz="1200" dirty="0" smtClean="0">
                <a:solidFill>
                  <a:srgbClr val="000000"/>
                </a:solidFill>
              </a:rPr>
              <a:t>Increasing fuel and energy costs</a:t>
            </a:r>
            <a:endParaRPr lang="en-US" sz="1200" dirty="0">
              <a:solidFill>
                <a:srgbClr val="000000"/>
              </a:solidFill>
            </a:endParaRPr>
          </a:p>
          <a:p>
            <a:pPr marL="171450" lvl="0" indent="-171450" defTabSz="577850">
              <a:lnSpc>
                <a:spcPct val="90000"/>
              </a:lnSpc>
              <a:spcBef>
                <a:spcPct val="0"/>
              </a:spcBef>
              <a:spcAft>
                <a:spcPct val="35000"/>
              </a:spcAft>
              <a:buFont typeface="Arial"/>
              <a:buChar char="•"/>
            </a:pPr>
            <a:r>
              <a:rPr lang="en-US" sz="1200" dirty="0" smtClean="0">
                <a:solidFill>
                  <a:srgbClr val="000000"/>
                </a:solidFill>
              </a:rPr>
              <a:t>Raw materials are available in adequate quantities from </a:t>
            </a:r>
            <a:r>
              <a:rPr lang="en-US" sz="1200" dirty="0">
                <a:solidFill>
                  <a:srgbClr val="000000"/>
                </a:solidFill>
              </a:rPr>
              <a:t>multiple </a:t>
            </a:r>
            <a:r>
              <a:rPr lang="en-US" sz="1200" dirty="0" smtClean="0">
                <a:solidFill>
                  <a:srgbClr val="000000"/>
                </a:solidFill>
              </a:rPr>
              <a:t>sources</a:t>
            </a:r>
          </a:p>
          <a:p>
            <a:pPr marL="171450" lvl="0" indent="-171450" defTabSz="577850">
              <a:lnSpc>
                <a:spcPct val="90000"/>
              </a:lnSpc>
              <a:spcBef>
                <a:spcPct val="0"/>
              </a:spcBef>
              <a:spcAft>
                <a:spcPct val="35000"/>
              </a:spcAft>
              <a:buFont typeface="Arial"/>
              <a:buChar char="•"/>
            </a:pPr>
            <a:r>
              <a:rPr lang="en-US" sz="1200" dirty="0" smtClean="0">
                <a:solidFill>
                  <a:srgbClr val="000000"/>
                </a:solidFill>
              </a:rPr>
              <a:t>Steady raw material prices</a:t>
            </a:r>
            <a:endParaRPr lang="en-US" sz="1200" dirty="0">
              <a:solidFill>
                <a:srgbClr val="000000"/>
              </a:solidFill>
            </a:endParaRPr>
          </a:p>
        </p:txBody>
      </p:sp>
      <p:sp>
        <p:nvSpPr>
          <p:cNvPr id="20" name="Rectangle 19"/>
          <p:cNvSpPr/>
          <p:nvPr/>
        </p:nvSpPr>
        <p:spPr>
          <a:xfrm>
            <a:off x="317514" y="7518484"/>
            <a:ext cx="9434711" cy="253916"/>
          </a:xfrm>
          <a:prstGeom prst="rect">
            <a:avLst/>
          </a:prstGeom>
        </p:spPr>
        <p:txBody>
          <a:bodyPr wrap="square">
            <a:spAutoFit/>
          </a:bodyPr>
          <a:lstStyle/>
          <a:p>
            <a:pPr lvl="0"/>
            <a:r>
              <a:rPr lang="en-US" sz="1050" b="1" dirty="0"/>
              <a:t>*Supplier definition: labor (research &amp; development, manufacturing and transportation), raw material and energy (sand, lime, soda ash, corrugated packaging and colorants)</a:t>
            </a:r>
          </a:p>
        </p:txBody>
      </p:sp>
      <p:sp>
        <p:nvSpPr>
          <p:cNvPr id="3" name="TextBox 2"/>
          <p:cNvSpPr txBox="1"/>
          <p:nvPr/>
        </p:nvSpPr>
        <p:spPr>
          <a:xfrm>
            <a:off x="114299" y="1058920"/>
            <a:ext cx="9829801" cy="369332"/>
          </a:xfrm>
          <a:prstGeom prst="rect">
            <a:avLst/>
          </a:prstGeom>
          <a:noFill/>
        </p:spPr>
        <p:txBody>
          <a:bodyPr wrap="square" rtlCol="0">
            <a:spAutoFit/>
          </a:bodyPr>
          <a:lstStyle/>
          <a:p>
            <a:pPr algn="ctr"/>
            <a:r>
              <a:rPr lang="en-US" b="1" dirty="0" smtClean="0"/>
              <a:t>Industry Definition: Homewares </a:t>
            </a:r>
            <a:r>
              <a:rPr lang="en-US" dirty="0" smtClean="0"/>
              <a:t>(including tableware, glassware, kitchenware, flatware, and food storage)</a:t>
            </a:r>
            <a:endParaRPr lang="en-US" dirty="0"/>
          </a:p>
        </p:txBody>
      </p:sp>
      <p:sp>
        <p:nvSpPr>
          <p:cNvPr id="19" name="TextBox 18"/>
          <p:cNvSpPr txBox="1"/>
          <p:nvPr/>
        </p:nvSpPr>
        <p:spPr>
          <a:xfrm>
            <a:off x="9767402" y="7403068"/>
            <a:ext cx="1296537" cy="369332"/>
          </a:xfrm>
          <a:prstGeom prst="rect">
            <a:avLst/>
          </a:prstGeom>
          <a:noFill/>
        </p:spPr>
        <p:txBody>
          <a:bodyPr wrap="square" rtlCol="0">
            <a:spAutoFit/>
          </a:bodyPr>
          <a:lstStyle/>
          <a:p>
            <a:r>
              <a:rPr lang="en-US" dirty="0" smtClean="0"/>
              <a:t>7</a:t>
            </a:r>
            <a:endParaRPr lang="en-US" dirty="0"/>
          </a:p>
        </p:txBody>
      </p:sp>
    </p:spTree>
    <p:extLst>
      <p:ext uri="{BB962C8B-B14F-4D97-AF65-F5344CB8AC3E}">
        <p14:creationId xmlns:p14="http://schemas.microsoft.com/office/powerpoint/2010/main" val="77272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80" y="104578"/>
            <a:ext cx="8887539" cy="1045782"/>
          </a:xfrm>
        </p:spPr>
        <p:txBody>
          <a:bodyPr>
            <a:normAutofit/>
          </a:bodyPr>
          <a:lstStyle/>
          <a:p>
            <a:r>
              <a:rPr lang="en-US" sz="3200" dirty="0" smtClean="0"/>
              <a:t>Indonesian institutional voids are manageable with an adapted strategy</a:t>
            </a:r>
            <a:endParaRPr lang="en-US" sz="3200" dirty="0"/>
          </a:p>
        </p:txBody>
      </p:sp>
      <p:sp>
        <p:nvSpPr>
          <p:cNvPr id="29" name="Hexagon 28"/>
          <p:cNvSpPr/>
          <p:nvPr/>
        </p:nvSpPr>
        <p:spPr>
          <a:xfrm>
            <a:off x="6018392" y="3612630"/>
            <a:ext cx="1970781" cy="1706657"/>
          </a:xfrm>
          <a:prstGeom prst="hexagon">
            <a:avLst/>
          </a:prstGeom>
          <a:solidFill>
            <a:srgbClr val="FFFFFF"/>
          </a:solidFill>
          <a:ln w="127000" cmpd="sng">
            <a:solidFill>
              <a:srgbClr val="50B4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Hexagon 29"/>
          <p:cNvSpPr/>
          <p:nvPr/>
        </p:nvSpPr>
        <p:spPr>
          <a:xfrm>
            <a:off x="4019306" y="2525730"/>
            <a:ext cx="1970781" cy="1706657"/>
          </a:xfrm>
          <a:prstGeom prst="hexagon">
            <a:avLst/>
          </a:prstGeom>
          <a:solidFill>
            <a:srgbClr val="FFFFFF"/>
          </a:solidFill>
          <a:ln w="127000" cmpd="sng">
            <a:solidFill>
              <a:srgbClr val="50B4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149315" y="3843572"/>
            <a:ext cx="1775075" cy="1015663"/>
          </a:xfrm>
          <a:prstGeom prst="rect">
            <a:avLst/>
          </a:prstGeom>
        </p:spPr>
        <p:txBody>
          <a:bodyPr wrap="square">
            <a:spAutoFit/>
          </a:bodyPr>
          <a:lstStyle/>
          <a:p>
            <a:pPr algn="ctr"/>
            <a:r>
              <a:rPr lang="en-US" sz="3000" b="1" dirty="0" smtClean="0"/>
              <a:t>Labor Markets</a:t>
            </a:r>
            <a:endParaRPr lang="en-US" sz="3000" b="1" dirty="0"/>
          </a:p>
        </p:txBody>
      </p:sp>
      <p:sp>
        <p:nvSpPr>
          <p:cNvPr id="18" name="Rectangle 17"/>
          <p:cNvSpPr/>
          <p:nvPr/>
        </p:nvSpPr>
        <p:spPr>
          <a:xfrm>
            <a:off x="4112503" y="2879868"/>
            <a:ext cx="1775075" cy="1015663"/>
          </a:xfrm>
          <a:prstGeom prst="rect">
            <a:avLst/>
          </a:prstGeom>
        </p:spPr>
        <p:txBody>
          <a:bodyPr wrap="square">
            <a:spAutoFit/>
          </a:bodyPr>
          <a:lstStyle/>
          <a:p>
            <a:pPr algn="ctr"/>
            <a:r>
              <a:rPr lang="en-US" sz="3000" b="1" dirty="0" smtClean="0"/>
              <a:t>Product Markets</a:t>
            </a:r>
            <a:endParaRPr lang="en-US" sz="3000" b="1" dirty="0"/>
          </a:p>
        </p:txBody>
      </p:sp>
      <p:sp>
        <p:nvSpPr>
          <p:cNvPr id="14" name="Hexagon 13"/>
          <p:cNvSpPr/>
          <p:nvPr/>
        </p:nvSpPr>
        <p:spPr>
          <a:xfrm>
            <a:off x="7950" y="4546599"/>
            <a:ext cx="2351953" cy="2010421"/>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Hexagon 21"/>
          <p:cNvSpPr/>
          <p:nvPr/>
        </p:nvSpPr>
        <p:spPr>
          <a:xfrm>
            <a:off x="1869720" y="1342764"/>
            <a:ext cx="2351953" cy="2010421"/>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Hexagon 22"/>
          <p:cNvSpPr/>
          <p:nvPr/>
        </p:nvSpPr>
        <p:spPr>
          <a:xfrm>
            <a:off x="7683160" y="4592897"/>
            <a:ext cx="2351953" cy="2010421"/>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Hexagon 23"/>
          <p:cNvSpPr/>
          <p:nvPr/>
        </p:nvSpPr>
        <p:spPr>
          <a:xfrm>
            <a:off x="3893637" y="4549789"/>
            <a:ext cx="2351953" cy="2010421"/>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Hexagon 24"/>
          <p:cNvSpPr/>
          <p:nvPr/>
        </p:nvSpPr>
        <p:spPr>
          <a:xfrm>
            <a:off x="5836936" y="1345953"/>
            <a:ext cx="2351953" cy="2010421"/>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Hexagon 25"/>
          <p:cNvSpPr/>
          <p:nvPr/>
        </p:nvSpPr>
        <p:spPr>
          <a:xfrm>
            <a:off x="121206" y="2534659"/>
            <a:ext cx="1970781" cy="1706657"/>
          </a:xfrm>
          <a:prstGeom prst="hexagon">
            <a:avLst/>
          </a:prstGeom>
          <a:solidFill>
            <a:srgbClr val="FFFFFF"/>
          </a:solidFill>
          <a:ln w="127000" cmpd="sng">
            <a:solidFill>
              <a:srgbClr val="50B4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Hexagon 26"/>
          <p:cNvSpPr/>
          <p:nvPr/>
        </p:nvSpPr>
        <p:spPr>
          <a:xfrm>
            <a:off x="2082313" y="3661303"/>
            <a:ext cx="1970781" cy="1706657"/>
          </a:xfrm>
          <a:prstGeom prst="hexagon">
            <a:avLst/>
          </a:prstGeom>
          <a:solidFill>
            <a:srgbClr val="FFFFFF"/>
          </a:solidFill>
          <a:ln w="127000" cmpd="sng">
            <a:solidFill>
              <a:srgbClr val="50B4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Hexagon 27"/>
          <p:cNvSpPr/>
          <p:nvPr/>
        </p:nvSpPr>
        <p:spPr>
          <a:xfrm>
            <a:off x="7961370" y="2534659"/>
            <a:ext cx="1970781" cy="1706657"/>
          </a:xfrm>
          <a:prstGeom prst="hexagon">
            <a:avLst/>
          </a:prstGeom>
          <a:solidFill>
            <a:srgbClr val="FFFFFF"/>
          </a:solidFill>
          <a:ln w="127000" cmpd="sng">
            <a:solidFill>
              <a:srgbClr val="50B4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68666" y="2640394"/>
            <a:ext cx="1440454" cy="1477328"/>
          </a:xfrm>
          <a:prstGeom prst="rect">
            <a:avLst/>
          </a:prstGeom>
        </p:spPr>
        <p:txBody>
          <a:bodyPr wrap="square">
            <a:spAutoFit/>
          </a:bodyPr>
          <a:lstStyle/>
          <a:p>
            <a:pPr algn="ctr"/>
            <a:r>
              <a:rPr lang="en-US" sz="3000" b="1" dirty="0" smtClean="0"/>
              <a:t>Political &amp; Social Systems</a:t>
            </a:r>
            <a:endParaRPr lang="en-US" sz="3000" b="1" dirty="0"/>
          </a:p>
        </p:txBody>
      </p:sp>
      <p:sp>
        <p:nvSpPr>
          <p:cNvPr id="20" name="Rectangle 19"/>
          <p:cNvSpPr/>
          <p:nvPr/>
        </p:nvSpPr>
        <p:spPr>
          <a:xfrm>
            <a:off x="2172289" y="4150769"/>
            <a:ext cx="1775075" cy="553998"/>
          </a:xfrm>
          <a:prstGeom prst="rect">
            <a:avLst/>
          </a:prstGeom>
        </p:spPr>
        <p:txBody>
          <a:bodyPr wrap="square">
            <a:spAutoFit/>
          </a:bodyPr>
          <a:lstStyle/>
          <a:p>
            <a:pPr algn="ctr"/>
            <a:r>
              <a:rPr lang="en-US" sz="3000" b="1" dirty="0" smtClean="0"/>
              <a:t>Openness</a:t>
            </a:r>
            <a:endParaRPr lang="en-US" sz="3000" b="1" dirty="0"/>
          </a:p>
        </p:txBody>
      </p:sp>
      <p:sp>
        <p:nvSpPr>
          <p:cNvPr id="21" name="Rectangle 20"/>
          <p:cNvSpPr/>
          <p:nvPr/>
        </p:nvSpPr>
        <p:spPr>
          <a:xfrm>
            <a:off x="8093576" y="2805112"/>
            <a:ext cx="1775075" cy="1015663"/>
          </a:xfrm>
          <a:prstGeom prst="rect">
            <a:avLst/>
          </a:prstGeom>
        </p:spPr>
        <p:txBody>
          <a:bodyPr wrap="square">
            <a:spAutoFit/>
          </a:bodyPr>
          <a:lstStyle/>
          <a:p>
            <a:pPr algn="ctr"/>
            <a:r>
              <a:rPr lang="en-US" sz="3000" b="1" dirty="0" smtClean="0"/>
              <a:t>Capital Markets</a:t>
            </a:r>
            <a:endParaRPr lang="en-US" sz="3000" b="1" dirty="0"/>
          </a:p>
        </p:txBody>
      </p:sp>
      <p:sp>
        <p:nvSpPr>
          <p:cNvPr id="31" name="Rectangle 30"/>
          <p:cNvSpPr/>
          <p:nvPr/>
        </p:nvSpPr>
        <p:spPr>
          <a:xfrm>
            <a:off x="245569" y="4641989"/>
            <a:ext cx="1912452" cy="1785104"/>
          </a:xfrm>
          <a:prstGeom prst="rect">
            <a:avLst/>
          </a:prstGeom>
        </p:spPr>
        <p:txBody>
          <a:bodyPr wrap="square">
            <a:spAutoFit/>
          </a:bodyPr>
          <a:lstStyle/>
          <a:p>
            <a:pPr algn="ctr"/>
            <a:r>
              <a:rPr lang="en-US" sz="1100" dirty="0" smtClean="0"/>
              <a:t>- Laws </a:t>
            </a:r>
            <a:r>
              <a:rPr lang="en-US" sz="1100" dirty="0"/>
              <a:t>can be opaque and conflicting - Paperwork process takes a long time </a:t>
            </a:r>
          </a:p>
          <a:p>
            <a:pPr algn="ctr"/>
            <a:r>
              <a:rPr lang="en-US" sz="1100" dirty="0" smtClean="0"/>
              <a:t>- Can </a:t>
            </a:r>
            <a:r>
              <a:rPr lang="en-US" sz="1100" dirty="0"/>
              <a:t>be difficult to terminate a bad relationship </a:t>
            </a:r>
          </a:p>
          <a:p>
            <a:pPr algn="ctr"/>
            <a:r>
              <a:rPr lang="en-US" sz="1100" dirty="0" smtClean="0"/>
              <a:t>- Local </a:t>
            </a:r>
            <a:r>
              <a:rPr lang="en-US" sz="1100" dirty="0"/>
              <a:t>firms heavily favored in dispute settlement </a:t>
            </a:r>
          </a:p>
          <a:p>
            <a:pPr algn="ctr"/>
            <a:r>
              <a:rPr lang="en-US" sz="1100" dirty="0" smtClean="0"/>
              <a:t>- Communal </a:t>
            </a:r>
            <a:r>
              <a:rPr lang="en-US" sz="1100" dirty="0"/>
              <a:t>society emphasizes relationships over formal agreements </a:t>
            </a:r>
          </a:p>
        </p:txBody>
      </p:sp>
      <p:sp>
        <p:nvSpPr>
          <p:cNvPr id="33" name="Rectangle 32"/>
          <p:cNvSpPr/>
          <p:nvPr/>
        </p:nvSpPr>
        <p:spPr>
          <a:xfrm>
            <a:off x="2260588" y="1399068"/>
            <a:ext cx="1513296" cy="1754327"/>
          </a:xfrm>
          <a:prstGeom prst="rect">
            <a:avLst/>
          </a:prstGeom>
        </p:spPr>
        <p:txBody>
          <a:bodyPr wrap="square">
            <a:spAutoFit/>
          </a:bodyPr>
          <a:lstStyle/>
          <a:p>
            <a:pPr algn="ctr"/>
            <a:r>
              <a:rPr lang="en-US" sz="1200" dirty="0" smtClean="0"/>
              <a:t>- Quite </a:t>
            </a:r>
            <a:r>
              <a:rPr lang="en-US" sz="1200" dirty="0"/>
              <a:t>difficult to conduct business - ranks 128 out of 185 on ‘ease of business’ </a:t>
            </a:r>
          </a:p>
          <a:p>
            <a:pPr algn="ctr"/>
            <a:r>
              <a:rPr lang="en-US" sz="1200" dirty="0" smtClean="0"/>
              <a:t>- Must </a:t>
            </a:r>
            <a:r>
              <a:rPr lang="en-US" sz="1200" dirty="0"/>
              <a:t>use a local agent and need extensive documentation before importing</a:t>
            </a:r>
          </a:p>
        </p:txBody>
      </p:sp>
      <p:sp>
        <p:nvSpPr>
          <p:cNvPr id="34" name="Rectangle 33"/>
          <p:cNvSpPr/>
          <p:nvPr/>
        </p:nvSpPr>
        <p:spPr>
          <a:xfrm>
            <a:off x="4183821" y="4795606"/>
            <a:ext cx="1785450" cy="1569660"/>
          </a:xfrm>
          <a:prstGeom prst="rect">
            <a:avLst/>
          </a:prstGeom>
        </p:spPr>
        <p:txBody>
          <a:bodyPr wrap="square">
            <a:spAutoFit/>
          </a:bodyPr>
          <a:lstStyle/>
          <a:p>
            <a:pPr algn="ctr"/>
            <a:r>
              <a:rPr lang="en-US" sz="1200" dirty="0" smtClean="0"/>
              <a:t>- Infrastructure is severely  lacking- </a:t>
            </a:r>
            <a:r>
              <a:rPr lang="en-US" sz="1200" dirty="0"/>
              <a:t>expensive to ship products long distances</a:t>
            </a:r>
          </a:p>
          <a:p>
            <a:pPr algn="ctr"/>
            <a:r>
              <a:rPr lang="en-US" sz="1200" dirty="0" smtClean="0"/>
              <a:t>- Need </a:t>
            </a:r>
            <a:r>
              <a:rPr lang="en-US" sz="1200" dirty="0"/>
              <a:t>to redesign packages to have Indonesian writing (in Latin letters) and Arabic numbers </a:t>
            </a:r>
          </a:p>
        </p:txBody>
      </p:sp>
      <p:sp>
        <p:nvSpPr>
          <p:cNvPr id="35" name="Rectangle 34"/>
          <p:cNvSpPr/>
          <p:nvPr/>
        </p:nvSpPr>
        <p:spPr>
          <a:xfrm>
            <a:off x="6112601" y="1522451"/>
            <a:ext cx="1775015" cy="1754326"/>
          </a:xfrm>
          <a:prstGeom prst="rect">
            <a:avLst/>
          </a:prstGeom>
        </p:spPr>
        <p:txBody>
          <a:bodyPr wrap="square">
            <a:spAutoFit/>
          </a:bodyPr>
          <a:lstStyle/>
          <a:p>
            <a:pPr algn="ctr"/>
            <a:r>
              <a:rPr lang="en-US" sz="1200" dirty="0" smtClean="0"/>
              <a:t>- Wages </a:t>
            </a:r>
            <a:r>
              <a:rPr lang="en-US" sz="1200" dirty="0"/>
              <a:t>have increased 44% in Jakarta </a:t>
            </a:r>
          </a:p>
          <a:p>
            <a:pPr algn="ctr"/>
            <a:r>
              <a:rPr lang="en-US" sz="1200" dirty="0" smtClean="0"/>
              <a:t>- Lack </a:t>
            </a:r>
            <a:r>
              <a:rPr lang="en-US" sz="1200" dirty="0"/>
              <a:t>of great education system </a:t>
            </a:r>
          </a:p>
          <a:p>
            <a:pPr algn="ctr"/>
            <a:r>
              <a:rPr lang="en-US" sz="1200" dirty="0" smtClean="0"/>
              <a:t>- Severance </a:t>
            </a:r>
            <a:r>
              <a:rPr lang="en-US" sz="1200" dirty="0"/>
              <a:t>pay is high for dismissed employees and local courts side with local citizens in labor disputes </a:t>
            </a:r>
          </a:p>
        </p:txBody>
      </p:sp>
      <p:sp>
        <p:nvSpPr>
          <p:cNvPr id="36" name="Rectangle 35"/>
          <p:cNvSpPr/>
          <p:nvPr/>
        </p:nvSpPr>
        <p:spPr>
          <a:xfrm>
            <a:off x="8021119" y="4751448"/>
            <a:ext cx="1745181" cy="1754326"/>
          </a:xfrm>
          <a:prstGeom prst="rect">
            <a:avLst/>
          </a:prstGeom>
        </p:spPr>
        <p:txBody>
          <a:bodyPr wrap="square">
            <a:spAutoFit/>
          </a:bodyPr>
          <a:lstStyle/>
          <a:p>
            <a:pPr algn="ctr"/>
            <a:r>
              <a:rPr lang="en-US" sz="1200" dirty="0" smtClean="0"/>
              <a:t>- Becoming </a:t>
            </a:r>
            <a:r>
              <a:rPr lang="en-US" sz="1200" dirty="0"/>
              <a:t>more transparent, but compliance with national and international law is slow </a:t>
            </a:r>
          </a:p>
          <a:p>
            <a:pPr algn="ctr"/>
            <a:r>
              <a:rPr lang="en-US" sz="1200" dirty="0" smtClean="0"/>
              <a:t>- Banking </a:t>
            </a:r>
            <a:r>
              <a:rPr lang="en-US" sz="1200" dirty="0"/>
              <a:t>system is sound and interest rate spreads are the highest in the region </a:t>
            </a:r>
          </a:p>
        </p:txBody>
      </p:sp>
      <p:cxnSp>
        <p:nvCxnSpPr>
          <p:cNvPr id="32" name="Straight Connector 31"/>
          <p:cNvCxnSpPr/>
          <p:nvPr/>
        </p:nvCxnSpPr>
        <p:spPr>
          <a:xfrm>
            <a:off x="1" y="1135420"/>
            <a:ext cx="77987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1088893" y="4232387"/>
            <a:ext cx="0" cy="3732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017236" y="3315075"/>
            <a:ext cx="0" cy="3732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028206" y="4198182"/>
            <a:ext cx="0" cy="3732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998752" y="3246067"/>
            <a:ext cx="0" cy="3732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936388" y="4268779"/>
            <a:ext cx="0" cy="3732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767402" y="7403068"/>
            <a:ext cx="1296537" cy="369332"/>
          </a:xfrm>
          <a:prstGeom prst="rect">
            <a:avLst/>
          </a:prstGeom>
          <a:noFill/>
        </p:spPr>
        <p:txBody>
          <a:bodyPr wrap="square" rtlCol="0">
            <a:spAutoFit/>
          </a:bodyPr>
          <a:lstStyle/>
          <a:p>
            <a:r>
              <a:rPr lang="en-US" dirty="0" smtClean="0"/>
              <a:t>8</a:t>
            </a:r>
            <a:endParaRPr lang="en-US" dirty="0"/>
          </a:p>
        </p:txBody>
      </p:sp>
    </p:spTree>
    <p:extLst>
      <p:ext uri="{BB962C8B-B14F-4D97-AF65-F5344CB8AC3E}">
        <p14:creationId xmlns:p14="http://schemas.microsoft.com/office/powerpoint/2010/main" val="3268281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80" y="119519"/>
            <a:ext cx="8993921" cy="997846"/>
          </a:xfrm>
        </p:spPr>
        <p:txBody>
          <a:bodyPr>
            <a:normAutofit fontScale="90000"/>
          </a:bodyPr>
          <a:lstStyle/>
          <a:p>
            <a:r>
              <a:rPr lang="en-US" sz="3200" dirty="0" smtClean="0"/>
              <a:t>Libbey Inc. will employ an Adaptation strategy to understand and penetrate the higher-income market segment</a:t>
            </a:r>
            <a:endParaRPr lang="en-US" sz="3200" dirty="0"/>
          </a:p>
        </p:txBody>
      </p:sp>
      <p:cxnSp>
        <p:nvCxnSpPr>
          <p:cNvPr id="6" name="Straight Connector 5"/>
          <p:cNvCxnSpPr/>
          <p:nvPr/>
        </p:nvCxnSpPr>
        <p:spPr>
          <a:xfrm>
            <a:off x="1" y="1135420"/>
            <a:ext cx="7798715"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 name="Diagram 2"/>
          <p:cNvGraphicFramePr/>
          <p:nvPr>
            <p:extLst>
              <p:ext uri="{D42A27DB-BD31-4B8C-83A1-F6EECF244321}">
                <p14:modId xmlns:p14="http://schemas.microsoft.com/office/powerpoint/2010/main" val="1395429406"/>
              </p:ext>
            </p:extLst>
          </p:nvPr>
        </p:nvGraphicFramePr>
        <p:xfrm>
          <a:off x="334304" y="571942"/>
          <a:ext cx="9218493" cy="5161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Half Frame 4"/>
          <p:cNvSpPr/>
          <p:nvPr/>
        </p:nvSpPr>
        <p:spPr>
          <a:xfrm>
            <a:off x="335573" y="5297135"/>
            <a:ext cx="956163" cy="956143"/>
          </a:xfrm>
          <a:prstGeom prst="halfFrame">
            <a:avLst>
              <a:gd name="adj1" fmla="val 5498"/>
              <a:gd name="adj2" fmla="val 7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solidFill>
                <a:srgbClr val="FFFFFF"/>
              </a:solidFill>
            </a:endParaRPr>
          </a:p>
        </p:txBody>
      </p:sp>
      <p:sp>
        <p:nvSpPr>
          <p:cNvPr id="7" name="Half Frame 6"/>
          <p:cNvSpPr/>
          <p:nvPr/>
        </p:nvSpPr>
        <p:spPr>
          <a:xfrm>
            <a:off x="6028064" y="5264813"/>
            <a:ext cx="956163" cy="956143"/>
          </a:xfrm>
          <a:prstGeom prst="halfFrame">
            <a:avLst>
              <a:gd name="adj1" fmla="val 5498"/>
              <a:gd name="adj2" fmla="val 7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solidFill>
                <a:srgbClr val="FFFFFF"/>
              </a:solidFill>
            </a:endParaRPr>
          </a:p>
        </p:txBody>
      </p:sp>
      <p:sp>
        <p:nvSpPr>
          <p:cNvPr id="8" name="Half Frame 7"/>
          <p:cNvSpPr/>
          <p:nvPr/>
        </p:nvSpPr>
        <p:spPr>
          <a:xfrm>
            <a:off x="3179776" y="5280087"/>
            <a:ext cx="956163" cy="956143"/>
          </a:xfrm>
          <a:prstGeom prst="halfFrame">
            <a:avLst>
              <a:gd name="adj1" fmla="val 5498"/>
              <a:gd name="adj2" fmla="val 7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solidFill>
                <a:srgbClr val="FFFFFF"/>
              </a:solidFill>
            </a:endParaRPr>
          </a:p>
        </p:txBody>
      </p:sp>
      <p:sp>
        <p:nvSpPr>
          <p:cNvPr id="4" name="TextBox 3"/>
          <p:cNvSpPr txBox="1"/>
          <p:nvPr/>
        </p:nvSpPr>
        <p:spPr>
          <a:xfrm>
            <a:off x="428623" y="5381742"/>
            <a:ext cx="2570544" cy="2677656"/>
          </a:xfrm>
          <a:prstGeom prst="rect">
            <a:avLst/>
          </a:prstGeom>
          <a:noFill/>
        </p:spPr>
        <p:txBody>
          <a:bodyPr wrap="square" rtlCol="0">
            <a:spAutoFit/>
          </a:bodyPr>
          <a:lstStyle/>
          <a:p>
            <a:r>
              <a:rPr lang="en-US" sz="1400" dirty="0" smtClean="0"/>
              <a:t>Goals:</a:t>
            </a:r>
            <a:endParaRPr lang="en-US" sz="1400" dirty="0"/>
          </a:p>
          <a:p>
            <a:pPr marL="285750" indent="-285750">
              <a:buFont typeface="Arial"/>
              <a:buChar char="•"/>
            </a:pPr>
            <a:r>
              <a:rPr lang="en-US" sz="1400" dirty="0" smtClean="0"/>
              <a:t>Recruit at least 150 committed sales reps through Year 1 launch parties</a:t>
            </a:r>
          </a:p>
          <a:p>
            <a:pPr marL="285750" indent="-285750">
              <a:buFont typeface="Arial"/>
              <a:buChar char="•"/>
            </a:pPr>
            <a:r>
              <a:rPr lang="en-US" sz="1400" dirty="0" smtClean="0"/>
              <a:t>Build brand name through word of mouth</a:t>
            </a:r>
          </a:p>
          <a:p>
            <a:pPr marL="285750" indent="-285750">
              <a:buFont typeface="Arial"/>
              <a:buChar char="•"/>
            </a:pPr>
            <a:r>
              <a:rPr lang="en-US" sz="1400" dirty="0" smtClean="0"/>
              <a:t>Average sales per rep &gt;150 million IDR by Year 2</a:t>
            </a:r>
          </a:p>
          <a:p>
            <a:pPr marL="285750" indent="-285750">
              <a:buFont typeface="Arial"/>
              <a:buChar char="•"/>
            </a:pPr>
            <a:endParaRPr lang="en-US" sz="1400" dirty="0" smtClean="0"/>
          </a:p>
          <a:p>
            <a:pPr marL="285750" indent="-285750">
              <a:buFont typeface="Arial"/>
              <a:buChar char="•"/>
            </a:pPr>
            <a:endParaRPr lang="en-US" sz="1400" dirty="0" smtClean="0"/>
          </a:p>
          <a:p>
            <a:endParaRPr lang="en-US" sz="1400" dirty="0"/>
          </a:p>
          <a:p>
            <a:endParaRPr lang="en-US" sz="1400" dirty="0"/>
          </a:p>
        </p:txBody>
      </p:sp>
      <p:sp>
        <p:nvSpPr>
          <p:cNvPr id="11" name="TextBox 10"/>
          <p:cNvSpPr txBox="1"/>
          <p:nvPr/>
        </p:nvSpPr>
        <p:spPr>
          <a:xfrm>
            <a:off x="3272253" y="5287620"/>
            <a:ext cx="2570544" cy="3323987"/>
          </a:xfrm>
          <a:prstGeom prst="rect">
            <a:avLst/>
          </a:prstGeom>
          <a:noFill/>
        </p:spPr>
        <p:txBody>
          <a:bodyPr wrap="square" rtlCol="0">
            <a:spAutoFit/>
          </a:bodyPr>
          <a:lstStyle/>
          <a:p>
            <a:r>
              <a:rPr lang="en-US" sz="1400" dirty="0" smtClean="0"/>
              <a:t>Goals:</a:t>
            </a:r>
            <a:endParaRPr lang="en-US" sz="1400" dirty="0"/>
          </a:p>
          <a:p>
            <a:pPr marL="285750" indent="-285750">
              <a:buFont typeface="Arial"/>
              <a:buChar char="•"/>
            </a:pPr>
            <a:r>
              <a:rPr lang="en-US" sz="1400" dirty="0" smtClean="0"/>
              <a:t>Grow eCommerce platform to represent at least 5% of total sales</a:t>
            </a:r>
          </a:p>
          <a:p>
            <a:pPr marL="285750" indent="-285750">
              <a:buFont typeface="Arial"/>
              <a:buChar char="•"/>
            </a:pPr>
            <a:r>
              <a:rPr lang="en-US" sz="1400" dirty="0" smtClean="0"/>
              <a:t>Continue sales force growth on track with projections (see Appendix)</a:t>
            </a:r>
          </a:p>
          <a:p>
            <a:pPr marL="285750" indent="-285750">
              <a:buFont typeface="Arial"/>
              <a:buChar char="•"/>
            </a:pPr>
            <a:r>
              <a:rPr lang="en-US" sz="1400" dirty="0" smtClean="0"/>
              <a:t>5% market share in glassware market by end of Year 5</a:t>
            </a:r>
          </a:p>
          <a:p>
            <a:pPr marL="285750" indent="-285750">
              <a:buFont typeface="Arial"/>
              <a:buChar char="•"/>
            </a:pPr>
            <a:r>
              <a:rPr lang="en-US" sz="1400" dirty="0" smtClean="0"/>
              <a:t>Average sales per rep &gt;187 million IDR by Year 5</a:t>
            </a:r>
          </a:p>
          <a:p>
            <a:pPr marL="285750" indent="-285750">
              <a:buFont typeface="Arial"/>
              <a:buChar char="•"/>
            </a:pPr>
            <a:endParaRPr lang="en-US" sz="1400" dirty="0" smtClean="0"/>
          </a:p>
          <a:p>
            <a:pPr marL="285750" indent="-285750">
              <a:buFont typeface="Arial"/>
              <a:buChar char="•"/>
            </a:pPr>
            <a:endParaRPr lang="en-US" sz="1400" dirty="0" smtClean="0"/>
          </a:p>
          <a:p>
            <a:endParaRPr lang="en-US" sz="1400" dirty="0"/>
          </a:p>
          <a:p>
            <a:endParaRPr lang="en-US" sz="1400" dirty="0"/>
          </a:p>
        </p:txBody>
      </p:sp>
      <p:sp>
        <p:nvSpPr>
          <p:cNvPr id="12" name="TextBox 11"/>
          <p:cNvSpPr txBox="1"/>
          <p:nvPr/>
        </p:nvSpPr>
        <p:spPr>
          <a:xfrm>
            <a:off x="6087002" y="5347920"/>
            <a:ext cx="3062910" cy="3108544"/>
          </a:xfrm>
          <a:prstGeom prst="rect">
            <a:avLst/>
          </a:prstGeom>
          <a:noFill/>
        </p:spPr>
        <p:txBody>
          <a:bodyPr wrap="square" rtlCol="0">
            <a:spAutoFit/>
          </a:bodyPr>
          <a:lstStyle/>
          <a:p>
            <a:r>
              <a:rPr lang="en-US" sz="1400" dirty="0" smtClean="0"/>
              <a:t>Goals:</a:t>
            </a:r>
            <a:endParaRPr lang="en-US" sz="1400" dirty="0"/>
          </a:p>
          <a:p>
            <a:pPr marL="285750" indent="-285750">
              <a:buFont typeface="Arial"/>
              <a:buChar char="•"/>
            </a:pPr>
            <a:r>
              <a:rPr lang="en-US" sz="1400" dirty="0" smtClean="0"/>
              <a:t>Develop B2B direct sales team</a:t>
            </a:r>
          </a:p>
          <a:p>
            <a:pPr marL="285750" indent="-285750">
              <a:buFont typeface="Arial"/>
              <a:buChar char="•"/>
            </a:pPr>
            <a:r>
              <a:rPr lang="en-US" sz="1400" dirty="0" smtClean="0"/>
              <a:t>Target two countries for similar expansion</a:t>
            </a:r>
          </a:p>
          <a:p>
            <a:pPr marL="285750" indent="-285750">
              <a:buFont typeface="Arial"/>
              <a:buChar char="•"/>
            </a:pPr>
            <a:r>
              <a:rPr lang="en-US" sz="1400" dirty="0" smtClean="0"/>
              <a:t>Become a top 5 glassware player through continued sales force growth</a:t>
            </a:r>
          </a:p>
          <a:p>
            <a:pPr marL="285750" indent="-285750">
              <a:buFont typeface="Arial"/>
              <a:buChar char="•"/>
            </a:pPr>
            <a:r>
              <a:rPr lang="en-US" sz="1400" dirty="0" smtClean="0"/>
              <a:t>Greater than 10% market share of glassware market by Year 7</a:t>
            </a:r>
          </a:p>
          <a:p>
            <a:pPr marL="285750" indent="-285750">
              <a:buFont typeface="Arial"/>
              <a:buChar char="•"/>
            </a:pPr>
            <a:r>
              <a:rPr lang="en-US" sz="1400" dirty="0" smtClean="0"/>
              <a:t>Average sales per rep &gt;200 million IDR by Year 7</a:t>
            </a:r>
          </a:p>
          <a:p>
            <a:pPr marL="285750" indent="-285750">
              <a:buFont typeface="Arial"/>
              <a:buChar char="•"/>
            </a:pPr>
            <a:endParaRPr lang="en-US" sz="1400" dirty="0" smtClean="0"/>
          </a:p>
          <a:p>
            <a:endParaRPr lang="en-US" sz="1400" dirty="0"/>
          </a:p>
          <a:p>
            <a:endParaRPr lang="en-US" sz="1400" dirty="0"/>
          </a:p>
        </p:txBody>
      </p:sp>
      <p:sp>
        <p:nvSpPr>
          <p:cNvPr id="15" name="TextBox 14"/>
          <p:cNvSpPr txBox="1"/>
          <p:nvPr/>
        </p:nvSpPr>
        <p:spPr>
          <a:xfrm>
            <a:off x="9767402" y="7403068"/>
            <a:ext cx="1296537"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143107447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867" y="1679927"/>
            <a:ext cx="7436442" cy="4954092"/>
          </a:xfrm>
          <a:prstGeom prst="rect">
            <a:avLst/>
          </a:prstGeom>
        </p:spPr>
      </p:pic>
      <p:sp>
        <p:nvSpPr>
          <p:cNvPr id="2" name="Title 1"/>
          <p:cNvSpPr>
            <a:spLocks noGrp="1"/>
          </p:cNvSpPr>
          <p:nvPr>
            <p:ph type="title"/>
          </p:nvPr>
        </p:nvSpPr>
        <p:spPr>
          <a:xfrm>
            <a:off x="187615" y="-319537"/>
            <a:ext cx="8887539" cy="1879291"/>
          </a:xfrm>
        </p:spPr>
        <p:txBody>
          <a:bodyPr>
            <a:normAutofit/>
          </a:bodyPr>
          <a:lstStyle/>
          <a:p>
            <a:r>
              <a:rPr lang="en-US" sz="3200" dirty="0" smtClean="0"/>
              <a:t>Libbey will alter key processes of its BMC to adapt to the Indonesian Market</a:t>
            </a:r>
            <a:endParaRPr lang="en-US" sz="3200" dirty="0"/>
          </a:p>
        </p:txBody>
      </p:sp>
      <p:sp>
        <p:nvSpPr>
          <p:cNvPr id="11" name="TextBox 10"/>
          <p:cNvSpPr txBox="1"/>
          <p:nvPr/>
        </p:nvSpPr>
        <p:spPr>
          <a:xfrm>
            <a:off x="1" y="2270236"/>
            <a:ext cx="1325991" cy="2031325"/>
          </a:xfrm>
          <a:prstGeom prst="rect">
            <a:avLst/>
          </a:prstGeom>
          <a:noFill/>
        </p:spPr>
        <p:txBody>
          <a:bodyPr wrap="square" rtlCol="0">
            <a:spAutoFit/>
          </a:bodyPr>
          <a:lstStyle/>
          <a:p>
            <a:r>
              <a:rPr lang="en-US" sz="1400" dirty="0" smtClean="0"/>
              <a:t>Creating </a:t>
            </a:r>
            <a:r>
              <a:rPr lang="en-US" sz="1400" dirty="0"/>
              <a:t>p</a:t>
            </a:r>
            <a:r>
              <a:rPr lang="en-US" sz="1400" dirty="0" smtClean="0"/>
              <a:t>artnerships with companies in various steps of the value chain is crucial to Libbey’s business model adaptation</a:t>
            </a:r>
            <a:endParaRPr lang="en-US" sz="1400" dirty="0"/>
          </a:p>
        </p:txBody>
      </p:sp>
      <p:sp>
        <p:nvSpPr>
          <p:cNvPr id="19" name="TextBox 18"/>
          <p:cNvSpPr txBox="1"/>
          <p:nvPr/>
        </p:nvSpPr>
        <p:spPr>
          <a:xfrm>
            <a:off x="8637903" y="2947645"/>
            <a:ext cx="1510290" cy="1169551"/>
          </a:xfrm>
          <a:prstGeom prst="rect">
            <a:avLst/>
          </a:prstGeom>
          <a:noFill/>
        </p:spPr>
        <p:txBody>
          <a:bodyPr wrap="square" rtlCol="0">
            <a:spAutoFit/>
          </a:bodyPr>
          <a:lstStyle/>
          <a:p>
            <a:r>
              <a:rPr lang="en-US" sz="1400" dirty="0" smtClean="0"/>
              <a:t>The new customer segment will be more focused on higher end customers </a:t>
            </a:r>
            <a:endParaRPr lang="en-US" sz="1400" dirty="0"/>
          </a:p>
        </p:txBody>
      </p:sp>
      <p:cxnSp>
        <p:nvCxnSpPr>
          <p:cNvPr id="10" name="Straight Arrow Connector 9"/>
          <p:cNvCxnSpPr>
            <a:stCxn id="38" idx="2"/>
            <a:endCxn id="11" idx="0"/>
          </p:cNvCxnSpPr>
          <p:nvPr/>
        </p:nvCxnSpPr>
        <p:spPr>
          <a:xfrm flipH="1">
            <a:off x="662997" y="1899399"/>
            <a:ext cx="467958" cy="3708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Oval 3"/>
          <p:cNvSpPr/>
          <p:nvPr/>
        </p:nvSpPr>
        <p:spPr>
          <a:xfrm>
            <a:off x="7182739" y="2108061"/>
            <a:ext cx="1194163" cy="89363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8376902" y="2717346"/>
            <a:ext cx="698252" cy="2265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 y="1135420"/>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637903" y="4804254"/>
            <a:ext cx="1420497" cy="1384995"/>
          </a:xfrm>
          <a:prstGeom prst="rect">
            <a:avLst/>
          </a:prstGeom>
          <a:noFill/>
        </p:spPr>
        <p:txBody>
          <a:bodyPr wrap="square" rtlCol="0">
            <a:spAutoFit/>
          </a:bodyPr>
          <a:lstStyle/>
          <a:p>
            <a:r>
              <a:rPr lang="en-US" sz="1400" dirty="0" smtClean="0"/>
              <a:t>Direct selling will be the primary distribution channel. Retail presence will be phased out</a:t>
            </a:r>
            <a:endParaRPr lang="en-US" sz="1400" dirty="0"/>
          </a:p>
        </p:txBody>
      </p:sp>
      <p:sp>
        <p:nvSpPr>
          <p:cNvPr id="20" name="Oval 19"/>
          <p:cNvSpPr/>
          <p:nvPr/>
        </p:nvSpPr>
        <p:spPr>
          <a:xfrm>
            <a:off x="5473158" y="3855106"/>
            <a:ext cx="1689294" cy="102821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7162452" y="4431872"/>
            <a:ext cx="1512742" cy="778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675194" y="1754972"/>
            <a:ext cx="1322925" cy="738664"/>
          </a:xfrm>
          <a:prstGeom prst="rect">
            <a:avLst/>
          </a:prstGeom>
          <a:noFill/>
        </p:spPr>
        <p:txBody>
          <a:bodyPr wrap="square" rtlCol="0">
            <a:spAutoFit/>
          </a:bodyPr>
          <a:lstStyle/>
          <a:p>
            <a:r>
              <a:rPr lang="en-US" sz="1400" dirty="0" smtClean="0"/>
              <a:t>CRM will become more intimate</a:t>
            </a:r>
            <a:endParaRPr lang="en-US" sz="1400" dirty="0"/>
          </a:p>
        </p:txBody>
      </p:sp>
      <p:sp>
        <p:nvSpPr>
          <p:cNvPr id="24" name="Oval 23"/>
          <p:cNvSpPr/>
          <p:nvPr/>
        </p:nvSpPr>
        <p:spPr>
          <a:xfrm>
            <a:off x="5616507" y="1941391"/>
            <a:ext cx="1405080" cy="57766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24" idx="0"/>
          </p:cNvCxnSpPr>
          <p:nvPr/>
        </p:nvCxnSpPr>
        <p:spPr>
          <a:xfrm>
            <a:off x="6319047" y="1941391"/>
            <a:ext cx="2432174" cy="31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130955" y="1637846"/>
            <a:ext cx="1409617" cy="52310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2511188" y="1255594"/>
            <a:ext cx="4651264" cy="369332"/>
          </a:xfrm>
          <a:prstGeom prst="rect">
            <a:avLst/>
          </a:prstGeom>
          <a:noFill/>
        </p:spPr>
        <p:txBody>
          <a:bodyPr wrap="square" rtlCol="0">
            <a:spAutoFit/>
          </a:bodyPr>
          <a:lstStyle/>
          <a:p>
            <a:pPr algn="ctr"/>
            <a:r>
              <a:rPr lang="en-US" dirty="0" smtClean="0"/>
              <a:t>“To-Be” Business Model Canvas </a:t>
            </a:r>
            <a:endParaRPr lang="en-US" dirty="0"/>
          </a:p>
        </p:txBody>
      </p:sp>
      <p:sp>
        <p:nvSpPr>
          <p:cNvPr id="25" name="TextBox 24"/>
          <p:cNvSpPr txBox="1"/>
          <p:nvPr/>
        </p:nvSpPr>
        <p:spPr>
          <a:xfrm>
            <a:off x="9662627" y="7403068"/>
            <a:ext cx="1296537" cy="369332"/>
          </a:xfrm>
          <a:prstGeom prst="rect">
            <a:avLst/>
          </a:prstGeom>
          <a:noFill/>
        </p:spPr>
        <p:txBody>
          <a:bodyPr wrap="square" rtlCol="0">
            <a:spAutoFit/>
          </a:bodyPr>
          <a:lstStyle/>
          <a:p>
            <a:r>
              <a:rPr lang="en-US" dirty="0" smtClean="0"/>
              <a:t>10</a:t>
            </a:r>
            <a:endParaRPr lang="en-US" dirty="0"/>
          </a:p>
        </p:txBody>
      </p:sp>
    </p:spTree>
    <p:extLst>
      <p:ext uri="{BB962C8B-B14F-4D97-AF65-F5344CB8AC3E}">
        <p14:creationId xmlns:p14="http://schemas.microsoft.com/office/powerpoint/2010/main" val="32304320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4580" y="119519"/>
            <a:ext cx="8993921" cy="99784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3200" dirty="0" smtClean="0"/>
              <a:t>Libbey will make key process adaptations to penetrate the Indonesian market</a:t>
            </a:r>
            <a:endParaRPr lang="en-US" sz="3200" dirty="0"/>
          </a:p>
        </p:txBody>
      </p:sp>
      <p:sp>
        <p:nvSpPr>
          <p:cNvPr id="5" name="Rectangle 4"/>
          <p:cNvSpPr/>
          <p:nvPr/>
        </p:nvSpPr>
        <p:spPr>
          <a:xfrm>
            <a:off x="411926" y="1365040"/>
            <a:ext cx="9258173" cy="1046440"/>
          </a:xfrm>
          <a:prstGeom prst="rect">
            <a:avLst/>
          </a:prstGeom>
        </p:spPr>
        <p:txBody>
          <a:bodyPr wrap="square">
            <a:spAutoFit/>
          </a:bodyPr>
          <a:lstStyle/>
          <a:p>
            <a:r>
              <a:rPr lang="en-US" sz="1600" dirty="0" smtClean="0">
                <a:latin typeface="Calibri"/>
                <a:cs typeface="Calibri"/>
              </a:rPr>
              <a:t>In </a:t>
            </a:r>
            <a:r>
              <a:rPr lang="en-US" sz="1600" dirty="0">
                <a:latin typeface="Calibri"/>
                <a:cs typeface="Calibri"/>
              </a:rPr>
              <a:t>order to redefine and amplify its brand among the desired </a:t>
            </a:r>
            <a:r>
              <a:rPr lang="en-US" sz="1600" b="1" dirty="0">
                <a:latin typeface="Calibri"/>
                <a:cs typeface="Calibri"/>
              </a:rPr>
              <a:t>higher-income </a:t>
            </a:r>
            <a:r>
              <a:rPr lang="en-US" sz="1600" b="1" dirty="0" smtClean="0">
                <a:latin typeface="Calibri"/>
                <a:cs typeface="Calibri"/>
              </a:rPr>
              <a:t>market </a:t>
            </a:r>
            <a:r>
              <a:rPr lang="en-US" sz="1600" b="1" dirty="0">
                <a:latin typeface="Calibri"/>
                <a:cs typeface="Calibri"/>
              </a:rPr>
              <a:t>segment</a:t>
            </a:r>
            <a:r>
              <a:rPr lang="en-US" sz="1600" dirty="0">
                <a:latin typeface="Calibri"/>
                <a:cs typeface="Calibri"/>
              </a:rPr>
              <a:t>, Libbey will need to taper off its retail presence in Indonesia and redirect all sales through the </a:t>
            </a:r>
            <a:r>
              <a:rPr lang="en-US" sz="1600" b="1" dirty="0">
                <a:latin typeface="Calibri"/>
                <a:cs typeface="Calibri"/>
              </a:rPr>
              <a:t>direct selling </a:t>
            </a:r>
            <a:r>
              <a:rPr lang="en-US" sz="1600" dirty="0" smtClean="0">
                <a:latin typeface="Calibri"/>
                <a:cs typeface="Calibri"/>
              </a:rPr>
              <a:t>channel by </a:t>
            </a:r>
            <a:r>
              <a:rPr lang="en-US" sz="1600" b="1" dirty="0" smtClean="0">
                <a:latin typeface="Calibri"/>
                <a:cs typeface="Calibri"/>
              </a:rPr>
              <a:t>entering a joint venture </a:t>
            </a:r>
            <a:r>
              <a:rPr lang="en-US" sz="1600" dirty="0" smtClean="0">
                <a:latin typeface="Calibri"/>
                <a:cs typeface="Calibri"/>
              </a:rPr>
              <a:t>with </a:t>
            </a:r>
            <a:r>
              <a:rPr lang="en-US" sz="1600" dirty="0">
                <a:latin typeface="Calibri"/>
                <a:cs typeface="Calibri"/>
              </a:rPr>
              <a:t>an Indonesian direct selling firm to re-launch its brand in the market</a:t>
            </a:r>
            <a:r>
              <a:rPr lang="en-US" sz="1600" dirty="0" smtClean="0">
                <a:latin typeface="Calibri"/>
                <a:cs typeface="Calibri"/>
              </a:rPr>
              <a:t>.</a:t>
            </a:r>
          </a:p>
          <a:p>
            <a:endParaRPr lang="en-US" sz="1400" dirty="0"/>
          </a:p>
        </p:txBody>
      </p:sp>
      <p:cxnSp>
        <p:nvCxnSpPr>
          <p:cNvPr id="6" name="Straight Connector 5"/>
          <p:cNvCxnSpPr/>
          <p:nvPr/>
        </p:nvCxnSpPr>
        <p:spPr>
          <a:xfrm>
            <a:off x="1" y="1135420"/>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7129282" y="3834634"/>
            <a:ext cx="2594903" cy="3539431"/>
          </a:xfrm>
          <a:prstGeom prst="rect">
            <a:avLst/>
          </a:prstGeom>
        </p:spPr>
        <p:txBody>
          <a:bodyPr wrap="square">
            <a:spAutoFit/>
          </a:bodyPr>
          <a:lstStyle/>
          <a:p>
            <a:r>
              <a:rPr lang="en-US" sz="1400" dirty="0"/>
              <a:t>Libbey will focus on top 40% of Indonesian consumers, as 68% of total expenditure in Indonesia is attributed to this segment.  </a:t>
            </a:r>
            <a:endParaRPr lang="en-US" sz="1400" dirty="0" smtClean="0"/>
          </a:p>
          <a:p>
            <a:endParaRPr lang="en-US" sz="1400" dirty="0"/>
          </a:p>
          <a:p>
            <a:r>
              <a:rPr lang="en-US" sz="1400" dirty="0"/>
              <a:t>Libbey will focus its selling efforts on penetrating social networks through sales parties and other personal selling tactics. </a:t>
            </a:r>
            <a:endParaRPr lang="en-US" sz="1400" dirty="0" smtClean="0"/>
          </a:p>
          <a:p>
            <a:endParaRPr lang="en-US" sz="1400" dirty="0" smtClean="0"/>
          </a:p>
          <a:p>
            <a:r>
              <a:rPr lang="en-US" sz="1400" dirty="0"/>
              <a:t>Libbey will also launch an </a:t>
            </a:r>
            <a:r>
              <a:rPr lang="en-US" sz="1400" dirty="0" smtClean="0"/>
              <a:t>eCommerce </a:t>
            </a:r>
            <a:r>
              <a:rPr lang="en-US" sz="1400" dirty="0"/>
              <a:t>platform during this stage while demand is still low and growing, to allow for </a:t>
            </a:r>
            <a:r>
              <a:rPr lang="en-US" sz="1400" dirty="0" smtClean="0"/>
              <a:t>early testing </a:t>
            </a:r>
            <a:r>
              <a:rPr lang="en-US" sz="1400" dirty="0"/>
              <a:t>and </a:t>
            </a:r>
            <a:r>
              <a:rPr lang="en-US" sz="1400" dirty="0" smtClean="0"/>
              <a:t>modifications.</a:t>
            </a:r>
            <a:endParaRPr lang="en-US" sz="1400" dirty="0"/>
          </a:p>
          <a:p>
            <a:endParaRPr lang="en-US" sz="1400" dirty="0"/>
          </a:p>
        </p:txBody>
      </p:sp>
      <p:sp>
        <p:nvSpPr>
          <p:cNvPr id="8" name="Rectangle 7"/>
          <p:cNvSpPr/>
          <p:nvPr/>
        </p:nvSpPr>
        <p:spPr>
          <a:xfrm>
            <a:off x="3708006" y="3793507"/>
            <a:ext cx="2923584" cy="3108543"/>
          </a:xfrm>
          <a:prstGeom prst="rect">
            <a:avLst/>
          </a:prstGeom>
        </p:spPr>
        <p:txBody>
          <a:bodyPr wrap="square">
            <a:spAutoFit/>
          </a:bodyPr>
          <a:lstStyle/>
          <a:p>
            <a:r>
              <a:rPr lang="en-US" sz="1400" dirty="0"/>
              <a:t>Products will be </a:t>
            </a:r>
            <a:r>
              <a:rPr lang="en-US" sz="1400" dirty="0" smtClean="0"/>
              <a:t>manufactured </a:t>
            </a:r>
            <a:r>
              <a:rPr lang="en-US" sz="1400" dirty="0"/>
              <a:t>in China, and distribution &amp; warehousing will be outsourced to DHL</a:t>
            </a:r>
            <a:r>
              <a:rPr lang="en-US" sz="1400" dirty="0" smtClean="0"/>
              <a:t>.</a:t>
            </a:r>
          </a:p>
          <a:p>
            <a:endParaRPr lang="en-US" sz="1400" dirty="0"/>
          </a:p>
          <a:p>
            <a:r>
              <a:rPr lang="en-US" sz="1400" dirty="0"/>
              <a:t>Only high-end product lines already being manufactured in China will be sold, that include </a:t>
            </a:r>
            <a:r>
              <a:rPr lang="en-US" sz="1400" dirty="0" smtClean="0"/>
              <a:t>glass </a:t>
            </a:r>
            <a:r>
              <a:rPr lang="en-US" sz="1400" dirty="0"/>
              <a:t>tableware, ovenware, and food storage products</a:t>
            </a:r>
            <a:r>
              <a:rPr lang="en-US" sz="1400" dirty="0" smtClean="0"/>
              <a:t>.</a:t>
            </a:r>
          </a:p>
          <a:p>
            <a:endParaRPr lang="en-US" sz="1400" dirty="0"/>
          </a:p>
          <a:p>
            <a:r>
              <a:rPr lang="en-US" sz="1400" dirty="0"/>
              <a:t>DHL will employ shared warehousing and cross-docking to reduce handling and carrying costs while demand for Libbey products is still low and growing. </a:t>
            </a:r>
          </a:p>
        </p:txBody>
      </p:sp>
      <p:sp>
        <p:nvSpPr>
          <p:cNvPr id="9" name="Rounded Rectangle 8"/>
          <p:cNvSpPr/>
          <p:nvPr/>
        </p:nvSpPr>
        <p:spPr>
          <a:xfrm>
            <a:off x="267123" y="3694034"/>
            <a:ext cx="3092593" cy="366022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40801" y="3826560"/>
            <a:ext cx="2889035" cy="3108543"/>
          </a:xfrm>
          <a:prstGeom prst="rect">
            <a:avLst/>
          </a:prstGeom>
        </p:spPr>
        <p:txBody>
          <a:bodyPr wrap="square">
            <a:spAutoFit/>
          </a:bodyPr>
          <a:lstStyle/>
          <a:p>
            <a:r>
              <a:rPr lang="en-US" sz="1400" dirty="0"/>
              <a:t>For the first 1-2 years, Libbey will work </a:t>
            </a:r>
            <a:r>
              <a:rPr lang="en-US" sz="1400" dirty="0" smtClean="0"/>
              <a:t>primarily in Jakarta with </a:t>
            </a:r>
            <a:r>
              <a:rPr lang="en-US" sz="1400" dirty="0"/>
              <a:t>the direct selling firm to introduce its higher-end </a:t>
            </a:r>
            <a:r>
              <a:rPr lang="en-US" sz="1400" dirty="0" smtClean="0"/>
              <a:t>glassware lines </a:t>
            </a:r>
            <a:r>
              <a:rPr lang="en-US" sz="1400" dirty="0"/>
              <a:t>to the market, build up its brand recognition, and better understand the Indonesian consumer. </a:t>
            </a:r>
            <a:endParaRPr lang="en-US" sz="1400" dirty="0" smtClean="0"/>
          </a:p>
          <a:p>
            <a:endParaRPr lang="en-US" sz="1400" dirty="0"/>
          </a:p>
          <a:p>
            <a:r>
              <a:rPr lang="en-US" sz="1400" dirty="0" smtClean="0"/>
              <a:t>Libbey will set up </a:t>
            </a:r>
            <a:r>
              <a:rPr lang="en-US" sz="1400" dirty="0"/>
              <a:t>an office in </a:t>
            </a:r>
            <a:r>
              <a:rPr lang="en-US" sz="1400" dirty="0" smtClean="0"/>
              <a:t>Indonesia, </a:t>
            </a:r>
            <a:r>
              <a:rPr lang="en-US" sz="1400" dirty="0"/>
              <a:t>and </a:t>
            </a:r>
            <a:r>
              <a:rPr lang="en-US" sz="1400" dirty="0" smtClean="0"/>
              <a:t>will come </a:t>
            </a:r>
            <a:r>
              <a:rPr lang="en-US" sz="1400" dirty="0"/>
              <a:t>up with integrated corporate, marketing and sales processes with </a:t>
            </a:r>
            <a:r>
              <a:rPr lang="en-US" sz="1400" dirty="0" smtClean="0"/>
              <a:t>its joint venture </a:t>
            </a:r>
            <a:r>
              <a:rPr lang="en-US" sz="1400" dirty="0"/>
              <a:t>partner to ensure simultaneous selling and learning.</a:t>
            </a:r>
          </a:p>
        </p:txBody>
      </p:sp>
      <p:sp>
        <p:nvSpPr>
          <p:cNvPr id="11" name="Rounded Rectangle 10"/>
          <p:cNvSpPr/>
          <p:nvPr/>
        </p:nvSpPr>
        <p:spPr>
          <a:xfrm>
            <a:off x="3512116" y="3697037"/>
            <a:ext cx="3179235" cy="366022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6855691" y="3670160"/>
            <a:ext cx="3006688" cy="366022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1505774" y="2454959"/>
            <a:ext cx="616721" cy="625055"/>
          </a:xfrm>
          <a:prstGeom prst="rect">
            <a:avLst/>
          </a:prstGeom>
        </p:spPr>
      </p:pic>
      <p:sp>
        <p:nvSpPr>
          <p:cNvPr id="14" name="TextBox 13"/>
          <p:cNvSpPr txBox="1"/>
          <p:nvPr/>
        </p:nvSpPr>
        <p:spPr>
          <a:xfrm>
            <a:off x="1286783" y="2917154"/>
            <a:ext cx="1225086" cy="584776"/>
          </a:xfrm>
          <a:prstGeom prst="rect">
            <a:avLst/>
          </a:prstGeom>
          <a:noFill/>
        </p:spPr>
        <p:txBody>
          <a:bodyPr wrap="square" rtlCol="0">
            <a:spAutoFit/>
          </a:bodyPr>
          <a:lstStyle/>
          <a:p>
            <a:r>
              <a:rPr lang="en-US" sz="3200" spc="-120" dirty="0" smtClean="0">
                <a:solidFill>
                  <a:schemeClr val="accent1"/>
                </a:solidFill>
                <a:latin typeface="+mj-lt"/>
                <a:ea typeface="+mj-ea"/>
                <a:cs typeface="+mj-cs"/>
              </a:rPr>
              <a:t>Setup</a:t>
            </a:r>
            <a:endParaRPr lang="en-US" sz="3200" spc="-120" dirty="0">
              <a:solidFill>
                <a:schemeClr val="accent1"/>
              </a:solidFill>
              <a:latin typeface="+mj-lt"/>
              <a:ea typeface="+mj-ea"/>
              <a:cs typeface="+mj-cs"/>
            </a:endParaRPr>
          </a:p>
        </p:txBody>
      </p:sp>
      <p:pic>
        <p:nvPicPr>
          <p:cNvPr id="15" name="Picture 14"/>
          <p:cNvPicPr>
            <a:picLocks noChangeAspect="1"/>
          </p:cNvPicPr>
          <p:nvPr/>
        </p:nvPicPr>
        <p:blipFill>
          <a:blip r:embed="rId3"/>
          <a:stretch>
            <a:fillRect/>
          </a:stretch>
        </p:blipFill>
        <p:spPr>
          <a:xfrm>
            <a:off x="4710425" y="2331069"/>
            <a:ext cx="758642" cy="758642"/>
          </a:xfrm>
          <a:prstGeom prst="rect">
            <a:avLst/>
          </a:prstGeom>
        </p:spPr>
      </p:pic>
      <p:sp>
        <p:nvSpPr>
          <p:cNvPr id="16" name="TextBox 15"/>
          <p:cNvSpPr txBox="1"/>
          <p:nvPr/>
        </p:nvSpPr>
        <p:spPr>
          <a:xfrm>
            <a:off x="4348759" y="2983653"/>
            <a:ext cx="1595590" cy="584776"/>
          </a:xfrm>
          <a:prstGeom prst="rect">
            <a:avLst/>
          </a:prstGeom>
          <a:noFill/>
        </p:spPr>
        <p:txBody>
          <a:bodyPr wrap="square" rtlCol="0">
            <a:spAutoFit/>
          </a:bodyPr>
          <a:lstStyle/>
          <a:p>
            <a:r>
              <a:rPr lang="en-US" sz="3200" spc="-120" dirty="0" smtClean="0">
                <a:solidFill>
                  <a:schemeClr val="accent1"/>
                </a:solidFill>
                <a:latin typeface="+mj-lt"/>
                <a:ea typeface="+mj-ea"/>
                <a:cs typeface="+mj-cs"/>
              </a:rPr>
              <a:t>Logistics</a:t>
            </a:r>
            <a:endParaRPr lang="en-US" sz="3200" spc="-120" dirty="0">
              <a:solidFill>
                <a:schemeClr val="accent1"/>
              </a:solidFill>
              <a:latin typeface="+mj-lt"/>
              <a:ea typeface="+mj-ea"/>
              <a:cs typeface="+mj-cs"/>
            </a:endParaRPr>
          </a:p>
        </p:txBody>
      </p:sp>
      <p:pic>
        <p:nvPicPr>
          <p:cNvPr id="17" name="Picture 16"/>
          <p:cNvPicPr>
            <a:picLocks noChangeAspect="1"/>
          </p:cNvPicPr>
          <p:nvPr/>
        </p:nvPicPr>
        <p:blipFill>
          <a:blip r:embed="rId4"/>
          <a:stretch>
            <a:fillRect/>
          </a:stretch>
        </p:blipFill>
        <p:spPr>
          <a:xfrm>
            <a:off x="8110789" y="2364681"/>
            <a:ext cx="653553" cy="653553"/>
          </a:xfrm>
          <a:prstGeom prst="rect">
            <a:avLst/>
          </a:prstGeom>
        </p:spPr>
      </p:pic>
      <p:sp>
        <p:nvSpPr>
          <p:cNvPr id="18" name="TextBox 17"/>
          <p:cNvSpPr txBox="1"/>
          <p:nvPr/>
        </p:nvSpPr>
        <p:spPr>
          <a:xfrm>
            <a:off x="7489174" y="2955837"/>
            <a:ext cx="1876450" cy="584776"/>
          </a:xfrm>
          <a:prstGeom prst="rect">
            <a:avLst/>
          </a:prstGeom>
          <a:noFill/>
        </p:spPr>
        <p:txBody>
          <a:bodyPr wrap="square" rtlCol="0">
            <a:spAutoFit/>
          </a:bodyPr>
          <a:lstStyle/>
          <a:p>
            <a:r>
              <a:rPr lang="en-US" sz="3200" spc="-120" dirty="0" smtClean="0">
                <a:solidFill>
                  <a:schemeClr val="accent1"/>
                </a:solidFill>
                <a:latin typeface="+mj-lt"/>
                <a:ea typeface="+mj-ea"/>
                <a:cs typeface="+mj-cs"/>
              </a:rPr>
              <a:t>Marketing</a:t>
            </a:r>
            <a:endParaRPr lang="en-US" sz="3200" spc="-120" dirty="0">
              <a:solidFill>
                <a:schemeClr val="accent1"/>
              </a:solidFill>
              <a:latin typeface="+mj-lt"/>
              <a:ea typeface="+mj-ea"/>
              <a:cs typeface="+mj-cs"/>
            </a:endParaRPr>
          </a:p>
        </p:txBody>
      </p:sp>
      <p:sp>
        <p:nvSpPr>
          <p:cNvPr id="19" name="Half Frame 18"/>
          <p:cNvSpPr/>
          <p:nvPr/>
        </p:nvSpPr>
        <p:spPr>
          <a:xfrm>
            <a:off x="283863" y="1301259"/>
            <a:ext cx="1090624" cy="1120481"/>
          </a:xfrm>
          <a:prstGeom prst="halfFrame">
            <a:avLst>
              <a:gd name="adj1" fmla="val 5498"/>
              <a:gd name="adj2" fmla="val 700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a:solidFill>
                  <a:srgbClr val="000000"/>
                </a:solidFill>
              </a:ln>
              <a:solidFill>
                <a:srgbClr val="FFFFFF"/>
              </a:solidFill>
            </a:endParaRPr>
          </a:p>
        </p:txBody>
      </p:sp>
      <p:sp>
        <p:nvSpPr>
          <p:cNvPr id="20" name="Half Frame 19"/>
          <p:cNvSpPr/>
          <p:nvPr/>
        </p:nvSpPr>
        <p:spPr>
          <a:xfrm rot="10800000">
            <a:off x="8412630" y="1171041"/>
            <a:ext cx="1090624" cy="1120481"/>
          </a:xfrm>
          <a:prstGeom prst="halfFrame">
            <a:avLst>
              <a:gd name="adj1" fmla="val 5498"/>
              <a:gd name="adj2" fmla="val 700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a:solidFill>
                  <a:srgbClr val="000000"/>
                </a:solidFill>
              </a:ln>
              <a:solidFill>
                <a:srgbClr val="FFFFFF"/>
              </a:solidFill>
            </a:endParaRPr>
          </a:p>
        </p:txBody>
      </p:sp>
      <p:sp>
        <p:nvSpPr>
          <p:cNvPr id="3" name="Rectangle 2"/>
          <p:cNvSpPr/>
          <p:nvPr/>
        </p:nvSpPr>
        <p:spPr>
          <a:xfrm>
            <a:off x="9098501" y="0"/>
            <a:ext cx="959899" cy="959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Stage 1</a:t>
            </a:r>
            <a:endParaRPr lang="en-US" dirty="0">
              <a:solidFill>
                <a:schemeClr val="tx1"/>
              </a:solidFill>
            </a:endParaRPr>
          </a:p>
        </p:txBody>
      </p:sp>
      <p:sp>
        <p:nvSpPr>
          <p:cNvPr id="23" name="TextBox 22"/>
          <p:cNvSpPr txBox="1"/>
          <p:nvPr/>
        </p:nvSpPr>
        <p:spPr>
          <a:xfrm>
            <a:off x="9662627" y="7403068"/>
            <a:ext cx="1296537" cy="369332"/>
          </a:xfrm>
          <a:prstGeom prst="rect">
            <a:avLst/>
          </a:prstGeom>
          <a:noFill/>
        </p:spPr>
        <p:txBody>
          <a:bodyPr wrap="square" rtlCol="0">
            <a:spAutoFit/>
          </a:bodyPr>
          <a:lstStyle/>
          <a:p>
            <a:r>
              <a:rPr lang="en-US" dirty="0" smtClean="0"/>
              <a:t>11</a:t>
            </a:r>
            <a:endParaRPr lang="en-US" dirty="0"/>
          </a:p>
        </p:txBody>
      </p:sp>
    </p:spTree>
    <p:extLst>
      <p:ext uri="{BB962C8B-B14F-4D97-AF65-F5344CB8AC3E}">
        <p14:creationId xmlns:p14="http://schemas.microsoft.com/office/powerpoint/2010/main" val="26607663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7504" y="5465609"/>
            <a:ext cx="7201112" cy="307777"/>
          </a:xfrm>
          <a:prstGeom prst="rect">
            <a:avLst/>
          </a:prstGeom>
        </p:spPr>
        <p:txBody>
          <a:bodyPr wrap="square">
            <a:spAutoFit/>
          </a:bodyPr>
          <a:lstStyle/>
          <a:p>
            <a:r>
              <a:rPr lang="en-US" sz="1400" dirty="0" smtClean="0"/>
              <a:t>Libbey </a:t>
            </a:r>
            <a:r>
              <a:rPr lang="en-US" sz="1400" dirty="0"/>
              <a:t>will employ </a:t>
            </a:r>
            <a:r>
              <a:rPr lang="en-US" sz="1400" b="1" dirty="0">
                <a:latin typeface="Calibri"/>
                <a:cs typeface="Calibri"/>
              </a:rPr>
              <a:t>mobile applications </a:t>
            </a:r>
            <a:r>
              <a:rPr lang="en-US" sz="1400" dirty="0"/>
              <a:t>to make ordering Libbey products easy and accessible. </a:t>
            </a:r>
            <a:endParaRPr lang="en-US" sz="1400" dirty="0" smtClean="0"/>
          </a:p>
        </p:txBody>
      </p:sp>
      <p:sp>
        <p:nvSpPr>
          <p:cNvPr id="5" name="Title 1"/>
          <p:cNvSpPr txBox="1">
            <a:spLocks/>
          </p:cNvSpPr>
          <p:nvPr/>
        </p:nvSpPr>
        <p:spPr>
          <a:xfrm>
            <a:off x="104580" y="119519"/>
            <a:ext cx="8993921" cy="99784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3200" dirty="0" smtClean="0"/>
              <a:t>Libbey will push eCommerce as its brand grows</a:t>
            </a:r>
            <a:endParaRPr lang="en-US" sz="3200" dirty="0"/>
          </a:p>
        </p:txBody>
      </p:sp>
      <p:cxnSp>
        <p:nvCxnSpPr>
          <p:cNvPr id="6" name="Straight Connector 5"/>
          <p:cNvCxnSpPr/>
          <p:nvPr/>
        </p:nvCxnSpPr>
        <p:spPr>
          <a:xfrm>
            <a:off x="1" y="1150660"/>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564425" y="7001441"/>
            <a:ext cx="9038740" cy="646331"/>
          </a:xfrm>
          <a:prstGeom prst="rect">
            <a:avLst/>
          </a:prstGeom>
        </p:spPr>
        <p:txBody>
          <a:bodyPr wrap="square">
            <a:spAutoFit/>
          </a:bodyPr>
          <a:lstStyle/>
          <a:p>
            <a:pPr algn="ctr"/>
            <a:r>
              <a:rPr lang="en-US" b="1" dirty="0">
                <a:latin typeface="Calibri"/>
                <a:cs typeface="Calibri"/>
              </a:rPr>
              <a:t>Timing is key </a:t>
            </a:r>
            <a:r>
              <a:rPr lang="en-US" dirty="0">
                <a:latin typeface="Calibri"/>
                <a:cs typeface="Calibri"/>
              </a:rPr>
              <a:t>- by pushing its </a:t>
            </a:r>
            <a:r>
              <a:rPr lang="en-US" dirty="0" smtClean="0">
                <a:latin typeface="Calibri"/>
                <a:cs typeface="Calibri"/>
              </a:rPr>
              <a:t>eCommerce </a:t>
            </a:r>
            <a:r>
              <a:rPr lang="en-US" dirty="0">
                <a:latin typeface="Calibri"/>
                <a:cs typeface="Calibri"/>
              </a:rPr>
              <a:t>platform as </a:t>
            </a:r>
            <a:r>
              <a:rPr lang="en-US" dirty="0" smtClean="0">
                <a:latin typeface="Calibri"/>
                <a:cs typeface="Calibri"/>
              </a:rPr>
              <a:t>eCommerce </a:t>
            </a:r>
            <a:r>
              <a:rPr lang="en-US" dirty="0">
                <a:latin typeface="Calibri"/>
                <a:cs typeface="Calibri"/>
              </a:rPr>
              <a:t>begins to expand in Indonesia, Libbey will portray itself as a cutting-edge firm. </a:t>
            </a:r>
          </a:p>
        </p:txBody>
      </p:sp>
      <p:sp>
        <p:nvSpPr>
          <p:cNvPr id="8" name="Rectangle 7"/>
          <p:cNvSpPr/>
          <p:nvPr/>
        </p:nvSpPr>
        <p:spPr>
          <a:xfrm>
            <a:off x="657363" y="1514894"/>
            <a:ext cx="8889341" cy="923330"/>
          </a:xfrm>
          <a:prstGeom prst="rect">
            <a:avLst/>
          </a:prstGeom>
        </p:spPr>
        <p:txBody>
          <a:bodyPr wrap="square">
            <a:spAutoFit/>
          </a:bodyPr>
          <a:lstStyle/>
          <a:p>
            <a:r>
              <a:rPr lang="en-US" dirty="0">
                <a:latin typeface="Calibri"/>
                <a:cs typeface="Calibri"/>
              </a:rPr>
              <a:t>After 2 years, Indonesian customers will </a:t>
            </a:r>
            <a:r>
              <a:rPr lang="en-US" b="1" dirty="0">
                <a:latin typeface="Calibri"/>
                <a:cs typeface="Calibri"/>
              </a:rPr>
              <a:t>trust</a:t>
            </a:r>
            <a:r>
              <a:rPr lang="en-US" dirty="0">
                <a:latin typeface="Calibri"/>
                <a:cs typeface="Calibri"/>
              </a:rPr>
              <a:t> the Libbey brand and appreciate its value. </a:t>
            </a:r>
            <a:r>
              <a:rPr lang="en-US" dirty="0" smtClean="0">
                <a:latin typeface="Calibri"/>
                <a:cs typeface="Calibri"/>
              </a:rPr>
              <a:t>Libbey </a:t>
            </a:r>
            <a:r>
              <a:rPr lang="en-US" dirty="0">
                <a:latin typeface="Calibri"/>
                <a:cs typeface="Calibri"/>
              </a:rPr>
              <a:t>will capitalize on this trust by pushing its customers to its </a:t>
            </a:r>
            <a:r>
              <a:rPr lang="en-US" b="1" dirty="0" smtClean="0">
                <a:latin typeface="Calibri"/>
                <a:cs typeface="Calibri"/>
              </a:rPr>
              <a:t>eCommerce </a:t>
            </a:r>
            <a:r>
              <a:rPr lang="en-US" b="1" dirty="0">
                <a:latin typeface="Calibri"/>
                <a:cs typeface="Calibri"/>
              </a:rPr>
              <a:t>platform</a:t>
            </a:r>
            <a:r>
              <a:rPr lang="en-US" dirty="0">
                <a:latin typeface="Calibri"/>
                <a:cs typeface="Calibri"/>
              </a:rPr>
              <a:t>, thus increasing volume of sales and geographical reach of sales. </a:t>
            </a:r>
          </a:p>
        </p:txBody>
      </p:sp>
      <p:sp>
        <p:nvSpPr>
          <p:cNvPr id="9" name="Half Frame 8"/>
          <p:cNvSpPr/>
          <p:nvPr/>
        </p:nvSpPr>
        <p:spPr>
          <a:xfrm rot="10800000">
            <a:off x="8573927" y="1450996"/>
            <a:ext cx="997985" cy="1025306"/>
          </a:xfrm>
          <a:prstGeom prst="halfFrame">
            <a:avLst>
              <a:gd name="adj1" fmla="val 5498"/>
              <a:gd name="adj2" fmla="val 700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a:solidFill>
                  <a:srgbClr val="000000"/>
                </a:solidFill>
              </a:ln>
              <a:solidFill>
                <a:srgbClr val="FFFFFF"/>
              </a:solidFill>
            </a:endParaRPr>
          </a:p>
        </p:txBody>
      </p:sp>
      <p:sp>
        <p:nvSpPr>
          <p:cNvPr id="10" name="Half Frame 9"/>
          <p:cNvSpPr/>
          <p:nvPr/>
        </p:nvSpPr>
        <p:spPr>
          <a:xfrm>
            <a:off x="418324" y="1393899"/>
            <a:ext cx="1090624" cy="1120481"/>
          </a:xfrm>
          <a:prstGeom prst="halfFrame">
            <a:avLst>
              <a:gd name="adj1" fmla="val 5498"/>
              <a:gd name="adj2" fmla="val 700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a:solidFill>
                  <a:srgbClr val="000000"/>
                </a:solidFill>
              </a:ln>
              <a:solidFill>
                <a:srgbClr val="FFFFFF"/>
              </a:solidFill>
            </a:endParaRPr>
          </a:p>
        </p:txBody>
      </p:sp>
      <p:sp>
        <p:nvSpPr>
          <p:cNvPr id="21" name="Rounded Rectangle 20"/>
          <p:cNvSpPr/>
          <p:nvPr/>
        </p:nvSpPr>
        <p:spPr>
          <a:xfrm>
            <a:off x="1820481" y="5242421"/>
            <a:ext cx="7186172" cy="75292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852568" y="2828117"/>
            <a:ext cx="7081591" cy="307777"/>
          </a:xfrm>
          <a:prstGeom prst="rect">
            <a:avLst/>
          </a:prstGeom>
        </p:spPr>
        <p:txBody>
          <a:bodyPr wrap="square">
            <a:spAutoFit/>
          </a:bodyPr>
          <a:lstStyle/>
          <a:p>
            <a:r>
              <a:rPr lang="en-US" sz="1400" dirty="0"/>
              <a:t>Libbey will continue to market to </a:t>
            </a:r>
            <a:r>
              <a:rPr lang="en-US" sz="1400" b="1" dirty="0">
                <a:latin typeface="Calibri"/>
                <a:cs typeface="Calibri"/>
              </a:rPr>
              <a:t>social networks </a:t>
            </a:r>
            <a:r>
              <a:rPr lang="en-US" sz="1400" dirty="0"/>
              <a:t>and selling parties.</a:t>
            </a:r>
          </a:p>
        </p:txBody>
      </p:sp>
      <p:sp>
        <p:nvSpPr>
          <p:cNvPr id="27" name="Rectangle 26"/>
          <p:cNvSpPr/>
          <p:nvPr/>
        </p:nvSpPr>
        <p:spPr>
          <a:xfrm>
            <a:off x="1857235" y="3593375"/>
            <a:ext cx="7121744" cy="523220"/>
          </a:xfrm>
          <a:prstGeom prst="rect">
            <a:avLst/>
          </a:prstGeom>
        </p:spPr>
        <p:txBody>
          <a:bodyPr wrap="square">
            <a:spAutoFit/>
          </a:bodyPr>
          <a:lstStyle/>
          <a:p>
            <a:r>
              <a:rPr lang="en-US" sz="1400" dirty="0"/>
              <a:t>As internet usage and </a:t>
            </a:r>
            <a:r>
              <a:rPr lang="en-US" sz="1400" dirty="0" smtClean="0"/>
              <a:t>eCommerce </a:t>
            </a:r>
            <a:r>
              <a:rPr lang="en-US" sz="1400" dirty="0"/>
              <a:t>grow in Indonesia, Libbey sales will expand beyond direct selling via parties with </a:t>
            </a:r>
            <a:r>
              <a:rPr lang="en-US" sz="1400" b="1" dirty="0">
                <a:latin typeface="Calibri"/>
                <a:cs typeface="Calibri"/>
              </a:rPr>
              <a:t>online </a:t>
            </a:r>
            <a:r>
              <a:rPr lang="en-US" sz="1400" b="1" dirty="0" smtClean="0">
                <a:latin typeface="Calibri"/>
                <a:cs typeface="Calibri"/>
              </a:rPr>
              <a:t>social sharing</a:t>
            </a:r>
            <a:r>
              <a:rPr lang="en-US" sz="1400" dirty="0"/>
              <a:t>.</a:t>
            </a:r>
          </a:p>
        </p:txBody>
      </p:sp>
      <p:sp>
        <p:nvSpPr>
          <p:cNvPr id="28" name="Rectangle 27"/>
          <p:cNvSpPr/>
          <p:nvPr/>
        </p:nvSpPr>
        <p:spPr>
          <a:xfrm>
            <a:off x="1841363" y="4372743"/>
            <a:ext cx="7186172" cy="584775"/>
          </a:xfrm>
          <a:prstGeom prst="rect">
            <a:avLst/>
          </a:prstGeom>
        </p:spPr>
        <p:txBody>
          <a:bodyPr wrap="square">
            <a:spAutoFit/>
          </a:bodyPr>
          <a:lstStyle/>
          <a:p>
            <a:endParaRPr lang="en-US" dirty="0"/>
          </a:p>
          <a:p>
            <a:r>
              <a:rPr lang="en-US" sz="1400" dirty="0" smtClean="0"/>
              <a:t>Libbey will introduce ceramics and holloware product lines to the market.</a:t>
            </a:r>
            <a:endParaRPr lang="en-US" sz="1400" dirty="0"/>
          </a:p>
        </p:txBody>
      </p:sp>
      <p:sp>
        <p:nvSpPr>
          <p:cNvPr id="29" name="Rectangle 28"/>
          <p:cNvSpPr/>
          <p:nvPr/>
        </p:nvSpPr>
        <p:spPr>
          <a:xfrm>
            <a:off x="1872178" y="5807272"/>
            <a:ext cx="7186172" cy="1015663"/>
          </a:xfrm>
          <a:prstGeom prst="rect">
            <a:avLst/>
          </a:prstGeom>
        </p:spPr>
        <p:txBody>
          <a:bodyPr wrap="square">
            <a:spAutoFit/>
          </a:bodyPr>
          <a:lstStyle/>
          <a:p>
            <a:endParaRPr lang="en-US" dirty="0"/>
          </a:p>
          <a:p>
            <a:r>
              <a:rPr lang="en-US" sz="1400" dirty="0"/>
              <a:t>Libbey will use </a:t>
            </a:r>
            <a:r>
              <a:rPr lang="en-US" sz="1400" b="1" dirty="0">
                <a:latin typeface="Calibri"/>
                <a:cs typeface="Calibri"/>
              </a:rPr>
              <a:t>online promotions </a:t>
            </a:r>
            <a:r>
              <a:rPr lang="en-US" sz="1400" dirty="0"/>
              <a:t>and localized “Own the Moment” messaging to portray Libbey as a global company that values Indonesian traditions, thus fitting Indonesian sentiments about foreign vs. local firms. </a:t>
            </a:r>
          </a:p>
        </p:txBody>
      </p:sp>
      <p:sp>
        <p:nvSpPr>
          <p:cNvPr id="31" name="Rounded Rectangle 30"/>
          <p:cNvSpPr/>
          <p:nvPr/>
        </p:nvSpPr>
        <p:spPr>
          <a:xfrm>
            <a:off x="1823482" y="6081115"/>
            <a:ext cx="7186172" cy="75292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826479" y="2604093"/>
            <a:ext cx="7186172" cy="75292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1844419" y="4399864"/>
            <a:ext cx="7186172" cy="75292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ounded Rectangle 33"/>
          <p:cNvSpPr/>
          <p:nvPr/>
        </p:nvSpPr>
        <p:spPr>
          <a:xfrm>
            <a:off x="1829480" y="3473601"/>
            <a:ext cx="7186172" cy="75292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Chevron 41"/>
          <p:cNvSpPr/>
          <p:nvPr/>
        </p:nvSpPr>
        <p:spPr>
          <a:xfrm>
            <a:off x="911342" y="2746403"/>
            <a:ext cx="597603" cy="500024"/>
          </a:xfrm>
          <a:prstGeom prst="chevron">
            <a:avLst>
              <a:gd name="adj" fmla="val 8861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43" name="Chevron 42"/>
          <p:cNvSpPr/>
          <p:nvPr/>
        </p:nvSpPr>
        <p:spPr>
          <a:xfrm>
            <a:off x="943091" y="3582094"/>
            <a:ext cx="597603" cy="500024"/>
          </a:xfrm>
          <a:prstGeom prst="chevron">
            <a:avLst>
              <a:gd name="adj" fmla="val 8861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44" name="Chevron 43"/>
          <p:cNvSpPr/>
          <p:nvPr/>
        </p:nvSpPr>
        <p:spPr>
          <a:xfrm>
            <a:off x="911342" y="4524234"/>
            <a:ext cx="597603" cy="500024"/>
          </a:xfrm>
          <a:prstGeom prst="chevron">
            <a:avLst>
              <a:gd name="adj" fmla="val 8861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45" name="Chevron 44"/>
          <p:cNvSpPr/>
          <p:nvPr/>
        </p:nvSpPr>
        <p:spPr>
          <a:xfrm>
            <a:off x="908539" y="6243238"/>
            <a:ext cx="597603" cy="500024"/>
          </a:xfrm>
          <a:prstGeom prst="chevron">
            <a:avLst>
              <a:gd name="adj" fmla="val 8861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46" name="Chevron 45"/>
          <p:cNvSpPr/>
          <p:nvPr/>
        </p:nvSpPr>
        <p:spPr>
          <a:xfrm>
            <a:off x="944222" y="5378801"/>
            <a:ext cx="597603" cy="500024"/>
          </a:xfrm>
          <a:prstGeom prst="chevron">
            <a:avLst>
              <a:gd name="adj" fmla="val 8861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23" name="Rectangle 22"/>
          <p:cNvSpPr/>
          <p:nvPr/>
        </p:nvSpPr>
        <p:spPr>
          <a:xfrm>
            <a:off x="9098501" y="0"/>
            <a:ext cx="959899" cy="959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Stage 2</a:t>
            </a:r>
            <a:endParaRPr lang="en-US" dirty="0">
              <a:solidFill>
                <a:schemeClr val="tx1"/>
              </a:solidFill>
            </a:endParaRPr>
          </a:p>
        </p:txBody>
      </p:sp>
      <p:sp>
        <p:nvSpPr>
          <p:cNvPr id="30" name="TextBox 29"/>
          <p:cNvSpPr txBox="1"/>
          <p:nvPr/>
        </p:nvSpPr>
        <p:spPr>
          <a:xfrm>
            <a:off x="9662627" y="7403068"/>
            <a:ext cx="1296537" cy="369332"/>
          </a:xfrm>
          <a:prstGeom prst="rect">
            <a:avLst/>
          </a:prstGeom>
          <a:noFill/>
        </p:spPr>
        <p:txBody>
          <a:bodyPr wrap="square" rtlCol="0">
            <a:spAutoFit/>
          </a:bodyPr>
          <a:lstStyle/>
          <a:p>
            <a:r>
              <a:rPr lang="en-US" dirty="0" smtClean="0"/>
              <a:t>12</a:t>
            </a:r>
            <a:endParaRPr lang="en-US" dirty="0"/>
          </a:p>
        </p:txBody>
      </p:sp>
    </p:spTree>
    <p:extLst>
      <p:ext uri="{BB962C8B-B14F-4D97-AF65-F5344CB8AC3E}">
        <p14:creationId xmlns:p14="http://schemas.microsoft.com/office/powerpoint/2010/main" val="21839915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4580" y="119519"/>
            <a:ext cx="8993921" cy="99784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3200" dirty="0" smtClean="0"/>
              <a:t>Libbey</a:t>
            </a:r>
            <a:r>
              <a:rPr lang="en-US" sz="3200" dirty="0"/>
              <a:t> </a:t>
            </a:r>
            <a:r>
              <a:rPr lang="en-US" sz="3200" dirty="0" smtClean="0"/>
              <a:t>can further adapt and aggregate across channels and countries in the long run</a:t>
            </a:r>
            <a:endParaRPr lang="en-US" sz="3200" dirty="0"/>
          </a:p>
        </p:txBody>
      </p:sp>
      <p:cxnSp>
        <p:nvCxnSpPr>
          <p:cNvPr id="5" name="Straight Connector 4"/>
          <p:cNvCxnSpPr/>
          <p:nvPr/>
        </p:nvCxnSpPr>
        <p:spPr>
          <a:xfrm>
            <a:off x="1" y="1150660"/>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Half Frame 6"/>
          <p:cNvSpPr/>
          <p:nvPr/>
        </p:nvSpPr>
        <p:spPr>
          <a:xfrm rot="10800000">
            <a:off x="8560657" y="1372861"/>
            <a:ext cx="672302" cy="708567"/>
          </a:xfrm>
          <a:prstGeom prst="halfFrame">
            <a:avLst>
              <a:gd name="adj1" fmla="val 5498"/>
              <a:gd name="adj2" fmla="val 700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a:solidFill>
                  <a:srgbClr val="000000"/>
                </a:solidFill>
              </a:ln>
              <a:solidFill>
                <a:srgbClr val="FFFFFF"/>
              </a:solidFill>
            </a:endParaRPr>
          </a:p>
        </p:txBody>
      </p:sp>
      <p:sp>
        <p:nvSpPr>
          <p:cNvPr id="8" name="Half Frame 7"/>
          <p:cNvSpPr/>
          <p:nvPr/>
        </p:nvSpPr>
        <p:spPr>
          <a:xfrm>
            <a:off x="556363" y="1347580"/>
            <a:ext cx="741625" cy="761928"/>
          </a:xfrm>
          <a:prstGeom prst="halfFrame">
            <a:avLst>
              <a:gd name="adj1" fmla="val 5498"/>
              <a:gd name="adj2" fmla="val 700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a:solidFill>
                  <a:srgbClr val="000000"/>
                </a:solidFill>
              </a:ln>
              <a:solidFill>
                <a:srgbClr val="FFFFFF"/>
              </a:solidFill>
            </a:endParaRPr>
          </a:p>
        </p:txBody>
      </p:sp>
      <p:sp>
        <p:nvSpPr>
          <p:cNvPr id="9" name="Rectangle 8"/>
          <p:cNvSpPr/>
          <p:nvPr/>
        </p:nvSpPr>
        <p:spPr>
          <a:xfrm>
            <a:off x="706852" y="1457293"/>
            <a:ext cx="8705390" cy="646331"/>
          </a:xfrm>
          <a:prstGeom prst="rect">
            <a:avLst/>
          </a:prstGeom>
        </p:spPr>
        <p:txBody>
          <a:bodyPr wrap="square">
            <a:spAutoFit/>
          </a:bodyPr>
          <a:lstStyle/>
          <a:p>
            <a:r>
              <a:rPr lang="en-US" dirty="0" smtClean="0">
                <a:latin typeface="Calibri"/>
                <a:cs typeface="Calibri"/>
              </a:rPr>
              <a:t>In the long run (beyond our 5 year financial forecasts) Libbey will assess its success in the Indonesian market to determine next steps.</a:t>
            </a:r>
            <a:endParaRPr lang="en-US" dirty="0">
              <a:latin typeface="Calibri"/>
              <a:cs typeface="Calibri"/>
            </a:endParaRPr>
          </a:p>
        </p:txBody>
      </p:sp>
      <p:sp>
        <p:nvSpPr>
          <p:cNvPr id="10" name="Rectangle 9"/>
          <p:cNvSpPr/>
          <p:nvPr/>
        </p:nvSpPr>
        <p:spPr>
          <a:xfrm>
            <a:off x="1025392" y="6938078"/>
            <a:ext cx="8048027" cy="646331"/>
          </a:xfrm>
          <a:prstGeom prst="rect">
            <a:avLst/>
          </a:prstGeom>
        </p:spPr>
        <p:txBody>
          <a:bodyPr wrap="square">
            <a:spAutoFit/>
          </a:bodyPr>
          <a:lstStyle/>
          <a:p>
            <a:pPr algn="ctr"/>
            <a:r>
              <a:rPr lang="en-US" dirty="0">
                <a:latin typeface="Calibri"/>
                <a:cs typeface="Calibri"/>
              </a:rPr>
              <a:t>Libbey must work closely with its local marketing offices to ensure that its brands do not </a:t>
            </a:r>
            <a:r>
              <a:rPr lang="en-US" dirty="0" smtClean="0">
                <a:latin typeface="Calibri"/>
                <a:cs typeface="Calibri"/>
              </a:rPr>
              <a:t>jeopardize </a:t>
            </a:r>
            <a:r>
              <a:rPr lang="en-US" dirty="0">
                <a:latin typeface="Calibri"/>
                <a:cs typeface="Calibri"/>
              </a:rPr>
              <a:t>each other. </a:t>
            </a:r>
          </a:p>
        </p:txBody>
      </p:sp>
      <p:sp>
        <p:nvSpPr>
          <p:cNvPr id="11" name="Down Arrow 10"/>
          <p:cNvSpPr/>
          <p:nvPr/>
        </p:nvSpPr>
        <p:spPr>
          <a:xfrm>
            <a:off x="1404366" y="2200945"/>
            <a:ext cx="776884" cy="70216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4634419" y="2189008"/>
            <a:ext cx="776884" cy="70216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7741953" y="2189009"/>
            <a:ext cx="776884" cy="70216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552783" y="2991250"/>
            <a:ext cx="2509931" cy="1733009"/>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rPr>
              <a:t>If there is sufficient demand and if geographic and administrative distances improve, Libbey could open showcase stores in urban areas.</a:t>
            </a:r>
          </a:p>
        </p:txBody>
      </p:sp>
      <p:sp>
        <p:nvSpPr>
          <p:cNvPr id="15" name="Rounded Rectangle 14"/>
          <p:cNvSpPr/>
          <p:nvPr/>
        </p:nvSpPr>
        <p:spPr>
          <a:xfrm>
            <a:off x="3767897" y="2994252"/>
            <a:ext cx="2509931" cy="1733009"/>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rPr>
              <a:t>If Libbey feels that it can successfully differentiate its brands in the minds of Indonesian consumers, it could expand to B2B.</a:t>
            </a:r>
          </a:p>
        </p:txBody>
      </p:sp>
      <p:sp>
        <p:nvSpPr>
          <p:cNvPr id="16" name="Rounded Rectangle 15"/>
          <p:cNvSpPr/>
          <p:nvPr/>
        </p:nvSpPr>
        <p:spPr>
          <a:xfrm>
            <a:off x="6950132" y="2949433"/>
            <a:ext cx="2509931" cy="1733009"/>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rgbClr val="000000"/>
                </a:solidFill>
              </a:rPr>
              <a:t>Libbey could introduce ceramics and holloware </a:t>
            </a:r>
            <a:r>
              <a:rPr lang="en-US" sz="1400" dirty="0" smtClean="0">
                <a:solidFill>
                  <a:srgbClr val="000000"/>
                </a:solidFill>
              </a:rPr>
              <a:t>lines</a:t>
            </a:r>
            <a:r>
              <a:rPr lang="en-US" sz="1400" dirty="0">
                <a:solidFill>
                  <a:srgbClr val="000000"/>
                </a:solidFill>
              </a:rPr>
              <a:t> </a:t>
            </a:r>
            <a:r>
              <a:rPr lang="en-US" sz="1400" dirty="0" smtClean="0">
                <a:solidFill>
                  <a:srgbClr val="000000"/>
                </a:solidFill>
              </a:rPr>
              <a:t>and consider a multi-hub approach to serve each city, rather than a hub and spoke strategy</a:t>
            </a:r>
            <a:endParaRPr lang="en-US" sz="1400" dirty="0">
              <a:solidFill>
                <a:srgbClr val="000000"/>
              </a:solidFill>
            </a:endParaRPr>
          </a:p>
        </p:txBody>
      </p:sp>
      <p:sp>
        <p:nvSpPr>
          <p:cNvPr id="22" name="Rounded Rectangle 21"/>
          <p:cNvSpPr/>
          <p:nvPr/>
        </p:nvSpPr>
        <p:spPr>
          <a:xfrm>
            <a:off x="977104" y="5558482"/>
            <a:ext cx="8106457" cy="1141424"/>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rgbClr val="000000"/>
                </a:solidFill>
              </a:rPr>
              <a:t>If profits and ease-of-business in Indonesia </a:t>
            </a:r>
            <a:r>
              <a:rPr lang="en-US" sz="1400" dirty="0" smtClean="0">
                <a:solidFill>
                  <a:srgbClr val="000000"/>
                </a:solidFill>
              </a:rPr>
              <a:t>turn </a:t>
            </a:r>
            <a:r>
              <a:rPr lang="en-US" sz="1400" dirty="0">
                <a:solidFill>
                  <a:srgbClr val="000000"/>
                </a:solidFill>
              </a:rPr>
              <a:t>positive, Libbey should consider similar adaptation to aggregation strategies in similar </a:t>
            </a:r>
            <a:r>
              <a:rPr lang="en-US" sz="1400" dirty="0" smtClean="0">
                <a:solidFill>
                  <a:srgbClr val="000000"/>
                </a:solidFill>
              </a:rPr>
              <a:t>markets. Malaysia </a:t>
            </a:r>
            <a:r>
              <a:rPr lang="en-US" sz="1400" dirty="0">
                <a:solidFill>
                  <a:srgbClr val="000000"/>
                </a:solidFill>
              </a:rPr>
              <a:t>and Vietnam are two similar attractive markets, but like Indonesia, would require localized approaches for success. </a:t>
            </a:r>
          </a:p>
        </p:txBody>
      </p:sp>
      <p:sp>
        <p:nvSpPr>
          <p:cNvPr id="23" name="Down Arrow 22"/>
          <p:cNvSpPr/>
          <p:nvPr/>
        </p:nvSpPr>
        <p:spPr>
          <a:xfrm>
            <a:off x="4635548" y="4803763"/>
            <a:ext cx="776884" cy="70216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9098501" y="0"/>
            <a:ext cx="959899" cy="959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Stage 3</a:t>
            </a:r>
            <a:endParaRPr lang="en-US" dirty="0">
              <a:solidFill>
                <a:schemeClr val="tx1"/>
              </a:solidFill>
            </a:endParaRPr>
          </a:p>
        </p:txBody>
      </p:sp>
      <p:sp>
        <p:nvSpPr>
          <p:cNvPr id="20" name="TextBox 19"/>
          <p:cNvSpPr txBox="1"/>
          <p:nvPr/>
        </p:nvSpPr>
        <p:spPr>
          <a:xfrm>
            <a:off x="9662627" y="7403068"/>
            <a:ext cx="1296537" cy="369332"/>
          </a:xfrm>
          <a:prstGeom prst="rect">
            <a:avLst/>
          </a:prstGeom>
          <a:noFill/>
        </p:spPr>
        <p:txBody>
          <a:bodyPr wrap="square" rtlCol="0">
            <a:spAutoFit/>
          </a:bodyPr>
          <a:lstStyle/>
          <a:p>
            <a:r>
              <a:rPr lang="en-US" dirty="0" smtClean="0"/>
              <a:t>13</a:t>
            </a:r>
            <a:endParaRPr lang="en-US" dirty="0"/>
          </a:p>
        </p:txBody>
      </p:sp>
    </p:spTree>
    <p:extLst>
      <p:ext uri="{BB962C8B-B14F-4D97-AF65-F5344CB8AC3E}">
        <p14:creationId xmlns:p14="http://schemas.microsoft.com/office/powerpoint/2010/main" val="405080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29047" y="1898652"/>
            <a:ext cx="4482020" cy="5662162"/>
          </a:xfrm>
          <a:prstGeom prst="rect">
            <a:avLst/>
          </a:prstGeom>
          <a:gradFill flip="none" rotWithShape="1">
            <a:gsLst>
              <a:gs pos="0">
                <a:schemeClr val="accent1">
                  <a:tint val="97000"/>
                  <a:satMod val="100000"/>
                  <a:lumMod val="102000"/>
                  <a:alpha val="25000"/>
                </a:schemeClr>
              </a:gs>
              <a:gs pos="50000">
                <a:schemeClr val="accent1">
                  <a:shade val="100000"/>
                  <a:satMod val="100000"/>
                  <a:lumMod val="100000"/>
                  <a:alpha val="25000"/>
                </a:schemeClr>
              </a:gs>
              <a:gs pos="100000">
                <a:schemeClr val="accent1">
                  <a:shade val="80000"/>
                  <a:satMod val="100000"/>
                  <a:lumMod val="99000"/>
                  <a:alpha val="25000"/>
                </a:schemeClr>
              </a:gs>
            </a:gsLst>
            <a:lin ang="27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9520" y="0"/>
            <a:ext cx="9570389" cy="1190490"/>
          </a:xfrm>
        </p:spPr>
        <p:txBody>
          <a:bodyPr>
            <a:noAutofit/>
          </a:bodyPr>
          <a:lstStyle/>
          <a:p>
            <a:r>
              <a:rPr lang="en-US" sz="3200" dirty="0" smtClean="0"/>
              <a:t>Entering a JV with leading direct selling firm will enable Libbey to successfully enter and navigate the Indonesian market</a:t>
            </a:r>
            <a:endParaRPr lang="en-US" sz="3200" dirty="0"/>
          </a:p>
        </p:txBody>
      </p:sp>
      <p:cxnSp>
        <p:nvCxnSpPr>
          <p:cNvPr id="6" name="Straight Connector 5"/>
          <p:cNvCxnSpPr/>
          <p:nvPr/>
        </p:nvCxnSpPr>
        <p:spPr>
          <a:xfrm flipV="1">
            <a:off x="0" y="1142942"/>
            <a:ext cx="7841941" cy="22360"/>
          </a:xfrm>
          <a:prstGeom prst="line">
            <a:avLst/>
          </a:prstGeom>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223354" y="1791493"/>
            <a:ext cx="4402652" cy="5847754"/>
          </a:xfrm>
          <a:prstGeom prst="rect">
            <a:avLst/>
          </a:prstGeom>
        </p:spPr>
        <p:txBody>
          <a:bodyPr wrap="square">
            <a:spAutoFit/>
          </a:bodyPr>
          <a:lstStyle/>
          <a:p>
            <a:pPr algn="ctr"/>
            <a:endParaRPr lang="en-US" sz="1400" dirty="0" smtClean="0"/>
          </a:p>
          <a:p>
            <a:r>
              <a:rPr lang="en-US" sz="1400" dirty="0" smtClean="0"/>
              <a:t>Entering a joint venture with an Indonesian direct selling firm will position both Libbey and its partner for learning and long term growth.</a:t>
            </a:r>
          </a:p>
          <a:p>
            <a:r>
              <a:rPr lang="en-US" sz="1400" dirty="0" smtClean="0"/>
              <a:t> </a:t>
            </a:r>
          </a:p>
          <a:p>
            <a:r>
              <a:rPr lang="en-US" sz="1400" dirty="0" smtClean="0"/>
              <a:t>The joint venture will entail going </a:t>
            </a:r>
            <a:r>
              <a:rPr lang="en-US" sz="1400" dirty="0"/>
              <a:t>beyond simply hiring the direct selling firm</a:t>
            </a:r>
            <a:r>
              <a:rPr lang="en-US" sz="1400" dirty="0" smtClean="0"/>
              <a:t>.</a:t>
            </a:r>
          </a:p>
          <a:p>
            <a:endParaRPr lang="en-US" sz="600" dirty="0"/>
          </a:p>
          <a:p>
            <a:pPr marL="285750" indent="-285750">
              <a:buFont typeface="Arial"/>
              <a:buChar char="•"/>
            </a:pPr>
            <a:r>
              <a:rPr lang="en-US" sz="1400" dirty="0" smtClean="0"/>
              <a:t>The </a:t>
            </a:r>
            <a:r>
              <a:rPr lang="en-US" sz="1400" dirty="0"/>
              <a:t>direct selling firm will not only manage day to day selling operations, but will also provide perspective on emerging market trends and technologies based on their field experience</a:t>
            </a:r>
            <a:r>
              <a:rPr lang="en-US" sz="1400" dirty="0" smtClean="0"/>
              <a:t>.</a:t>
            </a:r>
          </a:p>
          <a:p>
            <a:endParaRPr lang="en-US" sz="1400" dirty="0"/>
          </a:p>
          <a:p>
            <a:r>
              <a:rPr lang="en-US" sz="1400" dirty="0"/>
              <a:t>The </a:t>
            </a:r>
            <a:r>
              <a:rPr lang="en-US" sz="1400" dirty="0" smtClean="0"/>
              <a:t>JV will </a:t>
            </a:r>
            <a:r>
              <a:rPr lang="en-US" sz="1400" dirty="0"/>
              <a:t>require significant collaboration</a:t>
            </a:r>
            <a:r>
              <a:rPr lang="en-US" sz="1400" dirty="0" smtClean="0"/>
              <a:t>.</a:t>
            </a:r>
          </a:p>
          <a:p>
            <a:endParaRPr lang="en-US" sz="600" dirty="0"/>
          </a:p>
          <a:p>
            <a:pPr marL="285750" indent="-285750">
              <a:buFont typeface="Arial"/>
              <a:buChar char="•"/>
            </a:pPr>
            <a:r>
              <a:rPr lang="en-US" sz="1400" dirty="0"/>
              <a:t>Libbey and the direct selling firm will work together to define goals and </a:t>
            </a:r>
            <a:r>
              <a:rPr lang="en-US" sz="1400" dirty="0" smtClean="0"/>
              <a:t>integrate </a:t>
            </a:r>
            <a:r>
              <a:rPr lang="en-US" sz="1400" dirty="0"/>
              <a:t>operating </a:t>
            </a:r>
            <a:r>
              <a:rPr lang="en-US" sz="1400" dirty="0" smtClean="0"/>
              <a:t>processes for the duration of this project. This </a:t>
            </a:r>
            <a:r>
              <a:rPr lang="en-US" sz="1400" dirty="0"/>
              <a:t>will result in efficient use of shared resources and expanded R&amp;D capabilities. </a:t>
            </a:r>
            <a:endParaRPr lang="en-US" sz="1400" dirty="0" smtClean="0"/>
          </a:p>
          <a:p>
            <a:endParaRPr lang="en-US" sz="1400" dirty="0"/>
          </a:p>
          <a:p>
            <a:r>
              <a:rPr lang="en-US" sz="1400" dirty="0"/>
              <a:t>Both parties will benefit</a:t>
            </a:r>
            <a:r>
              <a:rPr lang="en-US" sz="1400" dirty="0" smtClean="0"/>
              <a:t>.</a:t>
            </a:r>
          </a:p>
          <a:p>
            <a:endParaRPr lang="en-US" sz="600" dirty="0"/>
          </a:p>
          <a:p>
            <a:pPr marL="285750" indent="-285750">
              <a:buFont typeface="Arial"/>
              <a:buChar char="•"/>
            </a:pPr>
            <a:r>
              <a:rPr lang="en-US" sz="1400" dirty="0"/>
              <a:t>With the direct selling firm, Libbey will be able to accelerate its market penetration and brand growth</a:t>
            </a:r>
            <a:r>
              <a:rPr lang="en-US" sz="1400" dirty="0" smtClean="0"/>
              <a:t>.</a:t>
            </a:r>
          </a:p>
          <a:p>
            <a:endParaRPr lang="en-US" sz="600" dirty="0"/>
          </a:p>
          <a:p>
            <a:pPr marL="285750" indent="-285750">
              <a:buFont typeface="Arial"/>
              <a:buChar char="•"/>
            </a:pPr>
            <a:r>
              <a:rPr lang="en-US" sz="1400" dirty="0"/>
              <a:t>With </a:t>
            </a:r>
            <a:r>
              <a:rPr lang="en-US" sz="1400" dirty="0" smtClean="0"/>
              <a:t>this </a:t>
            </a:r>
            <a:r>
              <a:rPr lang="en-US" sz="1400" dirty="0"/>
              <a:t>experience of helping a global firm enter a new market by adapting to local needs, the direct selling firm will be more attractive to future employers and </a:t>
            </a:r>
            <a:r>
              <a:rPr lang="en-US" sz="1400" dirty="0" smtClean="0"/>
              <a:t>partners. </a:t>
            </a:r>
            <a:endParaRPr lang="en-US" sz="1400" dirty="0"/>
          </a:p>
        </p:txBody>
      </p:sp>
      <p:sp>
        <p:nvSpPr>
          <p:cNvPr id="12" name="Rectangle 11"/>
          <p:cNvSpPr/>
          <p:nvPr/>
        </p:nvSpPr>
        <p:spPr>
          <a:xfrm>
            <a:off x="5417643" y="1951540"/>
            <a:ext cx="4492292" cy="5693866"/>
          </a:xfrm>
          <a:prstGeom prst="rect">
            <a:avLst/>
          </a:prstGeom>
        </p:spPr>
        <p:txBody>
          <a:bodyPr wrap="square">
            <a:spAutoFit/>
          </a:bodyPr>
          <a:lstStyle/>
          <a:p>
            <a:r>
              <a:rPr lang="en-US" sz="1400" dirty="0" smtClean="0"/>
              <a:t>Assuming contract negotiations go as planned, 40</a:t>
            </a:r>
            <a:r>
              <a:rPr lang="en-US" sz="1400" dirty="0"/>
              <a:t>% of Libbey Indonesia </a:t>
            </a:r>
            <a:r>
              <a:rPr lang="en-US" sz="1400" dirty="0" smtClean="0"/>
              <a:t>profits will </a:t>
            </a:r>
            <a:r>
              <a:rPr lang="en-US" sz="1400" dirty="0"/>
              <a:t>be given to the direct selling </a:t>
            </a:r>
            <a:r>
              <a:rPr lang="en-US" sz="1400" dirty="0" smtClean="0"/>
              <a:t>firm to </a:t>
            </a:r>
            <a:r>
              <a:rPr lang="en-US" sz="1400" dirty="0"/>
              <a:t>ensure alignment of incentives and effort</a:t>
            </a:r>
            <a:r>
              <a:rPr lang="en-US" sz="1400" dirty="0" smtClean="0"/>
              <a:t>.</a:t>
            </a:r>
          </a:p>
          <a:p>
            <a:endParaRPr lang="en-US" sz="1400" dirty="0"/>
          </a:p>
          <a:p>
            <a:r>
              <a:rPr lang="en-US" sz="1400" dirty="0"/>
              <a:t>Libbey will set up an office in Jakarta, Indonesia. </a:t>
            </a:r>
            <a:endParaRPr lang="en-US" sz="1400" dirty="0" smtClean="0"/>
          </a:p>
          <a:p>
            <a:endParaRPr lang="en-US" sz="1400" dirty="0"/>
          </a:p>
          <a:p>
            <a:r>
              <a:rPr lang="en-US" sz="1400" dirty="0" smtClean="0"/>
              <a:t>Two expatriates </a:t>
            </a:r>
            <a:r>
              <a:rPr lang="en-US" sz="1400" dirty="0"/>
              <a:t>with prior international expansion experience selected by Libbey Corporate will be sent to the Jakarta office, including an expansion manager and a rising star as the head of the Indonesia </a:t>
            </a:r>
            <a:r>
              <a:rPr lang="en-US" sz="1400" dirty="0" smtClean="0"/>
              <a:t>office.</a:t>
            </a:r>
          </a:p>
          <a:p>
            <a:endParaRPr lang="en-US" sz="1400" dirty="0"/>
          </a:p>
          <a:p>
            <a:r>
              <a:rPr lang="en-US" sz="1400" dirty="0"/>
              <a:t>Libbey will control product orders, </a:t>
            </a:r>
            <a:r>
              <a:rPr lang="en-US" sz="1400" dirty="0" smtClean="0"/>
              <a:t>distribution, </a:t>
            </a:r>
            <a:r>
              <a:rPr lang="en-US" sz="1400" dirty="0"/>
              <a:t>and logistics </a:t>
            </a:r>
            <a:r>
              <a:rPr lang="en-US" sz="1400" dirty="0" smtClean="0"/>
              <a:t>(aided by its relationship with </a:t>
            </a:r>
            <a:r>
              <a:rPr lang="en-US" sz="1400" dirty="0"/>
              <a:t>DHL), and overall strategic management of the corporation including branding and product positioning</a:t>
            </a:r>
            <a:r>
              <a:rPr lang="en-US" sz="1400" dirty="0" smtClean="0"/>
              <a:t>.</a:t>
            </a:r>
          </a:p>
          <a:p>
            <a:endParaRPr lang="en-US" sz="1400" dirty="0"/>
          </a:p>
          <a:p>
            <a:r>
              <a:rPr lang="en-US" sz="1400" dirty="0"/>
              <a:t>The direct selling </a:t>
            </a:r>
            <a:r>
              <a:rPr lang="en-US" sz="1400" dirty="0" smtClean="0"/>
              <a:t>firm will </a:t>
            </a:r>
            <a:r>
              <a:rPr lang="en-US" sz="1400" dirty="0"/>
              <a:t>control the human resource function </a:t>
            </a:r>
            <a:r>
              <a:rPr lang="en-US" sz="1400" dirty="0" smtClean="0"/>
              <a:t>(salespeople</a:t>
            </a:r>
            <a:r>
              <a:rPr lang="en-US" sz="1400" dirty="0"/>
              <a:t>), advertising, and market </a:t>
            </a:r>
            <a:r>
              <a:rPr lang="en-US" sz="1400" dirty="0" smtClean="0"/>
              <a:t>research.</a:t>
            </a:r>
          </a:p>
          <a:p>
            <a:endParaRPr lang="en-US" sz="1400" dirty="0"/>
          </a:p>
          <a:p>
            <a:r>
              <a:rPr lang="en-US" sz="1400" dirty="0"/>
              <a:t>In stage 1 of this strategy, the firm will employ unique customer feedback collection and analysis to create an agile marketing and selling strategy </a:t>
            </a:r>
            <a:endParaRPr lang="en-US" sz="1400" dirty="0" smtClean="0"/>
          </a:p>
          <a:p>
            <a:endParaRPr lang="en-US" sz="1400" dirty="0" smtClean="0"/>
          </a:p>
          <a:p>
            <a:r>
              <a:rPr lang="en-US" sz="1400" dirty="0" smtClean="0"/>
              <a:t>The JV contract will be reevaluated every 2 years, according to progress benchmarks. </a:t>
            </a:r>
            <a:endParaRPr lang="en-US" sz="1400" dirty="0"/>
          </a:p>
        </p:txBody>
      </p:sp>
      <p:sp>
        <p:nvSpPr>
          <p:cNvPr id="14" name="Rectangle 13"/>
          <p:cNvSpPr/>
          <p:nvPr/>
        </p:nvSpPr>
        <p:spPr>
          <a:xfrm>
            <a:off x="129046" y="1330942"/>
            <a:ext cx="4496960" cy="657348"/>
          </a:xfrm>
          <a:prstGeom prst="rect">
            <a:avLst/>
          </a:prstGeom>
          <a:solidFill>
            <a:srgbClr val="50B4C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29047" y="1450459"/>
            <a:ext cx="4496960" cy="369332"/>
          </a:xfrm>
          <a:prstGeom prst="rect">
            <a:avLst/>
          </a:prstGeom>
          <a:noFill/>
        </p:spPr>
        <p:txBody>
          <a:bodyPr wrap="square" rtlCol="0">
            <a:spAutoFit/>
          </a:bodyPr>
          <a:lstStyle/>
          <a:p>
            <a:pPr algn="ctr"/>
            <a:r>
              <a:rPr lang="en-US" b="1" dirty="0" smtClean="0">
                <a:solidFill>
                  <a:schemeClr val="bg1"/>
                </a:solidFill>
              </a:rPr>
              <a:t>Logic of the Joint Venture</a:t>
            </a:r>
            <a:endParaRPr lang="en-US" b="1" dirty="0">
              <a:solidFill>
                <a:schemeClr val="bg1"/>
              </a:solidFill>
            </a:endParaRPr>
          </a:p>
        </p:txBody>
      </p:sp>
      <p:sp>
        <p:nvSpPr>
          <p:cNvPr id="17" name="Rectangle 16"/>
          <p:cNvSpPr/>
          <p:nvPr/>
        </p:nvSpPr>
        <p:spPr>
          <a:xfrm>
            <a:off x="5397287" y="1330941"/>
            <a:ext cx="4527780" cy="672289"/>
          </a:xfrm>
          <a:prstGeom prst="rect">
            <a:avLst/>
          </a:prstGeom>
          <a:gradFill flip="none" rotWithShape="1">
            <a:gsLst>
              <a:gs pos="0">
                <a:schemeClr val="accent1">
                  <a:tint val="97000"/>
                  <a:satMod val="100000"/>
                  <a:lumMod val="102000"/>
                </a:schemeClr>
              </a:gs>
              <a:gs pos="50000">
                <a:schemeClr val="accent1">
                  <a:shade val="100000"/>
                  <a:satMod val="100000"/>
                  <a:lumMod val="100000"/>
                </a:schemeClr>
              </a:gs>
              <a:gs pos="100000">
                <a:schemeClr val="accent1">
                  <a:shade val="80000"/>
                  <a:satMod val="100000"/>
                  <a:lumMod val="99000"/>
                </a:schemeClr>
              </a:gs>
            </a:gsLst>
            <a:lin ang="27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5516620" y="1467269"/>
            <a:ext cx="4541780" cy="369332"/>
          </a:xfrm>
          <a:prstGeom prst="rect">
            <a:avLst/>
          </a:prstGeom>
          <a:noFill/>
        </p:spPr>
        <p:txBody>
          <a:bodyPr wrap="square" rtlCol="0">
            <a:spAutoFit/>
          </a:bodyPr>
          <a:lstStyle/>
          <a:p>
            <a:pPr algn="ctr"/>
            <a:r>
              <a:rPr lang="en-US" b="1" dirty="0" smtClean="0">
                <a:solidFill>
                  <a:schemeClr val="bg1"/>
                </a:solidFill>
              </a:rPr>
              <a:t>Joint Venture Structure</a:t>
            </a:r>
            <a:endParaRPr lang="en-US" b="1" dirty="0">
              <a:solidFill>
                <a:schemeClr val="bg1"/>
              </a:solidFill>
            </a:endParaRPr>
          </a:p>
        </p:txBody>
      </p:sp>
      <p:sp>
        <p:nvSpPr>
          <p:cNvPr id="19" name="Right Arrow 18"/>
          <p:cNvSpPr/>
          <p:nvPr/>
        </p:nvSpPr>
        <p:spPr>
          <a:xfrm>
            <a:off x="4674563" y="4152683"/>
            <a:ext cx="732063" cy="6274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427173" y="1920650"/>
            <a:ext cx="4482020" cy="5662162"/>
          </a:xfrm>
          <a:prstGeom prst="rect">
            <a:avLst/>
          </a:prstGeom>
          <a:gradFill flip="none" rotWithShape="1">
            <a:gsLst>
              <a:gs pos="0">
                <a:schemeClr val="accent1">
                  <a:tint val="97000"/>
                  <a:satMod val="100000"/>
                  <a:lumMod val="102000"/>
                  <a:alpha val="25000"/>
                </a:schemeClr>
              </a:gs>
              <a:gs pos="50000">
                <a:schemeClr val="accent1">
                  <a:shade val="100000"/>
                  <a:satMod val="100000"/>
                  <a:lumMod val="100000"/>
                  <a:alpha val="25000"/>
                </a:schemeClr>
              </a:gs>
              <a:gs pos="100000">
                <a:schemeClr val="accent1">
                  <a:shade val="80000"/>
                  <a:satMod val="100000"/>
                  <a:lumMod val="99000"/>
                  <a:alpha val="25000"/>
                </a:schemeClr>
              </a:gs>
            </a:gsLst>
            <a:lin ang="27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9662627" y="7403068"/>
            <a:ext cx="1296537" cy="369332"/>
          </a:xfrm>
          <a:prstGeom prst="rect">
            <a:avLst/>
          </a:prstGeom>
          <a:noFill/>
        </p:spPr>
        <p:txBody>
          <a:bodyPr wrap="square" rtlCol="0">
            <a:spAutoFit/>
          </a:bodyPr>
          <a:lstStyle/>
          <a:p>
            <a:r>
              <a:rPr lang="en-US" dirty="0" smtClean="0"/>
              <a:t>14</a:t>
            </a:r>
            <a:endParaRPr lang="en-US" dirty="0"/>
          </a:p>
        </p:txBody>
      </p:sp>
    </p:spTree>
    <p:extLst>
      <p:ext uri="{BB962C8B-B14F-4D97-AF65-F5344CB8AC3E}">
        <p14:creationId xmlns:p14="http://schemas.microsoft.com/office/powerpoint/2010/main" val="19170406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81" y="104579"/>
            <a:ext cx="8887539" cy="1045782"/>
          </a:xfrm>
        </p:spPr>
        <p:txBody>
          <a:bodyPr>
            <a:normAutofit/>
          </a:bodyPr>
          <a:lstStyle/>
          <a:p>
            <a:r>
              <a:rPr lang="en-US" sz="3200" dirty="0" err="1" smtClean="0"/>
              <a:t>Zhulian</a:t>
            </a:r>
            <a:r>
              <a:rPr lang="en-US" sz="3200" dirty="0" smtClean="0"/>
              <a:t> Marketing is an ideal candidate for a JV partner, followed by </a:t>
            </a:r>
            <a:r>
              <a:rPr lang="en-US" sz="3200" dirty="0" err="1" smtClean="0"/>
              <a:t>Elken</a:t>
            </a:r>
            <a:r>
              <a:rPr lang="en-US" sz="3200" dirty="0" smtClean="0"/>
              <a:t> and QNET</a:t>
            </a:r>
            <a:endParaRPr lang="en-US" sz="3200" dirty="0"/>
          </a:p>
        </p:txBody>
      </p:sp>
      <p:graphicFrame>
        <p:nvGraphicFramePr>
          <p:cNvPr id="6" name="Diagram 5"/>
          <p:cNvGraphicFramePr/>
          <p:nvPr>
            <p:extLst>
              <p:ext uri="{D42A27DB-BD31-4B8C-83A1-F6EECF244321}">
                <p14:modId xmlns:p14="http://schemas.microsoft.com/office/powerpoint/2010/main" val="1101958842"/>
              </p:ext>
            </p:extLst>
          </p:nvPr>
        </p:nvGraphicFramePr>
        <p:xfrm>
          <a:off x="1044267" y="920018"/>
          <a:ext cx="7951804" cy="4087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7" name="Straight Connector 16"/>
          <p:cNvCxnSpPr/>
          <p:nvPr/>
        </p:nvCxnSpPr>
        <p:spPr>
          <a:xfrm>
            <a:off x="1" y="1073517"/>
            <a:ext cx="7798715"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063362802"/>
              </p:ext>
            </p:extLst>
          </p:nvPr>
        </p:nvGraphicFramePr>
        <p:xfrm>
          <a:off x="684621" y="4935145"/>
          <a:ext cx="8654548" cy="2468592"/>
        </p:xfrm>
        <a:graphic>
          <a:graphicData uri="http://schemas.openxmlformats.org/drawingml/2006/table">
            <a:tbl>
              <a:tblPr firstRow="1" bandRow="1">
                <a:tableStyleId>{3C2FFA5D-87B4-456A-9821-1D502468CF0F}</a:tableStyleId>
              </a:tblPr>
              <a:tblGrid>
                <a:gridCol w="3048138"/>
                <a:gridCol w="1884270"/>
                <a:gridCol w="1894114"/>
                <a:gridCol w="1828026"/>
              </a:tblGrid>
              <a:tr h="335280">
                <a:tc>
                  <a:txBody>
                    <a:bodyPr/>
                    <a:lstStyle/>
                    <a:p>
                      <a:pPr algn="ctr"/>
                      <a:endParaRPr lang="en-US" sz="1600" dirty="0"/>
                    </a:p>
                  </a:txBody>
                  <a:tcPr/>
                </a:tc>
                <a:tc>
                  <a:txBody>
                    <a:bodyPr/>
                    <a:lstStyle/>
                    <a:p>
                      <a:pPr algn="ctr"/>
                      <a:r>
                        <a:rPr lang="en-US" sz="1600" b="1" dirty="0" smtClean="0"/>
                        <a:t>ZHULIAN</a:t>
                      </a:r>
                      <a:endParaRPr lang="en-US" sz="1600" b="1" dirty="0"/>
                    </a:p>
                  </a:txBody>
                  <a:tcPr/>
                </a:tc>
                <a:tc>
                  <a:txBody>
                    <a:bodyPr/>
                    <a:lstStyle/>
                    <a:p>
                      <a:pPr algn="ctr"/>
                      <a:r>
                        <a:rPr lang="en-US" sz="1600" dirty="0" smtClean="0"/>
                        <a:t>ELKEN</a:t>
                      </a:r>
                      <a:endParaRPr lang="en-US" sz="1600" dirty="0"/>
                    </a:p>
                  </a:txBody>
                  <a:tcPr/>
                </a:tc>
                <a:tc>
                  <a:txBody>
                    <a:bodyPr/>
                    <a:lstStyle/>
                    <a:p>
                      <a:pPr algn="ctr"/>
                      <a:r>
                        <a:rPr lang="en-US" sz="1600" dirty="0" smtClean="0"/>
                        <a:t>QNET</a:t>
                      </a:r>
                      <a:endParaRPr lang="en-US" sz="1600" dirty="0"/>
                    </a:p>
                  </a:txBody>
                  <a:tcPr/>
                </a:tc>
              </a:tr>
              <a:tr h="370840">
                <a:tc>
                  <a:txBody>
                    <a:bodyPr/>
                    <a:lstStyle/>
                    <a:p>
                      <a:r>
                        <a:rPr lang="en-US" sz="1600" dirty="0" smtClean="0"/>
                        <a:t>Ideal</a:t>
                      </a:r>
                      <a:r>
                        <a:rPr lang="en-US" sz="1600" baseline="0" dirty="0" smtClean="0"/>
                        <a:t> Geographic Scope</a:t>
                      </a:r>
                      <a:endParaRPr lang="en-US" sz="1600" dirty="0"/>
                    </a:p>
                  </a:txBody>
                  <a:tcPr/>
                </a:tc>
                <a:tc>
                  <a:txBody>
                    <a:bodyPr/>
                    <a:lstStyle/>
                    <a:p>
                      <a:pPr algn="ctr"/>
                      <a:r>
                        <a:rPr lang="en-US" sz="1600" dirty="0" smtClean="0">
                          <a:latin typeface="Zapf Dingbats"/>
                          <a:ea typeface="Zapf Dingbats"/>
                          <a:cs typeface="Zapf Dingbats"/>
                          <a:sym typeface="Zapf Dingbats"/>
                        </a:rPr>
                        <a:t>★★★</a:t>
                      </a:r>
                      <a:endParaRPr lang="en-US" sz="1600" dirty="0"/>
                    </a:p>
                  </a:txBody>
                  <a:tcPr/>
                </a:tc>
                <a:tc>
                  <a:txBody>
                    <a:bodyPr/>
                    <a:lstStyle/>
                    <a:p>
                      <a:pPr algn="ctr"/>
                      <a:r>
                        <a:rPr lang="en-US" sz="1600" dirty="0" smtClean="0">
                          <a:latin typeface="Zapf Dingbats"/>
                          <a:ea typeface="Zapf Dingbats"/>
                          <a:cs typeface="Zapf Dingbats"/>
                          <a:sym typeface="Zapf Dingbats"/>
                        </a:rPr>
                        <a:t>★</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Zapf Dingbats"/>
                          <a:ea typeface="Zapf Dingbats"/>
                          <a:cs typeface="Zapf Dingbats"/>
                          <a:sym typeface="Zapf Dingbats"/>
                        </a:rPr>
                        <a:t>★★</a:t>
                      </a:r>
                      <a:endParaRPr lang="en-US" sz="1600" dirty="0" smtClean="0"/>
                    </a:p>
                  </a:txBody>
                  <a:tcPr/>
                </a:tc>
              </a:tr>
              <a:tr h="579120">
                <a:tc>
                  <a:txBody>
                    <a:bodyPr/>
                    <a:lstStyle/>
                    <a:p>
                      <a:r>
                        <a:rPr lang="en-US" sz="1600" dirty="0" smtClean="0"/>
                        <a:t>Experience (specifically</a:t>
                      </a:r>
                      <a:r>
                        <a:rPr lang="en-US" sz="1600" baseline="0" dirty="0" smtClean="0"/>
                        <a:t> in Indonesia)</a:t>
                      </a:r>
                      <a:endParaRPr lang="en-US" sz="1600" dirty="0"/>
                    </a:p>
                  </a:txBody>
                  <a:tcPr/>
                </a:tc>
                <a:tc>
                  <a:txBody>
                    <a:bodyPr/>
                    <a:lstStyle/>
                    <a:p>
                      <a:pPr algn="ctr"/>
                      <a:r>
                        <a:rPr lang="en-US" sz="1600" dirty="0" smtClean="0">
                          <a:latin typeface="Zapf Dingbats"/>
                          <a:ea typeface="Zapf Dingbats"/>
                          <a:cs typeface="Zapf Dingbats"/>
                          <a:sym typeface="Zapf Dingbats"/>
                        </a:rPr>
                        <a:t>★</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Zapf Dingbats"/>
                          <a:ea typeface="Zapf Dingbats"/>
                          <a:cs typeface="Zapf Dingbats"/>
                          <a:sym typeface="Zapf Dingbats"/>
                        </a:rPr>
                        <a:t>★★</a:t>
                      </a:r>
                      <a:endParaRPr lang="en-US" sz="1600" dirty="0" smtClean="0"/>
                    </a:p>
                    <a:p>
                      <a:pPr algn="ctr"/>
                      <a:endParaRPr lang="en-US" sz="1600" dirty="0"/>
                    </a:p>
                  </a:txBody>
                  <a:tcPr/>
                </a:tc>
                <a:tc>
                  <a:txBody>
                    <a:bodyPr/>
                    <a:lstStyle/>
                    <a:p>
                      <a:pPr algn="ctr"/>
                      <a:r>
                        <a:rPr lang="en-US" sz="1600" dirty="0" smtClean="0">
                          <a:latin typeface="Zapf Dingbats"/>
                          <a:ea typeface="Zapf Dingbats"/>
                          <a:cs typeface="Zapf Dingbats"/>
                          <a:sym typeface="Zapf Dingbats"/>
                        </a:rPr>
                        <a:t>★★★</a:t>
                      </a:r>
                      <a:endParaRPr lang="en-US" sz="1600" dirty="0"/>
                    </a:p>
                  </a:txBody>
                  <a:tcPr/>
                </a:tc>
              </a:tr>
              <a:tr h="441672">
                <a:tc>
                  <a:txBody>
                    <a:bodyPr/>
                    <a:lstStyle/>
                    <a:p>
                      <a:r>
                        <a:rPr lang="en-US" sz="1600" dirty="0" smtClean="0"/>
                        <a:t>Willingness to Accept</a:t>
                      </a:r>
                      <a:r>
                        <a:rPr lang="en-US" sz="1600" baseline="0" dirty="0" smtClean="0"/>
                        <a:t> Incentives</a:t>
                      </a:r>
                      <a:endParaRPr lang="en-US" sz="1600" dirty="0"/>
                    </a:p>
                  </a:txBody>
                  <a:tcPr/>
                </a:tc>
                <a:tc>
                  <a:txBody>
                    <a:bodyPr/>
                    <a:lstStyle/>
                    <a:p>
                      <a:pPr algn="ctr"/>
                      <a:r>
                        <a:rPr lang="en-US" sz="1600" dirty="0" smtClean="0">
                          <a:latin typeface="Zapf Dingbats"/>
                          <a:ea typeface="Zapf Dingbats"/>
                          <a:cs typeface="Zapf Dingbats"/>
                          <a:sym typeface="Zapf Dingbats"/>
                        </a:rPr>
                        <a:t>★★★</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Zapf Dingbats"/>
                          <a:ea typeface="Zapf Dingbats"/>
                          <a:cs typeface="Zapf Dingbats"/>
                          <a:sym typeface="Zapf Dingbats"/>
                        </a:rPr>
                        <a:t>★★</a:t>
                      </a:r>
                      <a:endParaRPr lang="en-US" sz="1600" dirty="0" smtClean="0"/>
                    </a:p>
                  </a:txBody>
                  <a:tcPr/>
                </a:tc>
                <a:tc>
                  <a:txBody>
                    <a:bodyPr/>
                    <a:lstStyle/>
                    <a:p>
                      <a:pPr algn="ctr"/>
                      <a:r>
                        <a:rPr lang="en-US" sz="1600" dirty="0" smtClean="0">
                          <a:latin typeface="Zapf Dingbats"/>
                          <a:ea typeface="Zapf Dingbats"/>
                          <a:cs typeface="Zapf Dingbats"/>
                          <a:sym typeface="Zapf Dingbats"/>
                        </a:rPr>
                        <a:t>★</a:t>
                      </a:r>
                      <a:endParaRPr lang="en-US" sz="1600" dirty="0"/>
                    </a:p>
                  </a:txBody>
                  <a:tcPr/>
                </a:tc>
              </a:tr>
              <a:tr h="370840">
                <a:tc>
                  <a:txBody>
                    <a:bodyPr/>
                    <a:lstStyle/>
                    <a:p>
                      <a:r>
                        <a:rPr lang="en-US" sz="1600" dirty="0" smtClean="0"/>
                        <a:t>Lack</a:t>
                      </a:r>
                      <a:r>
                        <a:rPr lang="en-US" sz="1600" baseline="0" dirty="0" smtClean="0"/>
                        <a:t> of Competing Products</a:t>
                      </a:r>
                      <a:endParaRPr lang="en-US" sz="1600" dirty="0"/>
                    </a:p>
                  </a:txBody>
                  <a:tcPr/>
                </a:tc>
                <a:tc>
                  <a:txBody>
                    <a:bodyPr/>
                    <a:lstStyle/>
                    <a:p>
                      <a:pPr algn="ctr"/>
                      <a:r>
                        <a:rPr lang="en-US" sz="1600" dirty="0" smtClean="0">
                          <a:latin typeface="Zapf Dingbats"/>
                          <a:ea typeface="Zapf Dingbats"/>
                          <a:cs typeface="Zapf Dingbats"/>
                          <a:sym typeface="Zapf Dingbats"/>
                        </a:rPr>
                        <a:t>★★★</a:t>
                      </a:r>
                      <a:endParaRPr lang="en-US" sz="1600" dirty="0"/>
                    </a:p>
                  </a:txBody>
                  <a:tcPr/>
                </a:tc>
                <a:tc>
                  <a:txBody>
                    <a:bodyPr/>
                    <a:lstStyle/>
                    <a:p>
                      <a:pPr algn="ctr"/>
                      <a:r>
                        <a:rPr lang="en-US" sz="1600" dirty="0" smtClean="0">
                          <a:latin typeface="Zapf Dingbats"/>
                          <a:ea typeface="Zapf Dingbats"/>
                          <a:cs typeface="Zapf Dingbats"/>
                          <a:sym typeface="Zapf Dingbats"/>
                        </a:rPr>
                        <a:t>★★</a:t>
                      </a:r>
                      <a:endParaRPr lang="en-US" sz="1600" dirty="0"/>
                    </a:p>
                  </a:txBody>
                  <a:tcPr/>
                </a:tc>
                <a:tc>
                  <a:txBody>
                    <a:bodyPr/>
                    <a:lstStyle/>
                    <a:p>
                      <a:pPr algn="ctr"/>
                      <a:r>
                        <a:rPr lang="en-US" sz="1600" dirty="0" smtClean="0">
                          <a:latin typeface="Zapf Dingbats"/>
                          <a:ea typeface="Zapf Dingbats"/>
                          <a:cs typeface="Zapf Dingbats"/>
                          <a:sym typeface="Zapf Dingbats"/>
                        </a:rPr>
                        <a:t>★</a:t>
                      </a:r>
                      <a:endParaRPr lang="en-US" sz="1600" dirty="0"/>
                    </a:p>
                  </a:txBody>
                  <a:tcPr/>
                </a:tc>
              </a:tr>
              <a:tr h="370840">
                <a:tc>
                  <a:txBody>
                    <a:bodyPr/>
                    <a:lstStyle/>
                    <a:p>
                      <a:r>
                        <a:rPr lang="en-US" sz="1600" dirty="0" smtClean="0"/>
                        <a:t>Likely</a:t>
                      </a:r>
                      <a:r>
                        <a:rPr lang="en-US" sz="1600" baseline="0" dirty="0" smtClean="0"/>
                        <a:t> Interest in Libbey</a:t>
                      </a:r>
                      <a:endParaRPr lang="en-US" sz="1600" dirty="0"/>
                    </a:p>
                  </a:txBody>
                  <a:tcPr/>
                </a:tc>
                <a:tc>
                  <a:txBody>
                    <a:bodyPr/>
                    <a:lstStyle/>
                    <a:p>
                      <a:pPr algn="ctr"/>
                      <a:r>
                        <a:rPr lang="en-US" sz="1600" dirty="0" smtClean="0">
                          <a:latin typeface="Zapf Dingbats"/>
                          <a:ea typeface="Zapf Dingbats"/>
                          <a:cs typeface="Zapf Dingbats"/>
                          <a:sym typeface="Zapf Dingbats"/>
                        </a:rPr>
                        <a:t>★★★</a:t>
                      </a:r>
                      <a:endParaRPr lang="en-US" sz="1600" dirty="0"/>
                    </a:p>
                  </a:txBody>
                  <a:tcPr/>
                </a:tc>
                <a:tc>
                  <a:txBody>
                    <a:bodyPr/>
                    <a:lstStyle/>
                    <a:p>
                      <a:pPr algn="ctr"/>
                      <a:r>
                        <a:rPr lang="en-US" sz="1600" dirty="0" smtClean="0">
                          <a:latin typeface="Zapf Dingbats"/>
                          <a:ea typeface="Zapf Dingbats"/>
                          <a:cs typeface="Zapf Dingbats"/>
                          <a:sym typeface="Zapf Dingbats"/>
                        </a:rPr>
                        <a:t>★★</a:t>
                      </a:r>
                      <a:endParaRPr lang="en-US" sz="1600" dirty="0"/>
                    </a:p>
                  </a:txBody>
                  <a:tcPr/>
                </a:tc>
                <a:tc>
                  <a:txBody>
                    <a:bodyPr/>
                    <a:lstStyle/>
                    <a:p>
                      <a:pPr algn="ctr"/>
                      <a:r>
                        <a:rPr lang="en-US" sz="1600" dirty="0" smtClean="0">
                          <a:latin typeface="Zapf Dingbats"/>
                          <a:ea typeface="Zapf Dingbats"/>
                          <a:cs typeface="Zapf Dingbats"/>
                          <a:sym typeface="Zapf Dingbats"/>
                        </a:rPr>
                        <a:t>★</a:t>
                      </a:r>
                      <a:endParaRPr lang="en-US" sz="1600" dirty="0"/>
                    </a:p>
                  </a:txBody>
                  <a:tcPr/>
                </a:tc>
              </a:tr>
            </a:tbl>
          </a:graphicData>
        </a:graphic>
      </p:graphicFrame>
      <p:sp>
        <p:nvSpPr>
          <p:cNvPr id="19" name="TextBox 18"/>
          <p:cNvSpPr txBox="1"/>
          <p:nvPr/>
        </p:nvSpPr>
        <p:spPr>
          <a:xfrm>
            <a:off x="2472241" y="7478490"/>
            <a:ext cx="7264400" cy="276999"/>
          </a:xfrm>
          <a:prstGeom prst="rect">
            <a:avLst/>
          </a:prstGeom>
          <a:noFill/>
        </p:spPr>
        <p:txBody>
          <a:bodyPr wrap="square" rtlCol="0">
            <a:spAutoFit/>
          </a:bodyPr>
          <a:lstStyle/>
          <a:p>
            <a:r>
              <a:rPr lang="en-US" sz="1200" dirty="0" smtClean="0"/>
              <a:t>(Rankings are relative to each other; 3 stars = most favorable, 1 star = least favorable.)</a:t>
            </a:r>
            <a:endParaRPr lang="en-US" sz="1200" dirty="0"/>
          </a:p>
        </p:txBody>
      </p:sp>
      <p:sp>
        <p:nvSpPr>
          <p:cNvPr id="10" name="TextBox 9"/>
          <p:cNvSpPr txBox="1"/>
          <p:nvPr/>
        </p:nvSpPr>
        <p:spPr>
          <a:xfrm>
            <a:off x="9662627" y="7403068"/>
            <a:ext cx="1296537" cy="369332"/>
          </a:xfrm>
          <a:prstGeom prst="rect">
            <a:avLst/>
          </a:prstGeom>
          <a:noFill/>
        </p:spPr>
        <p:txBody>
          <a:bodyPr wrap="square" rtlCol="0">
            <a:spAutoFit/>
          </a:bodyPr>
          <a:lstStyle/>
          <a:p>
            <a:r>
              <a:rPr lang="en-US" dirty="0" smtClean="0"/>
              <a:t>15</a:t>
            </a:r>
            <a:endParaRPr lang="en-US" dirty="0"/>
          </a:p>
        </p:txBody>
      </p:sp>
    </p:spTree>
    <p:extLst>
      <p:ext uri="{BB962C8B-B14F-4D97-AF65-F5344CB8AC3E}">
        <p14:creationId xmlns:p14="http://schemas.microsoft.com/office/powerpoint/2010/main" val="39452332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6764" y="0"/>
            <a:ext cx="8515838" cy="584776"/>
          </a:xfrm>
          <a:prstGeom prst="rect">
            <a:avLst/>
          </a:prstGeom>
          <a:noFill/>
        </p:spPr>
        <p:txBody>
          <a:bodyPr wrap="square" rtlCol="0">
            <a:spAutoFit/>
          </a:bodyPr>
          <a:lstStyle/>
          <a:p>
            <a:pPr algn="ctr"/>
            <a:r>
              <a:rPr lang="en-US" sz="3200" dirty="0" smtClean="0">
                <a:solidFill>
                  <a:srgbClr val="FFFFFF"/>
                </a:solidFill>
              </a:rPr>
              <a:t>Executive Summary</a:t>
            </a:r>
            <a:endParaRPr lang="en-US" sz="3200" dirty="0">
              <a:solidFill>
                <a:srgbClr val="FFFFFF"/>
              </a:solidFill>
            </a:endParaRPr>
          </a:p>
        </p:txBody>
      </p:sp>
      <p:sp>
        <p:nvSpPr>
          <p:cNvPr id="7" name="TextBox 6"/>
          <p:cNvSpPr txBox="1"/>
          <p:nvPr/>
        </p:nvSpPr>
        <p:spPr>
          <a:xfrm>
            <a:off x="706855" y="836627"/>
            <a:ext cx="9203081" cy="646331"/>
          </a:xfrm>
          <a:prstGeom prst="rect">
            <a:avLst/>
          </a:prstGeom>
          <a:noFill/>
        </p:spPr>
        <p:txBody>
          <a:bodyPr wrap="square" rtlCol="0">
            <a:spAutoFit/>
          </a:bodyPr>
          <a:lstStyle/>
          <a:p>
            <a:r>
              <a:rPr lang="en-US" b="1" dirty="0" smtClean="0">
                <a:solidFill>
                  <a:srgbClr val="FFFFFF"/>
                </a:solidFill>
                <a:latin typeface="Calibri"/>
                <a:cs typeface="Calibri"/>
              </a:rPr>
              <a:t>Libbey Inc</a:t>
            </a:r>
            <a:r>
              <a:rPr lang="en-US" b="1" dirty="0">
                <a:solidFill>
                  <a:srgbClr val="FFFFFF"/>
                </a:solidFill>
                <a:latin typeface="Calibri"/>
                <a:cs typeface="Calibri"/>
              </a:rPr>
              <a:t>.</a:t>
            </a:r>
            <a:r>
              <a:rPr lang="en-US" b="1" dirty="0" smtClean="0">
                <a:solidFill>
                  <a:srgbClr val="FFFFFF"/>
                </a:solidFill>
                <a:latin typeface="Calibri"/>
                <a:cs typeface="Calibri"/>
              </a:rPr>
              <a:t> has an excellent opportunity to expand its business in Indonesia by harnessing direct selling channels and positioning its brand as both trustworthy and aspirational </a:t>
            </a:r>
            <a:endParaRPr lang="en-US" b="1" dirty="0">
              <a:solidFill>
                <a:srgbClr val="FFFFFF"/>
              </a:solidFill>
              <a:latin typeface="Calibri"/>
              <a:cs typeface="Calibri"/>
            </a:endParaRPr>
          </a:p>
        </p:txBody>
      </p:sp>
      <p:sp>
        <p:nvSpPr>
          <p:cNvPr id="8" name="Left Bracket 7"/>
          <p:cNvSpPr/>
          <p:nvPr/>
        </p:nvSpPr>
        <p:spPr>
          <a:xfrm>
            <a:off x="209161" y="268915"/>
            <a:ext cx="209161" cy="1135421"/>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FF"/>
              </a:solidFill>
            </a:endParaRPr>
          </a:p>
        </p:txBody>
      </p:sp>
      <p:sp>
        <p:nvSpPr>
          <p:cNvPr id="10" name="Half Frame 9"/>
          <p:cNvSpPr/>
          <p:nvPr/>
        </p:nvSpPr>
        <p:spPr>
          <a:xfrm>
            <a:off x="562127" y="596655"/>
            <a:ext cx="1090624" cy="1120481"/>
          </a:xfrm>
          <a:prstGeom prst="halfFrame">
            <a:avLst>
              <a:gd name="adj1" fmla="val 5498"/>
              <a:gd name="adj2" fmla="val 700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a:solidFill>
                  <a:srgbClr val="000000"/>
                </a:solidFill>
              </a:ln>
              <a:solidFill>
                <a:srgbClr val="FFFFFF"/>
              </a:solidFill>
            </a:endParaRPr>
          </a:p>
        </p:txBody>
      </p:sp>
      <p:sp>
        <p:nvSpPr>
          <p:cNvPr id="11" name="Half Frame 10"/>
          <p:cNvSpPr/>
          <p:nvPr/>
        </p:nvSpPr>
        <p:spPr>
          <a:xfrm rot="10800000">
            <a:off x="8425451" y="584720"/>
            <a:ext cx="1090624" cy="1120481"/>
          </a:xfrm>
          <a:prstGeom prst="halfFrame">
            <a:avLst>
              <a:gd name="adj1" fmla="val 5498"/>
              <a:gd name="adj2" fmla="val 700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a:solidFill>
                  <a:srgbClr val="000000"/>
                </a:solidFill>
              </a:ln>
              <a:solidFill>
                <a:srgbClr val="FFFFFF"/>
              </a:solidFill>
            </a:endParaRPr>
          </a:p>
        </p:txBody>
      </p:sp>
      <p:sp>
        <p:nvSpPr>
          <p:cNvPr id="13" name="TextBox 12"/>
          <p:cNvSpPr txBox="1"/>
          <p:nvPr/>
        </p:nvSpPr>
        <p:spPr>
          <a:xfrm>
            <a:off x="1066159" y="2226612"/>
            <a:ext cx="5826627" cy="369332"/>
          </a:xfrm>
          <a:prstGeom prst="rect">
            <a:avLst/>
          </a:prstGeom>
          <a:noFill/>
        </p:spPr>
        <p:txBody>
          <a:bodyPr wrap="square" rtlCol="0">
            <a:spAutoFit/>
          </a:bodyPr>
          <a:lstStyle/>
          <a:p>
            <a:r>
              <a:rPr lang="en-US" dirty="0" smtClean="0">
                <a:solidFill>
                  <a:srgbClr val="FFFFFF"/>
                </a:solidFill>
                <a:latin typeface="Calibri"/>
                <a:cs typeface="Calibri"/>
              </a:rPr>
              <a:t>Libbey is well equipped and ready for growth </a:t>
            </a:r>
            <a:endParaRPr lang="en-US" dirty="0">
              <a:solidFill>
                <a:srgbClr val="FFFFFF"/>
              </a:solidFill>
              <a:latin typeface="Calibri"/>
              <a:cs typeface="Calibri"/>
            </a:endParaRPr>
          </a:p>
        </p:txBody>
      </p:sp>
      <p:sp>
        <p:nvSpPr>
          <p:cNvPr id="14" name="TextBox 13"/>
          <p:cNvSpPr txBox="1"/>
          <p:nvPr/>
        </p:nvSpPr>
        <p:spPr>
          <a:xfrm>
            <a:off x="896404" y="2683025"/>
            <a:ext cx="8993920" cy="1477328"/>
          </a:xfrm>
          <a:prstGeom prst="rect">
            <a:avLst/>
          </a:prstGeom>
          <a:noFill/>
        </p:spPr>
        <p:txBody>
          <a:bodyPr wrap="square" rtlCol="0">
            <a:spAutoFit/>
          </a:bodyPr>
          <a:lstStyle/>
          <a:p>
            <a:pPr marL="285750" indent="-285750">
              <a:buFont typeface="Arial"/>
              <a:buChar char="•"/>
            </a:pPr>
            <a:r>
              <a:rPr lang="en-US" dirty="0" smtClean="0">
                <a:solidFill>
                  <a:srgbClr val="FFFFFF"/>
                </a:solidFill>
              </a:rPr>
              <a:t>Libbey has 6 distinctive brands selling through 3 channels in over 100 countries </a:t>
            </a:r>
          </a:p>
          <a:p>
            <a:pPr marL="285750" indent="-285750">
              <a:buFont typeface="Arial"/>
              <a:buChar char="•"/>
            </a:pPr>
            <a:r>
              <a:rPr lang="en-US" dirty="0" smtClean="0">
                <a:solidFill>
                  <a:srgbClr val="FFFFFF"/>
                </a:solidFill>
              </a:rPr>
              <a:t>This leaves the company with extensive experience serving a very wide range of customers</a:t>
            </a:r>
          </a:p>
          <a:p>
            <a:pPr marL="285750" indent="-285750">
              <a:buFont typeface="Arial"/>
              <a:buChar char="•"/>
            </a:pPr>
            <a:r>
              <a:rPr lang="en-US" dirty="0" smtClean="0">
                <a:solidFill>
                  <a:srgbClr val="FFFFFF"/>
                </a:solidFill>
              </a:rPr>
              <a:t>Libbey has stable cash flows and high debt capacity of $82 Million, so it is financially qualified for expansion </a:t>
            </a:r>
          </a:p>
          <a:p>
            <a:pPr marL="285750" indent="-285750">
              <a:buFont typeface="Arial"/>
              <a:buChar char="•"/>
            </a:pPr>
            <a:r>
              <a:rPr lang="en-US" dirty="0" smtClean="0">
                <a:solidFill>
                  <a:srgbClr val="FFFFFF"/>
                </a:solidFill>
              </a:rPr>
              <a:t>Its flexible business model is capable of adapting to receptive new markets </a:t>
            </a:r>
            <a:endParaRPr lang="en-US" dirty="0">
              <a:solidFill>
                <a:srgbClr val="FFFFFF"/>
              </a:solidFill>
            </a:endParaRPr>
          </a:p>
        </p:txBody>
      </p:sp>
      <p:sp>
        <p:nvSpPr>
          <p:cNvPr id="16" name="TextBox 15"/>
          <p:cNvSpPr txBox="1"/>
          <p:nvPr/>
        </p:nvSpPr>
        <p:spPr>
          <a:xfrm>
            <a:off x="961579" y="4333116"/>
            <a:ext cx="4646361" cy="369332"/>
          </a:xfrm>
          <a:prstGeom prst="rect">
            <a:avLst/>
          </a:prstGeom>
          <a:noFill/>
        </p:spPr>
        <p:txBody>
          <a:bodyPr wrap="square" rtlCol="0">
            <a:spAutoFit/>
          </a:bodyPr>
          <a:lstStyle/>
          <a:p>
            <a:r>
              <a:rPr lang="en-US" dirty="0" smtClean="0">
                <a:solidFill>
                  <a:srgbClr val="FFFFFF"/>
                </a:solidFill>
                <a:latin typeface="Calibri"/>
                <a:cs typeface="Calibri"/>
              </a:rPr>
              <a:t>Indonesia is an attractive market for Libbey Inc</a:t>
            </a:r>
            <a:r>
              <a:rPr lang="en-US" dirty="0">
                <a:solidFill>
                  <a:srgbClr val="FFFFFF"/>
                </a:solidFill>
                <a:latin typeface="Calibri"/>
                <a:cs typeface="Calibri"/>
              </a:rPr>
              <a:t>.</a:t>
            </a:r>
          </a:p>
        </p:txBody>
      </p:sp>
      <p:sp>
        <p:nvSpPr>
          <p:cNvPr id="17" name="TextBox 16"/>
          <p:cNvSpPr txBox="1"/>
          <p:nvPr/>
        </p:nvSpPr>
        <p:spPr>
          <a:xfrm>
            <a:off x="931700" y="4751428"/>
            <a:ext cx="7813655" cy="1754326"/>
          </a:xfrm>
          <a:prstGeom prst="rect">
            <a:avLst/>
          </a:prstGeom>
          <a:noFill/>
        </p:spPr>
        <p:txBody>
          <a:bodyPr wrap="square" rtlCol="0">
            <a:spAutoFit/>
          </a:bodyPr>
          <a:lstStyle/>
          <a:p>
            <a:pPr marL="285750" indent="-285750">
              <a:buFont typeface="Arial"/>
              <a:buChar char="•"/>
            </a:pPr>
            <a:r>
              <a:rPr lang="en-US" dirty="0" smtClean="0">
                <a:solidFill>
                  <a:srgbClr val="FFFFFF"/>
                </a:solidFill>
              </a:rPr>
              <a:t>Disposable income in Indonesia is steadily growing</a:t>
            </a:r>
          </a:p>
          <a:p>
            <a:pPr marL="285750" indent="-285750">
              <a:buFont typeface="Arial"/>
              <a:buChar char="•"/>
            </a:pPr>
            <a:r>
              <a:rPr lang="en-US" dirty="0" smtClean="0">
                <a:solidFill>
                  <a:srgbClr val="FFFFFF"/>
                </a:solidFill>
              </a:rPr>
              <a:t>Its banking system is strengthening, resulting in lower borrowing risk and increasing business capacity</a:t>
            </a:r>
          </a:p>
          <a:p>
            <a:pPr marL="285750" indent="-285750">
              <a:buFont typeface="Arial"/>
              <a:buChar char="•"/>
            </a:pPr>
            <a:r>
              <a:rPr lang="en-US" dirty="0" smtClean="0">
                <a:solidFill>
                  <a:srgbClr val="FFFFFF"/>
                </a:solidFill>
              </a:rPr>
              <a:t>Indonesians have a tradition of homeware gifting and tend to overspend on aspirational products to display their affluence</a:t>
            </a:r>
          </a:p>
          <a:p>
            <a:pPr marL="285750" indent="-285750">
              <a:buFont typeface="Arial"/>
              <a:buChar char="•"/>
            </a:pPr>
            <a:r>
              <a:rPr lang="en-US" dirty="0" smtClean="0">
                <a:solidFill>
                  <a:srgbClr val="FFFFFF"/>
                </a:solidFill>
              </a:rPr>
              <a:t>Indonesians trust global brands</a:t>
            </a:r>
          </a:p>
        </p:txBody>
      </p:sp>
      <p:sp>
        <p:nvSpPr>
          <p:cNvPr id="2" name="Rounded Rectangle 1"/>
          <p:cNvSpPr/>
          <p:nvPr/>
        </p:nvSpPr>
        <p:spPr>
          <a:xfrm>
            <a:off x="1006399" y="2211672"/>
            <a:ext cx="4631421" cy="433253"/>
          </a:xfrm>
          <a:prstGeom prst="round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 name="Rounded Rectangle 18"/>
          <p:cNvSpPr/>
          <p:nvPr/>
        </p:nvSpPr>
        <p:spPr>
          <a:xfrm>
            <a:off x="964578" y="4306239"/>
            <a:ext cx="4670825" cy="433253"/>
          </a:xfrm>
          <a:prstGeom prst="round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0" name="Chevron 19"/>
          <p:cNvSpPr/>
          <p:nvPr/>
        </p:nvSpPr>
        <p:spPr>
          <a:xfrm>
            <a:off x="187695" y="4272150"/>
            <a:ext cx="597603" cy="500024"/>
          </a:xfrm>
          <a:prstGeom prst="chevron">
            <a:avLst>
              <a:gd name="adj" fmla="val 8861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5" name="Chevron 14"/>
          <p:cNvSpPr/>
          <p:nvPr/>
        </p:nvSpPr>
        <p:spPr>
          <a:xfrm>
            <a:off x="260723" y="2186290"/>
            <a:ext cx="597603" cy="500024"/>
          </a:xfrm>
          <a:prstGeom prst="chevron">
            <a:avLst>
              <a:gd name="adj" fmla="val 8861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36381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63" y="111474"/>
            <a:ext cx="9257479" cy="1001669"/>
          </a:xfrm>
        </p:spPr>
        <p:txBody>
          <a:bodyPr>
            <a:normAutofit/>
          </a:bodyPr>
          <a:lstStyle/>
          <a:p>
            <a:r>
              <a:rPr lang="en-US" sz="3200" dirty="0"/>
              <a:t>Collaboration with DHL and local partners will foster efficient transportation logistics and distribution</a:t>
            </a:r>
          </a:p>
        </p:txBody>
      </p:sp>
      <p:pic>
        <p:nvPicPr>
          <p:cNvPr id="4" name="Picture 3" descr="Screen Shot 2015-04-21 at 11.26.2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583"/>
            <a:ext cx="7071456" cy="4724982"/>
          </a:xfrm>
          <a:prstGeom prst="rect">
            <a:avLst/>
          </a:prstGeom>
        </p:spPr>
      </p:pic>
      <p:cxnSp>
        <p:nvCxnSpPr>
          <p:cNvPr id="5" name="Straight Connector 4"/>
          <p:cNvCxnSpPr/>
          <p:nvPr/>
        </p:nvCxnSpPr>
        <p:spPr>
          <a:xfrm>
            <a:off x="0" y="1150360"/>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Rounded Rectangle 8"/>
          <p:cNvSpPr/>
          <p:nvPr/>
        </p:nvSpPr>
        <p:spPr>
          <a:xfrm>
            <a:off x="1845873" y="1343851"/>
            <a:ext cx="3810118" cy="611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Best case supply line length: 17 days</a:t>
            </a:r>
          </a:p>
          <a:p>
            <a:r>
              <a:rPr lang="en-US" dirty="0"/>
              <a:t>Worst case supply line length: 23 days</a:t>
            </a:r>
          </a:p>
        </p:txBody>
      </p:sp>
      <p:sp>
        <p:nvSpPr>
          <p:cNvPr id="24" name="TextBox 23"/>
          <p:cNvSpPr txBox="1"/>
          <p:nvPr/>
        </p:nvSpPr>
        <p:spPr>
          <a:xfrm>
            <a:off x="5675979" y="5853194"/>
            <a:ext cx="1364117" cy="1323439"/>
          </a:xfrm>
          <a:prstGeom prst="rect">
            <a:avLst/>
          </a:prstGeom>
          <a:noFill/>
        </p:spPr>
        <p:txBody>
          <a:bodyPr wrap="square" rtlCol="0">
            <a:spAutoFit/>
          </a:bodyPr>
          <a:lstStyle/>
          <a:p>
            <a:r>
              <a:rPr lang="en-US" sz="1000" dirty="0" smtClean="0"/>
              <a:t>Biggest risk is whether our goods will be stopped for inspection after arriving in port. Harnessing local relationships can help eliminate this risk and keep supply line short</a:t>
            </a:r>
            <a:endParaRPr lang="en-US" sz="1000" dirty="0"/>
          </a:p>
        </p:txBody>
      </p:sp>
      <p:grpSp>
        <p:nvGrpSpPr>
          <p:cNvPr id="27" name="Group 26"/>
          <p:cNvGrpSpPr/>
          <p:nvPr/>
        </p:nvGrpSpPr>
        <p:grpSpPr>
          <a:xfrm>
            <a:off x="407667" y="1975438"/>
            <a:ext cx="6601068" cy="4965566"/>
            <a:chOff x="407668" y="1395348"/>
            <a:chExt cx="6601068" cy="4965566"/>
          </a:xfrm>
        </p:grpSpPr>
        <p:sp>
          <p:nvSpPr>
            <p:cNvPr id="11" name="Oval 10"/>
            <p:cNvSpPr/>
            <p:nvPr/>
          </p:nvSpPr>
          <p:spPr>
            <a:xfrm>
              <a:off x="1787462" y="1850011"/>
              <a:ext cx="925090" cy="6271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a:stCxn id="11" idx="1"/>
            </p:cNvCxnSpPr>
            <p:nvPr/>
          </p:nvCxnSpPr>
          <p:spPr>
            <a:xfrm flipH="1" flipV="1">
              <a:off x="1520912" y="1834333"/>
              <a:ext cx="402026" cy="1075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07668" y="1395348"/>
              <a:ext cx="1285719" cy="707886"/>
            </a:xfrm>
            <a:prstGeom prst="rect">
              <a:avLst/>
            </a:prstGeom>
            <a:noFill/>
          </p:spPr>
          <p:txBody>
            <a:bodyPr wrap="square" rtlCol="0">
              <a:spAutoFit/>
            </a:bodyPr>
            <a:lstStyle/>
            <a:p>
              <a:r>
                <a:rPr lang="en-US" sz="1000" dirty="0" smtClean="0"/>
                <a:t>Dependent on traffic conditions and time to load and unload containers</a:t>
              </a:r>
              <a:endParaRPr lang="en-US" sz="1000" dirty="0"/>
            </a:p>
          </p:txBody>
        </p:sp>
        <p:sp>
          <p:nvSpPr>
            <p:cNvPr id="15" name="Oval 14"/>
            <p:cNvSpPr/>
            <p:nvPr/>
          </p:nvSpPr>
          <p:spPr>
            <a:xfrm>
              <a:off x="3131504" y="1814274"/>
              <a:ext cx="2513116" cy="6271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5" idx="7"/>
            </p:cNvCxnSpPr>
            <p:nvPr/>
          </p:nvCxnSpPr>
          <p:spPr>
            <a:xfrm flipV="1">
              <a:off x="5276583" y="1693231"/>
              <a:ext cx="477794" cy="2128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785736" y="1426704"/>
              <a:ext cx="1113245" cy="400110"/>
            </a:xfrm>
            <a:prstGeom prst="rect">
              <a:avLst/>
            </a:prstGeom>
            <a:noFill/>
          </p:spPr>
          <p:txBody>
            <a:bodyPr wrap="square" rtlCol="0">
              <a:spAutoFit/>
            </a:bodyPr>
            <a:lstStyle/>
            <a:p>
              <a:r>
                <a:rPr lang="en-US" sz="1000" dirty="0" smtClean="0"/>
                <a:t>These are fixed time constraints</a:t>
              </a:r>
              <a:endParaRPr lang="en-US" sz="1000" dirty="0"/>
            </a:p>
          </p:txBody>
        </p:sp>
        <p:sp>
          <p:nvSpPr>
            <p:cNvPr id="19" name="Oval 18"/>
            <p:cNvSpPr/>
            <p:nvPr/>
          </p:nvSpPr>
          <p:spPr>
            <a:xfrm>
              <a:off x="5707338" y="3276716"/>
              <a:ext cx="1301398" cy="158348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6318839" y="4891556"/>
              <a:ext cx="47038" cy="4233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4636736" y="5733791"/>
              <a:ext cx="925090" cy="6271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783067" y="5733790"/>
              <a:ext cx="925090" cy="6271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TextBox 28"/>
          <p:cNvSpPr txBox="1"/>
          <p:nvPr/>
        </p:nvSpPr>
        <p:spPr>
          <a:xfrm>
            <a:off x="2900708" y="7164876"/>
            <a:ext cx="1709065" cy="830997"/>
          </a:xfrm>
          <a:prstGeom prst="rect">
            <a:avLst/>
          </a:prstGeom>
          <a:noFill/>
        </p:spPr>
        <p:txBody>
          <a:bodyPr wrap="square" rtlCol="0">
            <a:spAutoFit/>
          </a:bodyPr>
          <a:lstStyle/>
          <a:p>
            <a:r>
              <a:rPr lang="en-US" sz="1000" dirty="0"/>
              <a:t>Dependent on traffic conditions and time to load and unload containers</a:t>
            </a:r>
          </a:p>
          <a:p>
            <a:endParaRPr lang="en-US" dirty="0"/>
          </a:p>
        </p:txBody>
      </p:sp>
      <p:cxnSp>
        <p:nvCxnSpPr>
          <p:cNvPr id="31" name="Straight Arrow Connector 30"/>
          <p:cNvCxnSpPr>
            <a:stCxn id="26" idx="5"/>
          </p:cNvCxnSpPr>
          <p:nvPr/>
        </p:nvCxnSpPr>
        <p:spPr>
          <a:xfrm>
            <a:off x="2572680" y="6849163"/>
            <a:ext cx="672977" cy="300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5" idx="3"/>
          </p:cNvCxnSpPr>
          <p:nvPr/>
        </p:nvCxnSpPr>
        <p:spPr>
          <a:xfrm flipH="1">
            <a:off x="4186427" y="6849164"/>
            <a:ext cx="585784" cy="3941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7149852" y="1301278"/>
            <a:ext cx="2759592" cy="1626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a:t>Langfang, China is only a two hour drive from the port of Tianjin in Northern China. However, due to potential traffic and the times it takes to load and unload containers onto trucks, the time of transportation between the Libbey China plant and the Port of Tianjin is estimated at 1-2 days. </a:t>
            </a:r>
            <a:r>
              <a:rPr lang="en-US" sz="1100" dirty="0" smtClean="0"/>
              <a:t>This assumption is applied to each stage of ground transportation</a:t>
            </a:r>
            <a:endParaRPr lang="en-US" sz="1100" dirty="0"/>
          </a:p>
        </p:txBody>
      </p:sp>
      <p:sp>
        <p:nvSpPr>
          <p:cNvPr id="37" name="Rounded Rectangle 36"/>
          <p:cNvSpPr/>
          <p:nvPr/>
        </p:nvSpPr>
        <p:spPr>
          <a:xfrm>
            <a:off x="7165533" y="6737645"/>
            <a:ext cx="2743913" cy="952445"/>
          </a:xfrm>
          <a:prstGeom prst="roundRect">
            <a:avLst>
              <a:gd name="adj" fmla="val 25309"/>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t>While </a:t>
            </a:r>
            <a:r>
              <a:rPr lang="en-US" sz="1100" dirty="0"/>
              <a:t>many of these transition points in the process model create opportunities for additional costs, our partnership with DHL will limit attempts at bribery, waiting periods, and inspection.   </a:t>
            </a:r>
          </a:p>
        </p:txBody>
      </p:sp>
      <p:sp>
        <p:nvSpPr>
          <p:cNvPr id="41" name="Rounded Rectangle 40"/>
          <p:cNvSpPr/>
          <p:nvPr/>
        </p:nvSpPr>
        <p:spPr>
          <a:xfrm>
            <a:off x="7149377" y="2939177"/>
            <a:ext cx="2759592" cy="768225"/>
          </a:xfrm>
          <a:prstGeom prst="roundRect">
            <a:avLst>
              <a:gd name="adj" fmla="val 30443"/>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a:t>Goods will be transported from the port to a DHL warehouse and distribution center that Libbey will share with other companies to decrease costs. </a:t>
            </a:r>
          </a:p>
        </p:txBody>
      </p:sp>
      <p:sp>
        <p:nvSpPr>
          <p:cNvPr id="42" name="Rounded Rectangle 41"/>
          <p:cNvSpPr/>
          <p:nvPr/>
        </p:nvSpPr>
        <p:spPr>
          <a:xfrm>
            <a:off x="7144982" y="3718699"/>
            <a:ext cx="2759592" cy="17019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a:t>Once orders are received for Libbey goods by the local Libbey office, DHL will deliver these goods to individual customers in Jakarta via ground transportation. Because the first stage of operations will only occur in Jakarta, delivery time from the centrally located distribution center will be short (about 1-2 days on average</a:t>
            </a:r>
            <a:r>
              <a:rPr lang="en-US" sz="1100" dirty="0" smtClean="0"/>
              <a:t>)</a:t>
            </a:r>
            <a:r>
              <a:rPr lang="en-US" sz="1100" dirty="0"/>
              <a:t> </a:t>
            </a:r>
            <a:r>
              <a:rPr lang="en-US" sz="1100" dirty="0" smtClean="0"/>
              <a:t>but still subject to the same traffic and time risks. </a:t>
            </a:r>
            <a:endParaRPr lang="en-US" sz="1100" dirty="0"/>
          </a:p>
        </p:txBody>
      </p:sp>
      <p:sp>
        <p:nvSpPr>
          <p:cNvPr id="6" name="Rounded Rectangle 5"/>
          <p:cNvSpPr/>
          <p:nvPr/>
        </p:nvSpPr>
        <p:spPr>
          <a:xfrm>
            <a:off x="7196541" y="5420689"/>
            <a:ext cx="2669305" cy="13051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a:t>With the help of DHL logistics, Libbey should be able to handle inventory levels in Indonesia in stage 1 using sales predictions and market research. After stage 1, Libbey and DHL will have a much better idea of product demand, sales growth, and inventory management. </a:t>
            </a:r>
          </a:p>
        </p:txBody>
      </p:sp>
      <p:sp>
        <p:nvSpPr>
          <p:cNvPr id="30" name="TextBox 29"/>
          <p:cNvSpPr txBox="1"/>
          <p:nvPr/>
        </p:nvSpPr>
        <p:spPr>
          <a:xfrm>
            <a:off x="9662627" y="7403068"/>
            <a:ext cx="1296537" cy="369332"/>
          </a:xfrm>
          <a:prstGeom prst="rect">
            <a:avLst/>
          </a:prstGeom>
          <a:noFill/>
        </p:spPr>
        <p:txBody>
          <a:bodyPr wrap="square" rtlCol="0">
            <a:spAutoFit/>
          </a:bodyPr>
          <a:lstStyle/>
          <a:p>
            <a:r>
              <a:rPr lang="en-US" smtClean="0"/>
              <a:t>16</a:t>
            </a:r>
            <a:endParaRPr lang="en-US" dirty="0"/>
          </a:p>
        </p:txBody>
      </p:sp>
    </p:spTree>
    <p:extLst>
      <p:ext uri="{BB962C8B-B14F-4D97-AF65-F5344CB8AC3E}">
        <p14:creationId xmlns:p14="http://schemas.microsoft.com/office/powerpoint/2010/main" val="397161934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80" y="119519"/>
            <a:ext cx="8993921" cy="997846"/>
          </a:xfrm>
        </p:spPr>
        <p:txBody>
          <a:bodyPr>
            <a:normAutofit/>
          </a:bodyPr>
          <a:lstStyle/>
          <a:p>
            <a:r>
              <a:rPr lang="en-US" sz="3200" dirty="0" smtClean="0"/>
              <a:t>Libbey Inc. should position itself as a global brand that offers aspirational and high-quality products</a:t>
            </a:r>
            <a:endParaRPr lang="en-US" sz="3200" dirty="0"/>
          </a:p>
        </p:txBody>
      </p:sp>
      <p:sp>
        <p:nvSpPr>
          <p:cNvPr id="5" name="TextBox 4"/>
          <p:cNvSpPr txBox="1"/>
          <p:nvPr/>
        </p:nvSpPr>
        <p:spPr>
          <a:xfrm>
            <a:off x="137103" y="1521174"/>
            <a:ext cx="3732374" cy="4832092"/>
          </a:xfrm>
          <a:prstGeom prst="rect">
            <a:avLst/>
          </a:prstGeom>
          <a:noFill/>
        </p:spPr>
        <p:txBody>
          <a:bodyPr wrap="square" rtlCol="0">
            <a:spAutoFit/>
          </a:bodyPr>
          <a:lstStyle/>
          <a:p>
            <a:r>
              <a:rPr lang="en-US" sz="1400" dirty="0" smtClean="0"/>
              <a:t>Libbey’s competitors in the </a:t>
            </a:r>
            <a:r>
              <a:rPr lang="en-US" sz="1400" b="1" dirty="0" smtClean="0">
                <a:latin typeface="Calibri"/>
                <a:cs typeface="Calibri"/>
              </a:rPr>
              <a:t>Indonesian homewares market </a:t>
            </a:r>
            <a:r>
              <a:rPr lang="en-US" sz="1400" dirty="0" smtClean="0"/>
              <a:t>are positioned along two continuous spectrums: ‘</a:t>
            </a:r>
            <a:r>
              <a:rPr lang="en-US" sz="1400" b="1" dirty="0" smtClean="0"/>
              <a:t>Global and Domestic</a:t>
            </a:r>
            <a:r>
              <a:rPr lang="en-US" sz="1400" dirty="0" smtClean="0"/>
              <a:t>’, and ‘</a:t>
            </a:r>
            <a:r>
              <a:rPr lang="en-US" sz="1400" b="1" dirty="0" smtClean="0"/>
              <a:t>Utilitarian and Aspirational</a:t>
            </a:r>
            <a:r>
              <a:rPr lang="en-US" sz="1400" dirty="0" smtClean="0"/>
              <a:t>’. There is a clear gap in the market in the upper right-hand corner. Given that Libbey produces high-end glassware and is a global firm, it perfectly fills this void. </a:t>
            </a:r>
          </a:p>
          <a:p>
            <a:endParaRPr lang="en-US" sz="1400" b="1" dirty="0"/>
          </a:p>
          <a:p>
            <a:r>
              <a:rPr lang="en-US" sz="1400" dirty="0" smtClean="0"/>
              <a:t>The Majority of Libbey’s competitors in Indonesia are global brands from Turkey, Europe, or India.   </a:t>
            </a:r>
          </a:p>
          <a:p>
            <a:endParaRPr lang="en-US" sz="1400" dirty="0"/>
          </a:p>
          <a:p>
            <a:r>
              <a:rPr lang="en-US" sz="1400" dirty="0" smtClean="0"/>
              <a:t>Libbey’s key to success lies in marketing and positioning itself both as a globally recognized brand and a producer of high-quality, aspirational products. Indonesians are</a:t>
            </a:r>
            <a:r>
              <a:rPr lang="en-US" sz="1400" dirty="0"/>
              <a:t> </a:t>
            </a:r>
            <a:r>
              <a:rPr lang="en-US" sz="1400" dirty="0" smtClean="0"/>
              <a:t>attracted to global brands because they are perceived as reliable and safe. They are also attracted to aspirational brands because they enjoy appearing affluent in their social circles. </a:t>
            </a:r>
          </a:p>
          <a:p>
            <a:endParaRPr lang="en-US" sz="1400" dirty="0" smtClean="0"/>
          </a:p>
          <a:p>
            <a:r>
              <a:rPr lang="en-US" sz="1400" dirty="0" smtClean="0"/>
              <a:t>Libbey’s </a:t>
            </a:r>
            <a:r>
              <a:rPr lang="en-US" sz="1400" b="1" dirty="0" smtClean="0">
                <a:latin typeface="Calibri"/>
                <a:cs typeface="Calibri"/>
              </a:rPr>
              <a:t>Local Customer Value Proposition</a:t>
            </a:r>
            <a:r>
              <a:rPr lang="en-US" sz="1400" dirty="0" smtClean="0">
                <a:latin typeface="Calibri"/>
                <a:cs typeface="Calibri"/>
              </a:rPr>
              <a:t> </a:t>
            </a:r>
            <a:r>
              <a:rPr lang="en-US" sz="1400" dirty="0" smtClean="0"/>
              <a:t>would therefore be the following: </a:t>
            </a:r>
          </a:p>
        </p:txBody>
      </p:sp>
      <p:cxnSp>
        <p:nvCxnSpPr>
          <p:cNvPr id="6" name="Straight Connector 5"/>
          <p:cNvCxnSpPr/>
          <p:nvPr/>
        </p:nvCxnSpPr>
        <p:spPr>
          <a:xfrm>
            <a:off x="1" y="1135420"/>
            <a:ext cx="7798715"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STP Map.pptx.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612" y="1628432"/>
            <a:ext cx="6246788" cy="4685091"/>
          </a:xfrm>
          <a:prstGeom prst="rect">
            <a:avLst/>
          </a:prstGeom>
        </p:spPr>
      </p:pic>
      <p:sp>
        <p:nvSpPr>
          <p:cNvPr id="9" name="TextBox 8"/>
          <p:cNvSpPr txBox="1"/>
          <p:nvPr/>
        </p:nvSpPr>
        <p:spPr>
          <a:xfrm>
            <a:off x="717124" y="6737825"/>
            <a:ext cx="8799699" cy="646331"/>
          </a:xfrm>
          <a:prstGeom prst="rect">
            <a:avLst/>
          </a:prstGeom>
          <a:noFill/>
        </p:spPr>
        <p:txBody>
          <a:bodyPr wrap="square" rtlCol="0">
            <a:spAutoFit/>
          </a:bodyPr>
          <a:lstStyle/>
          <a:p>
            <a:r>
              <a:rPr lang="en-US" dirty="0" smtClean="0"/>
              <a:t>Libbey Inc. offers homeware products to the Indonesian market that are high-quality, globally trusted, and can serve as decorative pieces in the home. </a:t>
            </a:r>
            <a:endParaRPr lang="en-US" dirty="0"/>
          </a:p>
        </p:txBody>
      </p:sp>
      <p:sp>
        <p:nvSpPr>
          <p:cNvPr id="10" name="Half Frame 9"/>
          <p:cNvSpPr/>
          <p:nvPr/>
        </p:nvSpPr>
        <p:spPr>
          <a:xfrm>
            <a:off x="582665" y="6573487"/>
            <a:ext cx="956163" cy="956143"/>
          </a:xfrm>
          <a:prstGeom prst="halfFrame">
            <a:avLst>
              <a:gd name="adj1" fmla="val 5498"/>
              <a:gd name="adj2" fmla="val 7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solidFill>
                <a:srgbClr val="FFFFFF"/>
              </a:solidFill>
            </a:endParaRPr>
          </a:p>
        </p:txBody>
      </p:sp>
      <p:sp>
        <p:nvSpPr>
          <p:cNvPr id="11" name="Half Frame 10"/>
          <p:cNvSpPr/>
          <p:nvPr/>
        </p:nvSpPr>
        <p:spPr>
          <a:xfrm rot="10800000">
            <a:off x="8593540" y="6531671"/>
            <a:ext cx="956163" cy="956143"/>
          </a:xfrm>
          <a:prstGeom prst="halfFrame">
            <a:avLst>
              <a:gd name="adj1" fmla="val 5498"/>
              <a:gd name="adj2" fmla="val 7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solidFill>
                <a:srgbClr val="FFFFFF"/>
              </a:solidFill>
            </a:endParaRPr>
          </a:p>
        </p:txBody>
      </p:sp>
      <p:sp>
        <p:nvSpPr>
          <p:cNvPr id="12" name="TextBox 11"/>
          <p:cNvSpPr txBox="1"/>
          <p:nvPr/>
        </p:nvSpPr>
        <p:spPr>
          <a:xfrm>
            <a:off x="9662627" y="7403068"/>
            <a:ext cx="1296537" cy="369332"/>
          </a:xfrm>
          <a:prstGeom prst="rect">
            <a:avLst/>
          </a:prstGeom>
          <a:noFill/>
        </p:spPr>
        <p:txBody>
          <a:bodyPr wrap="square" rtlCol="0">
            <a:spAutoFit/>
          </a:bodyPr>
          <a:lstStyle/>
          <a:p>
            <a:r>
              <a:rPr lang="en-US" dirty="0" smtClean="0"/>
              <a:t>17</a:t>
            </a:r>
            <a:endParaRPr lang="en-US" dirty="0"/>
          </a:p>
        </p:txBody>
      </p:sp>
    </p:spTree>
    <p:extLst>
      <p:ext uri="{BB962C8B-B14F-4D97-AF65-F5344CB8AC3E}">
        <p14:creationId xmlns:p14="http://schemas.microsoft.com/office/powerpoint/2010/main" val="1059459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81" y="44819"/>
            <a:ext cx="8887539" cy="1045782"/>
          </a:xfrm>
        </p:spPr>
        <p:txBody>
          <a:bodyPr>
            <a:normAutofit/>
          </a:bodyPr>
          <a:lstStyle/>
          <a:p>
            <a:r>
              <a:rPr lang="en-US" sz="3200" dirty="0" smtClean="0"/>
              <a:t>Libbey</a:t>
            </a:r>
            <a:r>
              <a:rPr lang="zh-CN" altLang="en-US" sz="3200" dirty="0" smtClean="0"/>
              <a:t> </a:t>
            </a:r>
            <a:r>
              <a:rPr lang="en-US" altLang="zh-CN" sz="3200" dirty="0" smtClean="0"/>
              <a:t>will introduce</a:t>
            </a:r>
            <a:r>
              <a:rPr lang="zh-CN" altLang="en-US" sz="3200" dirty="0" smtClean="0"/>
              <a:t> </a:t>
            </a:r>
            <a:r>
              <a:rPr lang="en-US" altLang="zh-CN" sz="3200" dirty="0" smtClean="0"/>
              <a:t>its</a:t>
            </a:r>
            <a:r>
              <a:rPr lang="zh-CN" altLang="en-US" sz="3200" dirty="0"/>
              <a:t> </a:t>
            </a:r>
            <a:r>
              <a:rPr lang="en-US" altLang="zh-CN" sz="3200" dirty="0" smtClean="0"/>
              <a:t>glassware</a:t>
            </a:r>
            <a:r>
              <a:rPr lang="zh-CN" altLang="en-US" sz="3200" dirty="0" smtClean="0"/>
              <a:t> </a:t>
            </a:r>
            <a:r>
              <a:rPr lang="en-US" altLang="zh-CN" sz="3200" dirty="0" smtClean="0"/>
              <a:t>line</a:t>
            </a:r>
            <a:r>
              <a:rPr lang="zh-CN" altLang="en-US" sz="3200" dirty="0" smtClean="0"/>
              <a:t> </a:t>
            </a:r>
            <a:r>
              <a:rPr lang="en-US" altLang="zh-CN" sz="3200" dirty="0" smtClean="0"/>
              <a:t>in Indonesia</a:t>
            </a:r>
            <a:r>
              <a:rPr lang="zh-CN" altLang="en-US" sz="3200" dirty="0" smtClean="0"/>
              <a:t> </a:t>
            </a:r>
            <a:r>
              <a:rPr lang="en-US" altLang="zh-CN" sz="3200" dirty="0" smtClean="0"/>
              <a:t>and</a:t>
            </a:r>
            <a:r>
              <a:rPr lang="zh-CN" altLang="en-US" sz="3200" dirty="0" smtClean="0"/>
              <a:t> </a:t>
            </a:r>
            <a:r>
              <a:rPr lang="en-US" altLang="zh-CN" sz="3200" dirty="0" smtClean="0"/>
              <a:t>adopt a</a:t>
            </a:r>
            <a:r>
              <a:rPr lang="zh-CN" altLang="en-US" sz="3200" dirty="0" smtClean="0"/>
              <a:t> </a:t>
            </a:r>
            <a:r>
              <a:rPr lang="en-US" altLang="zh-CN" sz="3200" dirty="0" smtClean="0"/>
              <a:t>prestige</a:t>
            </a:r>
            <a:r>
              <a:rPr lang="zh-CN" altLang="en-US" sz="3200" dirty="0" smtClean="0"/>
              <a:t> </a:t>
            </a:r>
            <a:r>
              <a:rPr lang="en-US" altLang="zh-CN" sz="3200" dirty="0" smtClean="0"/>
              <a:t>pricing</a:t>
            </a:r>
            <a:r>
              <a:rPr lang="zh-CN" altLang="en-US" sz="3200" dirty="0" smtClean="0"/>
              <a:t> </a:t>
            </a:r>
            <a:r>
              <a:rPr lang="en-US" altLang="zh-CN" sz="3200" dirty="0" smtClean="0"/>
              <a:t>strategy</a:t>
            </a:r>
            <a:endParaRPr lang="en-US" sz="3200" dirty="0"/>
          </a:p>
        </p:txBody>
      </p:sp>
      <p:cxnSp>
        <p:nvCxnSpPr>
          <p:cNvPr id="17" name="Straight Connector 16"/>
          <p:cNvCxnSpPr/>
          <p:nvPr/>
        </p:nvCxnSpPr>
        <p:spPr>
          <a:xfrm>
            <a:off x="1" y="1118487"/>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81614" y="3978749"/>
            <a:ext cx="3865680" cy="1754326"/>
          </a:xfrm>
          <a:prstGeom prst="rect">
            <a:avLst/>
          </a:prstGeom>
        </p:spPr>
        <p:txBody>
          <a:bodyPr wrap="square">
            <a:spAutoFit/>
          </a:bodyPr>
          <a:lstStyle/>
          <a:p>
            <a:pPr marL="171450" indent="-171450">
              <a:buFont typeface="Arial" panose="020B0604020202020204" pitchFamily="34" charset="0"/>
              <a:buChar char="•"/>
            </a:pPr>
            <a:r>
              <a:rPr lang="en-US" altLang="zh-CN" sz="1200" dirty="0"/>
              <a:t>I</a:t>
            </a:r>
            <a:r>
              <a:rPr lang="en-US" altLang="zh-CN" sz="1200" dirty="0" smtClean="0"/>
              <a:t>ntroduce</a:t>
            </a:r>
            <a:r>
              <a:rPr lang="zh-CN" altLang="en-US" sz="1200" dirty="0" smtClean="0"/>
              <a:t> </a:t>
            </a:r>
            <a:r>
              <a:rPr lang="en-US" altLang="zh-CN" sz="1200" dirty="0" smtClean="0"/>
              <a:t>glass</a:t>
            </a:r>
            <a:r>
              <a:rPr lang="zh-CN" altLang="en-US" sz="1200" dirty="0" smtClean="0"/>
              <a:t> </a:t>
            </a:r>
            <a:r>
              <a:rPr lang="en-US" altLang="zh-CN" sz="1200" dirty="0" smtClean="0"/>
              <a:t>product lines</a:t>
            </a:r>
            <a:r>
              <a:rPr lang="zh-CN" altLang="en-US" sz="1200" dirty="0" smtClean="0"/>
              <a:t> </a:t>
            </a:r>
            <a:r>
              <a:rPr lang="en-US" altLang="zh-CN" sz="1200" dirty="0" smtClean="0"/>
              <a:t>that</a:t>
            </a:r>
            <a:r>
              <a:rPr lang="zh-CN" altLang="en-US" sz="1200" dirty="0" smtClean="0"/>
              <a:t> </a:t>
            </a:r>
            <a:r>
              <a:rPr lang="en-US" altLang="zh-CN" sz="1200" dirty="0" smtClean="0"/>
              <a:t>are</a:t>
            </a:r>
            <a:r>
              <a:rPr lang="zh-CN" altLang="en-US" sz="1200" dirty="0" smtClean="0"/>
              <a:t> </a:t>
            </a:r>
            <a:r>
              <a:rPr lang="en-US" altLang="zh-CN" sz="1200" dirty="0" smtClean="0"/>
              <a:t>currently</a:t>
            </a:r>
            <a:r>
              <a:rPr lang="zh-CN" altLang="en-US" sz="1200" dirty="0" smtClean="0"/>
              <a:t> </a:t>
            </a:r>
            <a:r>
              <a:rPr lang="en-US" altLang="zh-CN" sz="1200" dirty="0" smtClean="0"/>
              <a:t>manufactured</a:t>
            </a:r>
            <a:r>
              <a:rPr lang="zh-CN" altLang="en-US" sz="1200" dirty="0" smtClean="0"/>
              <a:t> </a:t>
            </a:r>
            <a:r>
              <a:rPr lang="en-US" altLang="zh-CN" sz="1200" dirty="0" smtClean="0"/>
              <a:t>in</a:t>
            </a:r>
            <a:r>
              <a:rPr lang="zh-CN" altLang="en-US" sz="1200" dirty="0" smtClean="0"/>
              <a:t> </a:t>
            </a:r>
            <a:r>
              <a:rPr lang="en-US" altLang="zh-CN" sz="1200" dirty="0" smtClean="0"/>
              <a:t>China</a:t>
            </a:r>
          </a:p>
          <a:p>
            <a:pPr marL="171450" indent="-171450">
              <a:buFont typeface="Arial" panose="020B0604020202020204" pitchFamily="34" charset="0"/>
              <a:buChar char="•"/>
            </a:pPr>
            <a:r>
              <a:rPr lang="en-US" altLang="zh-CN" sz="1200" dirty="0"/>
              <a:t>I</a:t>
            </a:r>
            <a:r>
              <a:rPr lang="en-US" altLang="zh-CN" sz="1200" dirty="0" smtClean="0"/>
              <a:t>nclude</a:t>
            </a:r>
            <a:r>
              <a:rPr lang="zh-CN" altLang="en-US" sz="1200" dirty="0" smtClean="0"/>
              <a:t> </a:t>
            </a:r>
            <a:r>
              <a:rPr lang="en-US" altLang="zh-CN" sz="1200" dirty="0"/>
              <a:t>g</a:t>
            </a:r>
            <a:r>
              <a:rPr lang="en-US" sz="1200" dirty="0" smtClean="0"/>
              <a:t>lass tableware</a:t>
            </a:r>
            <a:r>
              <a:rPr lang="en-US" altLang="zh-CN" sz="1200" dirty="0" smtClean="0"/>
              <a:t>,</a:t>
            </a:r>
            <a:r>
              <a:rPr lang="zh-CN" altLang="en-US" sz="1200" dirty="0"/>
              <a:t> </a:t>
            </a:r>
            <a:r>
              <a:rPr lang="en-US" altLang="zh-CN" sz="1200" dirty="0" smtClean="0"/>
              <a:t>o</a:t>
            </a:r>
            <a:r>
              <a:rPr lang="en-US" sz="1200" dirty="0" smtClean="0"/>
              <a:t>venware</a:t>
            </a:r>
            <a:r>
              <a:rPr lang="en-US" altLang="zh-CN" sz="1200" dirty="0" smtClean="0"/>
              <a:t>, and</a:t>
            </a:r>
            <a:r>
              <a:rPr lang="zh-CN" altLang="en-US" sz="1200" dirty="0" smtClean="0"/>
              <a:t> </a:t>
            </a:r>
            <a:r>
              <a:rPr lang="en-US" altLang="zh-CN" sz="1200" dirty="0" smtClean="0"/>
              <a:t>food</a:t>
            </a:r>
            <a:r>
              <a:rPr lang="zh-CN" altLang="en-US" sz="1200" dirty="0" smtClean="0"/>
              <a:t> </a:t>
            </a:r>
            <a:r>
              <a:rPr lang="en-US" altLang="zh-CN" sz="1200" dirty="0" smtClean="0"/>
              <a:t>storage</a:t>
            </a:r>
            <a:r>
              <a:rPr lang="zh-CN" altLang="en-US" sz="1200" dirty="0" smtClean="0"/>
              <a:t> </a:t>
            </a:r>
            <a:r>
              <a:rPr lang="en-US" altLang="zh-CN" sz="1200" dirty="0" smtClean="0"/>
              <a:t>products in the product mix</a:t>
            </a:r>
            <a:endParaRPr lang="en-US" sz="1200" dirty="0" smtClean="0"/>
          </a:p>
          <a:p>
            <a:pPr marL="171450" indent="-171450">
              <a:buFont typeface="Arial" panose="020B0604020202020204" pitchFamily="34" charset="0"/>
              <a:buChar char="•"/>
            </a:pPr>
            <a:r>
              <a:rPr lang="en-US" altLang="zh-CN" sz="1200" dirty="0" smtClean="0"/>
              <a:t>Focus on product lines under the Libbey Glass Brand</a:t>
            </a:r>
          </a:p>
          <a:p>
            <a:pPr marL="171450" indent="-171450">
              <a:buFont typeface="Arial" panose="020B0604020202020204" pitchFamily="34" charset="0"/>
              <a:buChar char="•"/>
            </a:pPr>
            <a:r>
              <a:rPr lang="en-US" sz="1200" dirty="0" smtClean="0"/>
              <a:t>Exclude alcohol related products from the market</a:t>
            </a:r>
          </a:p>
          <a:p>
            <a:pPr marL="171450" indent="-171450">
              <a:buFont typeface="Arial" panose="020B0604020202020204" pitchFamily="34" charset="0"/>
              <a:buChar char="•"/>
            </a:pPr>
            <a:r>
              <a:rPr lang="en-US" sz="1200" dirty="0" smtClean="0"/>
              <a:t>Introduce other product lines manufactured in China (Syracuse China and Worldwide Tableware) as Libbey expands </a:t>
            </a:r>
            <a:r>
              <a:rPr lang="en-US" altLang="zh-CN" sz="1200" dirty="0" smtClean="0"/>
              <a:t>its</a:t>
            </a:r>
            <a:r>
              <a:rPr lang="zh-CN" altLang="en-US" sz="1200" dirty="0" smtClean="0"/>
              <a:t> </a:t>
            </a:r>
            <a:r>
              <a:rPr lang="en-US" altLang="zh-CN" sz="1200" dirty="0" smtClean="0"/>
              <a:t>Indonesian operations</a:t>
            </a:r>
            <a:endParaRPr lang="en-US" sz="1200" dirty="0"/>
          </a:p>
        </p:txBody>
      </p:sp>
      <p:sp>
        <p:nvSpPr>
          <p:cNvPr id="14" name="TextBox 13"/>
          <p:cNvSpPr txBox="1"/>
          <p:nvPr/>
        </p:nvSpPr>
        <p:spPr>
          <a:xfrm>
            <a:off x="1679793" y="1256535"/>
            <a:ext cx="1256626" cy="400110"/>
          </a:xfrm>
          <a:prstGeom prst="rect">
            <a:avLst/>
          </a:prstGeom>
          <a:noFill/>
        </p:spPr>
        <p:txBody>
          <a:bodyPr wrap="none" rtlCol="0">
            <a:spAutoFit/>
          </a:bodyPr>
          <a:lstStyle/>
          <a:p>
            <a:r>
              <a:rPr lang="en-US" sz="2000" b="1" spc="-120" dirty="0" smtClean="0">
                <a:solidFill>
                  <a:schemeClr val="accent1"/>
                </a:solidFill>
                <a:latin typeface="+mj-lt"/>
                <a:ea typeface="+mj-ea"/>
                <a:cs typeface="+mj-cs"/>
              </a:rPr>
              <a:t>Product</a:t>
            </a:r>
            <a:r>
              <a:rPr lang="zh-CN" altLang="en-US" sz="2000" b="1" spc="-120" dirty="0" smtClean="0">
                <a:solidFill>
                  <a:schemeClr val="accent1"/>
                </a:solidFill>
                <a:latin typeface="+mj-lt"/>
                <a:ea typeface="+mj-ea"/>
                <a:cs typeface="+mj-cs"/>
              </a:rPr>
              <a:t> </a:t>
            </a:r>
            <a:r>
              <a:rPr lang="en-US" altLang="zh-CN" sz="2000" b="1" spc="-120" dirty="0" smtClean="0">
                <a:solidFill>
                  <a:schemeClr val="accent1"/>
                </a:solidFill>
                <a:latin typeface="+mj-lt"/>
                <a:ea typeface="+mj-ea"/>
                <a:cs typeface="+mj-cs"/>
              </a:rPr>
              <a:t>Mix</a:t>
            </a:r>
            <a:endParaRPr lang="en-US" sz="2000" b="1" spc="-120" dirty="0">
              <a:solidFill>
                <a:schemeClr val="accent1"/>
              </a:solidFill>
              <a:latin typeface="+mj-lt"/>
              <a:ea typeface="+mj-ea"/>
              <a:cs typeface="+mj-cs"/>
            </a:endParaRPr>
          </a:p>
        </p:txBody>
      </p:sp>
      <p:sp>
        <p:nvSpPr>
          <p:cNvPr id="8" name="Rectangle 7"/>
          <p:cNvSpPr/>
          <p:nvPr/>
        </p:nvSpPr>
        <p:spPr>
          <a:xfrm>
            <a:off x="393111" y="2108466"/>
            <a:ext cx="3974173" cy="1015663"/>
          </a:xfrm>
          <a:prstGeom prst="rect">
            <a:avLst/>
          </a:prstGeom>
        </p:spPr>
        <p:txBody>
          <a:bodyPr wrap="square">
            <a:spAutoFit/>
          </a:bodyPr>
          <a:lstStyle/>
          <a:p>
            <a:pPr marL="171450" indent="-171450">
              <a:buFont typeface="Arial" panose="020B0604020202020204" pitchFamily="34" charset="0"/>
              <a:buChar char="•"/>
            </a:pPr>
            <a:r>
              <a:rPr lang="en-US" sz="1200" dirty="0" smtClean="0"/>
              <a:t>Beverageware market has grown 65.3% over past 5 years </a:t>
            </a:r>
          </a:p>
          <a:p>
            <a:pPr marL="171450" indent="-171450">
              <a:buFont typeface="Arial" panose="020B0604020202020204" pitchFamily="34" charset="0"/>
              <a:buChar char="•"/>
            </a:pPr>
            <a:r>
              <a:rPr lang="en-US" sz="1200" dirty="0" smtClean="0"/>
              <a:t>Dinnerware market has grown 54.3% over past 5 years </a:t>
            </a:r>
          </a:p>
          <a:p>
            <a:pPr marL="171450" indent="-171450">
              <a:buFont typeface="Arial" panose="020B0604020202020204" pitchFamily="34" charset="0"/>
              <a:buChar char="•"/>
            </a:pPr>
            <a:r>
              <a:rPr lang="en-US" sz="1200" dirty="0" smtClean="0"/>
              <a:t>Oven sales have increased 86% over the past 5 years - although overall penetration is low at 2%</a:t>
            </a:r>
            <a:r>
              <a:rPr lang="en-US" altLang="zh-CN" sz="1200" dirty="0" smtClean="0"/>
              <a:t>,</a:t>
            </a:r>
            <a:r>
              <a:rPr lang="zh-CN" altLang="en-US" sz="1200" dirty="0" smtClean="0"/>
              <a:t> </a:t>
            </a:r>
            <a:r>
              <a:rPr lang="en-US" altLang="zh-CN" sz="1200" dirty="0" smtClean="0"/>
              <a:t>it</a:t>
            </a:r>
            <a:r>
              <a:rPr lang="zh-CN" altLang="en-US" sz="1200" dirty="0" smtClean="0"/>
              <a:t> </a:t>
            </a:r>
            <a:r>
              <a:rPr lang="en-US" altLang="zh-CN" sz="1200" dirty="0" smtClean="0"/>
              <a:t>is</a:t>
            </a:r>
            <a:r>
              <a:rPr lang="zh-CN" altLang="en-US" sz="1200" dirty="0" smtClean="0"/>
              <a:t> </a:t>
            </a:r>
            <a:r>
              <a:rPr lang="en-US" altLang="zh-CN" sz="1200" dirty="0" smtClean="0"/>
              <a:t>a</a:t>
            </a:r>
            <a:r>
              <a:rPr lang="zh-CN" altLang="en-US" sz="1200" dirty="0" smtClean="0"/>
              <a:t> </a:t>
            </a:r>
            <a:r>
              <a:rPr lang="en-US" altLang="zh-CN" sz="1200" dirty="0" smtClean="0"/>
              <a:t>great</a:t>
            </a:r>
            <a:r>
              <a:rPr lang="zh-CN" altLang="en-US" sz="1200" dirty="0" smtClean="0"/>
              <a:t> </a:t>
            </a:r>
            <a:r>
              <a:rPr lang="en-US" altLang="zh-CN" sz="1200" dirty="0" smtClean="0"/>
              <a:t>time</a:t>
            </a:r>
            <a:r>
              <a:rPr lang="zh-CN" altLang="en-US" sz="1200" dirty="0" smtClean="0"/>
              <a:t> </a:t>
            </a:r>
            <a:r>
              <a:rPr lang="en-US" altLang="zh-CN" sz="1200" dirty="0" smtClean="0"/>
              <a:t>for</a:t>
            </a:r>
            <a:r>
              <a:rPr lang="zh-CN" altLang="en-US" sz="1200" dirty="0" smtClean="0"/>
              <a:t> </a:t>
            </a:r>
            <a:r>
              <a:rPr lang="en-US" altLang="zh-CN" sz="1200" dirty="0" smtClean="0"/>
              <a:t>Libbey</a:t>
            </a:r>
            <a:r>
              <a:rPr lang="zh-CN" altLang="en-US" sz="1200" dirty="0" smtClean="0"/>
              <a:t> </a:t>
            </a:r>
            <a:r>
              <a:rPr lang="en-US" altLang="zh-CN" sz="1200" dirty="0" smtClean="0"/>
              <a:t>to</a:t>
            </a:r>
            <a:r>
              <a:rPr lang="zh-CN" altLang="en-US" sz="1200" dirty="0" smtClean="0"/>
              <a:t> </a:t>
            </a:r>
            <a:r>
              <a:rPr lang="en-US" altLang="zh-CN" sz="1200" dirty="0" smtClean="0"/>
              <a:t>enter</a:t>
            </a:r>
            <a:r>
              <a:rPr lang="zh-CN" altLang="en-US" sz="1200" dirty="0" smtClean="0"/>
              <a:t> </a:t>
            </a:r>
            <a:r>
              <a:rPr lang="en-US" altLang="zh-CN" sz="1200" dirty="0" smtClean="0"/>
              <a:t>for</a:t>
            </a:r>
            <a:r>
              <a:rPr lang="zh-CN" altLang="en-US" sz="1200" dirty="0" smtClean="0"/>
              <a:t> </a:t>
            </a:r>
            <a:r>
              <a:rPr lang="en-US" altLang="zh-CN" sz="1200" dirty="0" smtClean="0"/>
              <a:t>long</a:t>
            </a:r>
            <a:r>
              <a:rPr lang="zh-CN" altLang="zh-CN" sz="1200" dirty="0" smtClean="0"/>
              <a:t>-</a:t>
            </a:r>
            <a:r>
              <a:rPr lang="en-US" altLang="zh-CN" sz="1200" dirty="0" smtClean="0"/>
              <a:t>term</a:t>
            </a:r>
            <a:r>
              <a:rPr lang="zh-CN" altLang="en-US" sz="1200" dirty="0" smtClean="0"/>
              <a:t> </a:t>
            </a:r>
            <a:r>
              <a:rPr lang="en-US" altLang="zh-CN" sz="1200" dirty="0" smtClean="0"/>
              <a:t>revenue</a:t>
            </a:r>
            <a:r>
              <a:rPr lang="zh-CN" altLang="en-US" sz="1200" dirty="0" smtClean="0"/>
              <a:t> </a:t>
            </a:r>
            <a:r>
              <a:rPr lang="en-US" altLang="zh-CN" sz="1200" dirty="0" smtClean="0"/>
              <a:t>potential</a:t>
            </a:r>
            <a:endParaRPr lang="en-US" sz="1200" dirty="0"/>
          </a:p>
        </p:txBody>
      </p:sp>
      <p:sp>
        <p:nvSpPr>
          <p:cNvPr id="16" name="Down Arrow 15"/>
          <p:cNvSpPr/>
          <p:nvPr/>
        </p:nvSpPr>
        <p:spPr>
          <a:xfrm>
            <a:off x="2151306" y="3245856"/>
            <a:ext cx="356801" cy="31520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208186" y="3584083"/>
            <a:ext cx="4159098" cy="2504269"/>
          </a:xfrm>
          <a:prstGeom prst="round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208185" y="2038705"/>
            <a:ext cx="4159100" cy="117142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9548846" y="0"/>
            <a:ext cx="501091" cy="50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Place</a:t>
            </a:r>
            <a:endParaRPr lang="en-US" sz="1000" dirty="0">
              <a:solidFill>
                <a:schemeClr val="tx1"/>
              </a:solidFill>
            </a:endParaRPr>
          </a:p>
        </p:txBody>
      </p:sp>
      <p:sp>
        <p:nvSpPr>
          <p:cNvPr id="20" name="Rectangle 19"/>
          <p:cNvSpPr/>
          <p:nvPr/>
        </p:nvSpPr>
        <p:spPr>
          <a:xfrm>
            <a:off x="9557309" y="502627"/>
            <a:ext cx="501091" cy="50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Price</a:t>
            </a:r>
            <a:endParaRPr lang="en-US" sz="1000" dirty="0">
              <a:solidFill>
                <a:schemeClr val="bg1"/>
              </a:solidFill>
            </a:endParaRPr>
          </a:p>
        </p:txBody>
      </p:sp>
      <p:sp>
        <p:nvSpPr>
          <p:cNvPr id="21" name="Rectangle 20"/>
          <p:cNvSpPr/>
          <p:nvPr/>
        </p:nvSpPr>
        <p:spPr>
          <a:xfrm>
            <a:off x="9043523" y="-1"/>
            <a:ext cx="501091" cy="50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Prom</a:t>
            </a:r>
            <a:endParaRPr lang="en-US" sz="1000" dirty="0">
              <a:solidFill>
                <a:schemeClr val="tx1"/>
              </a:solidFill>
            </a:endParaRPr>
          </a:p>
        </p:txBody>
      </p:sp>
      <p:sp>
        <p:nvSpPr>
          <p:cNvPr id="22" name="Rectangle 21"/>
          <p:cNvSpPr/>
          <p:nvPr/>
        </p:nvSpPr>
        <p:spPr>
          <a:xfrm>
            <a:off x="9043822" y="502038"/>
            <a:ext cx="501091" cy="50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Prod</a:t>
            </a:r>
            <a:endParaRPr lang="en-US" sz="1000" dirty="0">
              <a:solidFill>
                <a:schemeClr val="tx1"/>
              </a:solidFill>
            </a:endParaRPr>
          </a:p>
        </p:txBody>
      </p:sp>
      <p:sp>
        <p:nvSpPr>
          <p:cNvPr id="9" name="Rectangle 8"/>
          <p:cNvSpPr/>
          <p:nvPr/>
        </p:nvSpPr>
        <p:spPr>
          <a:xfrm>
            <a:off x="312425" y="6412352"/>
            <a:ext cx="9534960" cy="1200329"/>
          </a:xfrm>
          <a:prstGeom prst="rect">
            <a:avLst/>
          </a:prstGeom>
        </p:spPr>
        <p:txBody>
          <a:bodyPr wrap="square">
            <a:spAutoFit/>
          </a:bodyPr>
          <a:lstStyle/>
          <a:p>
            <a:r>
              <a:rPr lang="en-US" sz="1200" dirty="0" smtClean="0"/>
              <a:t/>
            </a:r>
            <a:br>
              <a:rPr lang="en-US" sz="1200" dirty="0" smtClean="0"/>
            </a:br>
            <a:endParaRPr lang="en-US" sz="1200" dirty="0" smtClean="0"/>
          </a:p>
          <a:p>
            <a:r>
              <a:rPr lang="en-US" sz="1200" dirty="0" smtClean="0"/>
              <a:t>Upon launching, Libbey will distribute its product through two primary channels – eCommerce and direct selling. However, in later stages,  Libbey will create showrooms in major retail centers that display a larger set of Libbey products for purchase.</a:t>
            </a:r>
          </a:p>
          <a:p>
            <a:r>
              <a:rPr lang="en-US" sz="1200" dirty="0" smtClean="0"/>
              <a:t/>
            </a:r>
            <a:br>
              <a:rPr lang="en-US" sz="1200" dirty="0" smtClean="0"/>
            </a:br>
            <a:endParaRPr lang="en-US" sz="1200" dirty="0"/>
          </a:p>
        </p:txBody>
      </p:sp>
      <p:sp>
        <p:nvSpPr>
          <p:cNvPr id="23" name="TextBox 22"/>
          <p:cNvSpPr txBox="1"/>
          <p:nvPr/>
        </p:nvSpPr>
        <p:spPr>
          <a:xfrm>
            <a:off x="3899358" y="6256916"/>
            <a:ext cx="1984902" cy="400110"/>
          </a:xfrm>
          <a:prstGeom prst="rect">
            <a:avLst/>
          </a:prstGeom>
          <a:noFill/>
        </p:spPr>
        <p:txBody>
          <a:bodyPr wrap="none" rtlCol="0">
            <a:spAutoFit/>
          </a:bodyPr>
          <a:lstStyle/>
          <a:p>
            <a:r>
              <a:rPr lang="en-US" sz="2000" b="1" spc="-120" dirty="0" smtClean="0">
                <a:solidFill>
                  <a:schemeClr val="accent1"/>
                </a:solidFill>
                <a:latin typeface="+mj-lt"/>
                <a:ea typeface="+mj-ea"/>
                <a:cs typeface="+mj-cs"/>
              </a:rPr>
              <a:t>Distribution Channel</a:t>
            </a:r>
            <a:endParaRPr lang="en-US" sz="2000" b="1" spc="-120" dirty="0">
              <a:solidFill>
                <a:schemeClr val="accent1"/>
              </a:solidFill>
              <a:latin typeface="+mj-lt"/>
              <a:ea typeface="+mj-ea"/>
              <a:cs typeface="+mj-cs"/>
            </a:endParaRPr>
          </a:p>
        </p:txBody>
      </p:sp>
      <p:sp>
        <p:nvSpPr>
          <p:cNvPr id="24" name="TextBox 23"/>
          <p:cNvSpPr txBox="1"/>
          <p:nvPr/>
        </p:nvSpPr>
        <p:spPr>
          <a:xfrm>
            <a:off x="6180782" y="1253808"/>
            <a:ext cx="2077043" cy="400110"/>
          </a:xfrm>
          <a:prstGeom prst="rect">
            <a:avLst/>
          </a:prstGeom>
          <a:noFill/>
        </p:spPr>
        <p:txBody>
          <a:bodyPr wrap="none" rtlCol="0">
            <a:spAutoFit/>
          </a:bodyPr>
          <a:lstStyle/>
          <a:p>
            <a:r>
              <a:rPr lang="en-US" sz="2000" b="1" spc="-120" dirty="0" smtClean="0">
                <a:solidFill>
                  <a:schemeClr val="accent1"/>
                </a:solidFill>
                <a:latin typeface="+mj-lt"/>
                <a:ea typeface="+mj-ea"/>
                <a:cs typeface="+mj-cs"/>
              </a:rPr>
              <a:t>Promotion Campaign</a:t>
            </a:r>
            <a:endParaRPr lang="en-US" sz="2000" b="1" spc="-120" dirty="0">
              <a:solidFill>
                <a:schemeClr val="accent1"/>
              </a:solidFill>
              <a:latin typeface="+mj-lt"/>
              <a:ea typeface="+mj-ea"/>
              <a:cs typeface="+mj-cs"/>
            </a:endParaRPr>
          </a:p>
        </p:txBody>
      </p:sp>
      <p:graphicFrame>
        <p:nvGraphicFramePr>
          <p:cNvPr id="26" name="Diagram 25"/>
          <p:cNvGraphicFramePr/>
          <p:nvPr>
            <p:extLst>
              <p:ext uri="{D42A27DB-BD31-4B8C-83A1-F6EECF244321}">
                <p14:modId xmlns:p14="http://schemas.microsoft.com/office/powerpoint/2010/main" val="3871766968"/>
              </p:ext>
            </p:extLst>
          </p:nvPr>
        </p:nvGraphicFramePr>
        <p:xfrm>
          <a:off x="4548350" y="1688124"/>
          <a:ext cx="5381036" cy="4395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Rounded Rectangle 26"/>
          <p:cNvSpPr/>
          <p:nvPr/>
        </p:nvSpPr>
        <p:spPr>
          <a:xfrm>
            <a:off x="4548350" y="2033404"/>
            <a:ext cx="5317588" cy="68924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548350" y="3063090"/>
            <a:ext cx="5317588" cy="140062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4548350" y="4809595"/>
            <a:ext cx="5317588" cy="127875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208185" y="6667893"/>
            <a:ext cx="9639200" cy="68924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662627" y="7403068"/>
            <a:ext cx="1296537" cy="369332"/>
          </a:xfrm>
          <a:prstGeom prst="rect">
            <a:avLst/>
          </a:prstGeom>
          <a:noFill/>
        </p:spPr>
        <p:txBody>
          <a:bodyPr wrap="square" rtlCol="0">
            <a:spAutoFit/>
          </a:bodyPr>
          <a:lstStyle/>
          <a:p>
            <a:r>
              <a:rPr lang="en-US" dirty="0" smtClean="0"/>
              <a:t>18</a:t>
            </a:r>
            <a:endParaRPr lang="en-US" dirty="0"/>
          </a:p>
        </p:txBody>
      </p:sp>
    </p:spTree>
    <p:extLst>
      <p:ext uri="{BB962C8B-B14F-4D97-AF65-F5344CB8AC3E}">
        <p14:creationId xmlns:p14="http://schemas.microsoft.com/office/powerpoint/2010/main" val="318945955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81" y="104579"/>
            <a:ext cx="8887539" cy="1045782"/>
          </a:xfrm>
        </p:spPr>
        <p:txBody>
          <a:bodyPr>
            <a:normAutofit/>
          </a:bodyPr>
          <a:lstStyle/>
          <a:p>
            <a:r>
              <a:rPr lang="en-US" sz="3200" dirty="0" smtClean="0"/>
              <a:t>Libbey Inc. will pursue a prestige pricing strategy and upsell its glassware products in the Indonesian market</a:t>
            </a:r>
            <a:endParaRPr lang="en-US" sz="3200" dirty="0"/>
          </a:p>
        </p:txBody>
      </p:sp>
      <p:cxnSp>
        <p:nvCxnSpPr>
          <p:cNvPr id="5" name="Straight Connector 4"/>
          <p:cNvCxnSpPr/>
          <p:nvPr/>
        </p:nvCxnSpPr>
        <p:spPr>
          <a:xfrm>
            <a:off x="1" y="1150361"/>
            <a:ext cx="7798715" cy="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descr="Bake-Set.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302648"/>
            <a:ext cx="2509931" cy="1543082"/>
          </a:xfrm>
          <a:prstGeom prst="rect">
            <a:avLst/>
          </a:prstGeom>
        </p:spPr>
      </p:pic>
      <p:pic>
        <p:nvPicPr>
          <p:cNvPr id="10" name="Picture 9" descr="Glass-Storage-Bowl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8879" y="2708789"/>
            <a:ext cx="2121489" cy="1757948"/>
          </a:xfrm>
          <a:prstGeom prst="rect">
            <a:avLst/>
          </a:prstGeom>
        </p:spPr>
      </p:pic>
      <p:pic>
        <p:nvPicPr>
          <p:cNvPr id="11" name="Picture 10" descr="Glass-Dinnerwa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2261" y="5518870"/>
            <a:ext cx="2575464" cy="2253531"/>
          </a:xfrm>
          <a:prstGeom prst="rect">
            <a:avLst/>
          </a:prstGeom>
        </p:spPr>
      </p:pic>
      <p:pic>
        <p:nvPicPr>
          <p:cNvPr id="12" name="Picture 11" descr="Carrington-Clear-Glasswar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582" y="1171501"/>
            <a:ext cx="2375471" cy="1741749"/>
          </a:xfrm>
          <a:prstGeom prst="rect">
            <a:avLst/>
          </a:prstGeom>
        </p:spPr>
      </p:pic>
      <p:sp>
        <p:nvSpPr>
          <p:cNvPr id="13" name="TextBox 12"/>
          <p:cNvSpPr txBox="1"/>
          <p:nvPr/>
        </p:nvSpPr>
        <p:spPr>
          <a:xfrm>
            <a:off x="2509931" y="1344578"/>
            <a:ext cx="4063698" cy="1200329"/>
          </a:xfrm>
          <a:prstGeom prst="rect">
            <a:avLst/>
          </a:prstGeom>
          <a:noFill/>
        </p:spPr>
        <p:txBody>
          <a:bodyPr wrap="square" rtlCol="0">
            <a:spAutoFit/>
          </a:bodyPr>
          <a:lstStyle/>
          <a:p>
            <a:r>
              <a:rPr lang="en-US" u="sng" dirty="0" smtClean="0"/>
              <a:t>Carrington Clear Glassware (16 piece set) </a:t>
            </a:r>
          </a:p>
          <a:p>
            <a:r>
              <a:rPr lang="en-US" dirty="0" smtClean="0"/>
              <a:t>Sold in the US for $21.99 </a:t>
            </a:r>
          </a:p>
          <a:p>
            <a:r>
              <a:rPr lang="en-US" dirty="0" smtClean="0"/>
              <a:t>With 60% markup, will sell for $35.19 </a:t>
            </a:r>
          </a:p>
          <a:p>
            <a:r>
              <a:rPr lang="en-US" dirty="0" smtClean="0"/>
              <a:t>Conversion: </a:t>
            </a:r>
            <a:r>
              <a:rPr lang="en-US" dirty="0" err="1" smtClean="0"/>
              <a:t>Rp</a:t>
            </a:r>
            <a:r>
              <a:rPr lang="en-US" dirty="0" smtClean="0"/>
              <a:t> 455,000 </a:t>
            </a:r>
            <a:endParaRPr lang="en-US" dirty="0"/>
          </a:p>
        </p:txBody>
      </p:sp>
      <p:sp>
        <p:nvSpPr>
          <p:cNvPr id="14" name="TextBox 13"/>
          <p:cNvSpPr txBox="1"/>
          <p:nvPr/>
        </p:nvSpPr>
        <p:spPr>
          <a:xfrm>
            <a:off x="134462" y="6188057"/>
            <a:ext cx="4422259" cy="1200329"/>
          </a:xfrm>
          <a:prstGeom prst="rect">
            <a:avLst/>
          </a:prstGeom>
          <a:noFill/>
        </p:spPr>
        <p:txBody>
          <a:bodyPr wrap="square" rtlCol="0">
            <a:spAutoFit/>
          </a:bodyPr>
          <a:lstStyle/>
          <a:p>
            <a:r>
              <a:rPr lang="en-US" u="sng" dirty="0" smtClean="0"/>
              <a:t>Tempo Glass Dinnerware (12 piece set) </a:t>
            </a:r>
          </a:p>
          <a:p>
            <a:r>
              <a:rPr lang="en-US" dirty="0" smtClean="0"/>
              <a:t>Sold in the US for $39.99</a:t>
            </a:r>
          </a:p>
          <a:p>
            <a:r>
              <a:rPr lang="en-US" dirty="0" smtClean="0"/>
              <a:t>With 60% markup, will sell for $63.98</a:t>
            </a:r>
          </a:p>
          <a:p>
            <a:r>
              <a:rPr lang="en-US" dirty="0" smtClean="0"/>
              <a:t>Conversion: </a:t>
            </a:r>
            <a:r>
              <a:rPr lang="en-US" dirty="0" err="1" smtClean="0"/>
              <a:t>Rp</a:t>
            </a:r>
            <a:r>
              <a:rPr lang="en-US" dirty="0" smtClean="0"/>
              <a:t> 830,000 </a:t>
            </a:r>
            <a:endParaRPr lang="en-US" dirty="0"/>
          </a:p>
        </p:txBody>
      </p:sp>
      <p:sp>
        <p:nvSpPr>
          <p:cNvPr id="15" name="TextBox 14"/>
          <p:cNvSpPr txBox="1"/>
          <p:nvPr/>
        </p:nvSpPr>
        <p:spPr>
          <a:xfrm>
            <a:off x="119522" y="2919256"/>
            <a:ext cx="4422259" cy="1200329"/>
          </a:xfrm>
          <a:prstGeom prst="rect">
            <a:avLst/>
          </a:prstGeom>
          <a:noFill/>
        </p:spPr>
        <p:txBody>
          <a:bodyPr wrap="square" rtlCol="0">
            <a:spAutoFit/>
          </a:bodyPr>
          <a:lstStyle/>
          <a:p>
            <a:r>
              <a:rPr lang="en-US" u="sng" dirty="0" smtClean="0"/>
              <a:t>Glass Storage Bowls (4 piece set) </a:t>
            </a:r>
          </a:p>
          <a:p>
            <a:r>
              <a:rPr lang="en-US" dirty="0" smtClean="0"/>
              <a:t>Sold in the US for $10.99</a:t>
            </a:r>
          </a:p>
          <a:p>
            <a:r>
              <a:rPr lang="en-US" dirty="0" smtClean="0"/>
              <a:t>With 60% markup, will sell for $17.58</a:t>
            </a:r>
          </a:p>
          <a:p>
            <a:r>
              <a:rPr lang="en-US" dirty="0" smtClean="0"/>
              <a:t>Conversion: </a:t>
            </a:r>
            <a:r>
              <a:rPr lang="en-US" dirty="0" err="1" smtClean="0"/>
              <a:t>Rp</a:t>
            </a:r>
            <a:r>
              <a:rPr lang="en-US" dirty="0" smtClean="0"/>
              <a:t> 230,000 </a:t>
            </a:r>
            <a:endParaRPr lang="en-US" dirty="0"/>
          </a:p>
        </p:txBody>
      </p:sp>
      <p:sp>
        <p:nvSpPr>
          <p:cNvPr id="16" name="TextBox 15"/>
          <p:cNvSpPr txBox="1"/>
          <p:nvPr/>
        </p:nvSpPr>
        <p:spPr>
          <a:xfrm>
            <a:off x="2518930" y="4520811"/>
            <a:ext cx="4422259" cy="1200329"/>
          </a:xfrm>
          <a:prstGeom prst="rect">
            <a:avLst/>
          </a:prstGeom>
          <a:noFill/>
        </p:spPr>
        <p:txBody>
          <a:bodyPr wrap="square" rtlCol="0">
            <a:spAutoFit/>
          </a:bodyPr>
          <a:lstStyle/>
          <a:p>
            <a:r>
              <a:rPr lang="en-US" u="sng" dirty="0" smtClean="0"/>
              <a:t>Bake Set (11 piece set) </a:t>
            </a:r>
          </a:p>
          <a:p>
            <a:r>
              <a:rPr lang="en-US" dirty="0" smtClean="0"/>
              <a:t>Sold in the US for $24.99</a:t>
            </a:r>
          </a:p>
          <a:p>
            <a:r>
              <a:rPr lang="en-US" dirty="0" smtClean="0"/>
              <a:t>With 60% markup, will sell for $39.98</a:t>
            </a:r>
          </a:p>
          <a:p>
            <a:r>
              <a:rPr lang="en-US" dirty="0" smtClean="0"/>
              <a:t>Conversion: </a:t>
            </a:r>
            <a:r>
              <a:rPr lang="en-US" dirty="0" err="1" smtClean="0"/>
              <a:t>Rp</a:t>
            </a:r>
            <a:r>
              <a:rPr lang="en-US" dirty="0" smtClean="0"/>
              <a:t> 520,000</a:t>
            </a:r>
            <a:endParaRPr lang="en-US" dirty="0"/>
          </a:p>
        </p:txBody>
      </p:sp>
      <p:cxnSp>
        <p:nvCxnSpPr>
          <p:cNvPr id="22" name="Straight Connector 21"/>
          <p:cNvCxnSpPr/>
          <p:nvPr/>
        </p:nvCxnSpPr>
        <p:spPr>
          <a:xfrm>
            <a:off x="6648330" y="1389397"/>
            <a:ext cx="0" cy="6199992"/>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752910" y="1181428"/>
            <a:ext cx="3032834" cy="6427401"/>
          </a:xfrm>
          <a:prstGeom prst="rect">
            <a:avLst/>
          </a:prstGeom>
          <a:noFill/>
        </p:spPr>
        <p:txBody>
          <a:bodyPr wrap="square" rtlCol="0">
            <a:spAutoFit/>
          </a:bodyPr>
          <a:lstStyle/>
          <a:p>
            <a:pPr>
              <a:lnSpc>
                <a:spcPts val="1920"/>
              </a:lnSpc>
            </a:pPr>
            <a:r>
              <a:rPr lang="en-US" sz="1400" b="1" dirty="0" smtClean="0">
                <a:latin typeface="Calibri"/>
                <a:cs typeface="Calibri"/>
              </a:rPr>
              <a:t>Pricing Strategy:</a:t>
            </a:r>
          </a:p>
          <a:p>
            <a:pPr>
              <a:lnSpc>
                <a:spcPts val="1920"/>
              </a:lnSpc>
            </a:pPr>
            <a:endParaRPr lang="en-US" sz="1300" dirty="0"/>
          </a:p>
          <a:p>
            <a:pPr>
              <a:lnSpc>
                <a:spcPts val="1920"/>
              </a:lnSpc>
            </a:pPr>
            <a:r>
              <a:rPr lang="en-US" sz="1300" dirty="0" smtClean="0"/>
              <a:t>Libbey Inc. will pursue a </a:t>
            </a:r>
            <a:r>
              <a:rPr lang="en-US" sz="1300" b="1" dirty="0" smtClean="0">
                <a:latin typeface="Calibri"/>
                <a:cs typeface="Calibri"/>
              </a:rPr>
              <a:t>prestige pricing strategy</a:t>
            </a:r>
            <a:r>
              <a:rPr lang="en-US" sz="1300" dirty="0" smtClean="0"/>
              <a:t> to support its aspirational branding and positioning strategy. The application of this strategy means that Libbey will upsell its products in the new market by adding a 60% markup to its US retail price. </a:t>
            </a:r>
          </a:p>
          <a:p>
            <a:pPr>
              <a:lnSpc>
                <a:spcPts val="1920"/>
              </a:lnSpc>
            </a:pPr>
            <a:endParaRPr lang="en-US" sz="1300" dirty="0"/>
          </a:p>
          <a:p>
            <a:pPr>
              <a:lnSpc>
                <a:spcPts val="1920"/>
              </a:lnSpc>
            </a:pPr>
            <a:r>
              <a:rPr lang="en-US" sz="1300" dirty="0" smtClean="0"/>
              <a:t>The Indonesian consumer will ultimately pay even more for these goods due to there being a 10% </a:t>
            </a:r>
            <a:r>
              <a:rPr lang="en-US" sz="1300" b="1" dirty="0" smtClean="0">
                <a:latin typeface="Calibri"/>
                <a:cs typeface="Calibri"/>
              </a:rPr>
              <a:t>value-added tax </a:t>
            </a:r>
            <a:r>
              <a:rPr lang="en-US" sz="1300" dirty="0" smtClean="0"/>
              <a:t>on top of the selling prices listed to the left. This value-added tax applies to almost every product in Indonesia.</a:t>
            </a:r>
          </a:p>
          <a:p>
            <a:pPr>
              <a:lnSpc>
                <a:spcPts val="1920"/>
              </a:lnSpc>
            </a:pPr>
            <a:endParaRPr lang="en-US" sz="1300" dirty="0"/>
          </a:p>
          <a:p>
            <a:pPr>
              <a:lnSpc>
                <a:spcPts val="1920"/>
              </a:lnSpc>
            </a:pPr>
            <a:r>
              <a:rPr lang="en-US" sz="1300" dirty="0" smtClean="0"/>
              <a:t>The possible arbitrage opportunity driven by this increase in selling price is largely offset by import tariffs of 5% and transportation costs. </a:t>
            </a:r>
          </a:p>
          <a:p>
            <a:pPr>
              <a:lnSpc>
                <a:spcPts val="1920"/>
              </a:lnSpc>
            </a:pPr>
            <a:endParaRPr lang="en-US" sz="1300" dirty="0"/>
          </a:p>
          <a:p>
            <a:pPr>
              <a:lnSpc>
                <a:spcPts val="1920"/>
              </a:lnSpc>
            </a:pPr>
            <a:r>
              <a:rPr lang="en-US" sz="1300" dirty="0" smtClean="0"/>
              <a:t>Libbey pursues this </a:t>
            </a:r>
            <a:r>
              <a:rPr lang="en-US" sz="1300" b="1" dirty="0" smtClean="0">
                <a:latin typeface="Calibri"/>
                <a:cs typeface="Calibri"/>
              </a:rPr>
              <a:t>upselling strategy </a:t>
            </a:r>
            <a:r>
              <a:rPr lang="en-US" sz="1300" dirty="0" smtClean="0"/>
              <a:t>in other emerging markets as well. For example, Libbey products in China are marked up as much as 100-150%. </a:t>
            </a:r>
            <a:endParaRPr lang="en-US" sz="1300" dirty="0"/>
          </a:p>
        </p:txBody>
      </p:sp>
      <p:sp>
        <p:nvSpPr>
          <p:cNvPr id="17" name="Rectangle 16"/>
          <p:cNvSpPr/>
          <p:nvPr/>
        </p:nvSpPr>
        <p:spPr>
          <a:xfrm>
            <a:off x="9548846" y="0"/>
            <a:ext cx="501091" cy="50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Place</a:t>
            </a:r>
            <a:endParaRPr lang="en-US" sz="1000" dirty="0"/>
          </a:p>
        </p:txBody>
      </p:sp>
      <p:sp>
        <p:nvSpPr>
          <p:cNvPr id="18" name="Rectangle 17"/>
          <p:cNvSpPr/>
          <p:nvPr/>
        </p:nvSpPr>
        <p:spPr>
          <a:xfrm>
            <a:off x="9557309" y="502627"/>
            <a:ext cx="501091" cy="50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Price</a:t>
            </a:r>
            <a:endParaRPr lang="en-US" sz="1000" dirty="0">
              <a:solidFill>
                <a:schemeClr val="tx1"/>
              </a:solidFill>
            </a:endParaRPr>
          </a:p>
        </p:txBody>
      </p:sp>
      <p:sp>
        <p:nvSpPr>
          <p:cNvPr id="19" name="Rectangle 18"/>
          <p:cNvSpPr/>
          <p:nvPr/>
        </p:nvSpPr>
        <p:spPr>
          <a:xfrm>
            <a:off x="9043821" y="-1"/>
            <a:ext cx="513488" cy="50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Prom</a:t>
            </a:r>
            <a:endParaRPr lang="en-US" sz="1000" dirty="0"/>
          </a:p>
        </p:txBody>
      </p:sp>
      <p:sp>
        <p:nvSpPr>
          <p:cNvPr id="20" name="Rectangle 19"/>
          <p:cNvSpPr/>
          <p:nvPr/>
        </p:nvSpPr>
        <p:spPr>
          <a:xfrm>
            <a:off x="9043822" y="502038"/>
            <a:ext cx="501091" cy="50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Prod</a:t>
            </a:r>
            <a:endParaRPr lang="en-US" sz="1000" dirty="0">
              <a:solidFill>
                <a:schemeClr val="bg1"/>
              </a:solidFill>
            </a:endParaRPr>
          </a:p>
        </p:txBody>
      </p:sp>
      <p:sp>
        <p:nvSpPr>
          <p:cNvPr id="21" name="TextBox 20"/>
          <p:cNvSpPr txBox="1"/>
          <p:nvPr/>
        </p:nvSpPr>
        <p:spPr>
          <a:xfrm>
            <a:off x="9662627" y="7403068"/>
            <a:ext cx="1296537" cy="369332"/>
          </a:xfrm>
          <a:prstGeom prst="rect">
            <a:avLst/>
          </a:prstGeom>
          <a:noFill/>
        </p:spPr>
        <p:txBody>
          <a:bodyPr wrap="square" rtlCol="0">
            <a:spAutoFit/>
          </a:bodyPr>
          <a:lstStyle/>
          <a:p>
            <a:r>
              <a:rPr lang="en-US" dirty="0" smtClean="0"/>
              <a:t>19</a:t>
            </a:r>
            <a:endParaRPr lang="en-US" dirty="0"/>
          </a:p>
        </p:txBody>
      </p:sp>
    </p:spTree>
    <p:extLst>
      <p:ext uri="{BB962C8B-B14F-4D97-AF65-F5344CB8AC3E}">
        <p14:creationId xmlns:p14="http://schemas.microsoft.com/office/powerpoint/2010/main" val="400679853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81" y="104579"/>
            <a:ext cx="8887539" cy="1045782"/>
          </a:xfrm>
        </p:spPr>
        <p:txBody>
          <a:bodyPr>
            <a:normAutofit/>
          </a:bodyPr>
          <a:lstStyle/>
          <a:p>
            <a:r>
              <a:rPr lang="en-US" sz="3200" dirty="0" smtClean="0"/>
              <a:t>Libbey’s adapted processes will cater to the Indonesian customer’s typical buying journey</a:t>
            </a:r>
            <a:endParaRPr lang="en-US" sz="3200" dirty="0"/>
          </a:p>
        </p:txBody>
      </p:sp>
      <p:cxnSp>
        <p:nvCxnSpPr>
          <p:cNvPr id="17" name="Straight Connector 16"/>
          <p:cNvCxnSpPr/>
          <p:nvPr/>
        </p:nvCxnSpPr>
        <p:spPr>
          <a:xfrm flipV="1">
            <a:off x="1" y="1111193"/>
            <a:ext cx="7318085" cy="7294"/>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 name="Diagram 2"/>
          <p:cNvGraphicFramePr/>
          <p:nvPr>
            <p:extLst>
              <p:ext uri="{D42A27DB-BD31-4B8C-83A1-F6EECF244321}">
                <p14:modId xmlns:p14="http://schemas.microsoft.com/office/powerpoint/2010/main" val="4012221071"/>
              </p:ext>
            </p:extLst>
          </p:nvPr>
        </p:nvGraphicFramePr>
        <p:xfrm>
          <a:off x="1016044" y="2104600"/>
          <a:ext cx="8491241" cy="4608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148608" y="1651097"/>
            <a:ext cx="1669218" cy="307777"/>
          </a:xfrm>
          <a:prstGeom prst="rect">
            <a:avLst/>
          </a:prstGeom>
          <a:noFill/>
        </p:spPr>
        <p:txBody>
          <a:bodyPr wrap="square" rtlCol="0">
            <a:spAutoFit/>
          </a:bodyPr>
          <a:lstStyle/>
          <a:p>
            <a:r>
              <a:rPr lang="en-US" sz="1400" b="1" dirty="0" smtClean="0"/>
              <a:t>Dependencies</a:t>
            </a:r>
            <a:endParaRPr lang="en-US" sz="1400" b="1" dirty="0"/>
          </a:p>
        </p:txBody>
      </p:sp>
      <p:sp>
        <p:nvSpPr>
          <p:cNvPr id="9" name="TextBox 8"/>
          <p:cNvSpPr txBox="1"/>
          <p:nvPr/>
        </p:nvSpPr>
        <p:spPr>
          <a:xfrm>
            <a:off x="1801195" y="1658346"/>
            <a:ext cx="1183187" cy="307777"/>
          </a:xfrm>
          <a:prstGeom prst="rect">
            <a:avLst/>
          </a:prstGeom>
          <a:noFill/>
        </p:spPr>
        <p:txBody>
          <a:bodyPr wrap="square" rtlCol="0">
            <a:spAutoFit/>
          </a:bodyPr>
          <a:lstStyle/>
          <a:p>
            <a:r>
              <a:rPr lang="en-US" sz="1400" b="1" dirty="0" smtClean="0"/>
              <a:t>Buying Stage</a:t>
            </a:r>
            <a:endParaRPr lang="en-US" sz="1400" b="1" dirty="0"/>
          </a:p>
        </p:txBody>
      </p:sp>
      <p:sp>
        <p:nvSpPr>
          <p:cNvPr id="10" name="TextBox 9"/>
          <p:cNvSpPr txBox="1"/>
          <p:nvPr/>
        </p:nvSpPr>
        <p:spPr>
          <a:xfrm>
            <a:off x="4751815" y="1658346"/>
            <a:ext cx="1328070" cy="307777"/>
          </a:xfrm>
          <a:prstGeom prst="rect">
            <a:avLst/>
          </a:prstGeom>
          <a:noFill/>
        </p:spPr>
        <p:txBody>
          <a:bodyPr wrap="square" rtlCol="0">
            <a:spAutoFit/>
          </a:bodyPr>
          <a:lstStyle/>
          <a:p>
            <a:r>
              <a:rPr lang="en-US" sz="1400" b="1" dirty="0" smtClean="0"/>
              <a:t>Libbey Process </a:t>
            </a:r>
            <a:endParaRPr lang="en-US" sz="1400" b="1" dirty="0"/>
          </a:p>
        </p:txBody>
      </p:sp>
      <p:sp>
        <p:nvSpPr>
          <p:cNvPr id="11" name="TextBox 10"/>
          <p:cNvSpPr txBox="1"/>
          <p:nvPr/>
        </p:nvSpPr>
        <p:spPr>
          <a:xfrm>
            <a:off x="9662627" y="7403068"/>
            <a:ext cx="1296537" cy="369332"/>
          </a:xfrm>
          <a:prstGeom prst="rect">
            <a:avLst/>
          </a:prstGeom>
          <a:noFill/>
        </p:spPr>
        <p:txBody>
          <a:bodyPr wrap="square" rtlCol="0">
            <a:spAutoFit/>
          </a:bodyPr>
          <a:lstStyle/>
          <a:p>
            <a:r>
              <a:rPr lang="en-US" dirty="0" smtClean="0"/>
              <a:t>20</a:t>
            </a:r>
            <a:endParaRPr lang="en-US" dirty="0"/>
          </a:p>
        </p:txBody>
      </p:sp>
    </p:spTree>
    <p:extLst>
      <p:ext uri="{BB962C8B-B14F-4D97-AF65-F5344CB8AC3E}">
        <p14:creationId xmlns:p14="http://schemas.microsoft.com/office/powerpoint/2010/main" val="172105385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30" y="-331665"/>
            <a:ext cx="9640597" cy="1879291"/>
          </a:xfrm>
        </p:spPr>
        <p:txBody>
          <a:bodyPr>
            <a:normAutofit/>
          </a:bodyPr>
          <a:lstStyle/>
          <a:p>
            <a:r>
              <a:rPr lang="en-US" sz="3500" dirty="0" smtClean="0"/>
              <a:t>Low cost of abandonment decreases overall project risk</a:t>
            </a:r>
            <a:endParaRPr lang="en-US" sz="3500" dirty="0"/>
          </a:p>
        </p:txBody>
      </p:sp>
      <p:sp>
        <p:nvSpPr>
          <p:cNvPr id="4" name="Rectangle 3"/>
          <p:cNvSpPr/>
          <p:nvPr/>
        </p:nvSpPr>
        <p:spPr>
          <a:xfrm>
            <a:off x="923620" y="5852449"/>
            <a:ext cx="8406590" cy="1138773"/>
          </a:xfrm>
          <a:prstGeom prst="rect">
            <a:avLst/>
          </a:prstGeom>
        </p:spPr>
        <p:txBody>
          <a:bodyPr wrap="square">
            <a:spAutoFit/>
          </a:bodyPr>
          <a:lstStyle/>
          <a:p>
            <a:r>
              <a:rPr lang="en-US" sz="1700" b="1" dirty="0" smtClean="0"/>
              <a:t>Overall exit strategy if goals are not met:</a:t>
            </a:r>
            <a:r>
              <a:rPr lang="en-US" sz="1700" dirty="0"/>
              <a:t>	</a:t>
            </a:r>
          </a:p>
          <a:p>
            <a:pPr marL="285750" indent="-285750">
              <a:buFont typeface="Arial"/>
              <a:buChar char="•"/>
            </a:pPr>
            <a:r>
              <a:rPr lang="en-US" sz="1700" dirty="0"/>
              <a:t>End </a:t>
            </a:r>
            <a:r>
              <a:rPr lang="en-US" sz="1700" dirty="0" smtClean="0"/>
              <a:t>JV relationship </a:t>
            </a:r>
            <a:r>
              <a:rPr lang="en-US" sz="1700" dirty="0"/>
              <a:t>with direct selling </a:t>
            </a:r>
            <a:r>
              <a:rPr lang="en-US" sz="1700" dirty="0" smtClean="0"/>
              <a:t>partner and take </a:t>
            </a:r>
            <a:r>
              <a:rPr lang="en-US" sz="1700" dirty="0"/>
              <a:t>down eCommerce </a:t>
            </a:r>
            <a:r>
              <a:rPr lang="en-US" sz="1700" dirty="0" smtClean="0"/>
              <a:t>site</a:t>
            </a:r>
            <a:endParaRPr lang="en-US" sz="1700" dirty="0"/>
          </a:p>
          <a:p>
            <a:pPr marL="285750" indent="-285750">
              <a:buFont typeface="Arial"/>
              <a:buChar char="•"/>
            </a:pPr>
            <a:r>
              <a:rPr lang="en-US" sz="1700" dirty="0"/>
              <a:t>Ship remaining inventory back to warehouses in China for sale in other </a:t>
            </a:r>
            <a:r>
              <a:rPr lang="en-US" sz="1700" dirty="0" smtClean="0"/>
              <a:t>countries</a:t>
            </a:r>
            <a:endParaRPr lang="en-US" sz="1700" dirty="0"/>
          </a:p>
          <a:p>
            <a:pPr marL="285750" indent="-285750">
              <a:buFont typeface="Arial"/>
              <a:buChar char="•"/>
            </a:pPr>
            <a:r>
              <a:rPr lang="en-US" sz="1700" dirty="0"/>
              <a:t>Bring expats back to home </a:t>
            </a:r>
            <a:r>
              <a:rPr lang="en-US" sz="1700" dirty="0" smtClean="0"/>
              <a:t>market and end </a:t>
            </a:r>
            <a:r>
              <a:rPr lang="en-US" sz="1700" dirty="0"/>
              <a:t>working relationship with local </a:t>
            </a:r>
            <a:r>
              <a:rPr lang="en-US" sz="1700" dirty="0" smtClean="0"/>
              <a:t>employees</a:t>
            </a:r>
          </a:p>
        </p:txBody>
      </p:sp>
      <p:sp>
        <p:nvSpPr>
          <p:cNvPr id="6" name="Rectangle 5"/>
          <p:cNvSpPr/>
          <p:nvPr/>
        </p:nvSpPr>
        <p:spPr>
          <a:xfrm>
            <a:off x="221588" y="3038950"/>
            <a:ext cx="3724467" cy="338554"/>
          </a:xfrm>
          <a:prstGeom prst="rect">
            <a:avLst/>
          </a:prstGeom>
        </p:spPr>
        <p:txBody>
          <a:bodyPr wrap="square">
            <a:spAutoFit/>
          </a:bodyPr>
          <a:lstStyle/>
          <a:p>
            <a:r>
              <a:rPr lang="en-US" sz="1600" dirty="0"/>
              <a:t>		</a:t>
            </a:r>
          </a:p>
        </p:txBody>
      </p:sp>
      <p:cxnSp>
        <p:nvCxnSpPr>
          <p:cNvPr id="9" name="Straight Connector 8"/>
          <p:cNvCxnSpPr/>
          <p:nvPr/>
        </p:nvCxnSpPr>
        <p:spPr>
          <a:xfrm flipV="1">
            <a:off x="1" y="1111193"/>
            <a:ext cx="7318085" cy="24227"/>
          </a:xfrm>
          <a:prstGeom prst="line">
            <a:avLst/>
          </a:prstGeom>
        </p:spPr>
        <p:style>
          <a:lnRef idx="2">
            <a:schemeClr val="accent1"/>
          </a:lnRef>
          <a:fillRef idx="0">
            <a:schemeClr val="accent1"/>
          </a:fillRef>
          <a:effectRef idx="1">
            <a:schemeClr val="accent1"/>
          </a:effectRef>
          <a:fontRef idx="minor">
            <a:schemeClr val="tx1"/>
          </a:fontRef>
        </p:style>
      </p:cxnSp>
      <p:sp>
        <p:nvSpPr>
          <p:cNvPr id="11" name="Half Frame 10"/>
          <p:cNvSpPr/>
          <p:nvPr/>
        </p:nvSpPr>
        <p:spPr>
          <a:xfrm>
            <a:off x="825717" y="5784027"/>
            <a:ext cx="956163" cy="956143"/>
          </a:xfrm>
          <a:prstGeom prst="halfFrame">
            <a:avLst>
              <a:gd name="adj1" fmla="val 5498"/>
              <a:gd name="adj2" fmla="val 7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solidFill>
                <a:srgbClr val="FFFFFF"/>
              </a:solidFill>
            </a:endParaRPr>
          </a:p>
        </p:txBody>
      </p:sp>
      <p:sp>
        <p:nvSpPr>
          <p:cNvPr id="12" name="Half Frame 11"/>
          <p:cNvSpPr/>
          <p:nvPr/>
        </p:nvSpPr>
        <p:spPr>
          <a:xfrm rot="10800000">
            <a:off x="8313087" y="1740731"/>
            <a:ext cx="956163" cy="956143"/>
          </a:xfrm>
          <a:prstGeom prst="halfFrame">
            <a:avLst>
              <a:gd name="adj1" fmla="val 5498"/>
              <a:gd name="adj2" fmla="val 7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solidFill>
                <a:srgbClr val="FFFFFF"/>
              </a:solidFill>
            </a:endParaRPr>
          </a:p>
        </p:txBody>
      </p:sp>
      <p:grpSp>
        <p:nvGrpSpPr>
          <p:cNvPr id="20" name="Group 19"/>
          <p:cNvGrpSpPr/>
          <p:nvPr/>
        </p:nvGrpSpPr>
        <p:grpSpPr>
          <a:xfrm>
            <a:off x="524534" y="1120305"/>
            <a:ext cx="9218493" cy="1342563"/>
            <a:chOff x="0" y="341172"/>
            <a:chExt cx="9218493" cy="1342563"/>
          </a:xfrm>
        </p:grpSpPr>
        <p:sp>
          <p:nvSpPr>
            <p:cNvPr id="33" name="Right Arrow 32"/>
            <p:cNvSpPr/>
            <p:nvPr/>
          </p:nvSpPr>
          <p:spPr>
            <a:xfrm>
              <a:off x="0" y="341172"/>
              <a:ext cx="9218493" cy="1342563"/>
            </a:xfrm>
            <a:prstGeom prst="rightArrow">
              <a:avLst>
                <a:gd name="adj1" fmla="val 50000"/>
                <a:gd name="adj2" fmla="val 5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Right Arrow 4"/>
            <p:cNvSpPr/>
            <p:nvPr/>
          </p:nvSpPr>
          <p:spPr>
            <a:xfrm>
              <a:off x="0" y="676813"/>
              <a:ext cx="8882852" cy="671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254000" bIns="213132" numCol="1" spcCol="1270" anchor="ctr" anchorCtr="0">
              <a:noAutofit/>
            </a:bodyPr>
            <a:lstStyle/>
            <a:p>
              <a:pPr lvl="0" algn="l" defTabSz="1111250">
                <a:lnSpc>
                  <a:spcPct val="90000"/>
                </a:lnSpc>
                <a:spcBef>
                  <a:spcPct val="0"/>
                </a:spcBef>
                <a:spcAft>
                  <a:spcPct val="35000"/>
                </a:spcAft>
              </a:pPr>
              <a:r>
                <a:rPr lang="en-US" sz="2500" b="1" kern="1200" dirty="0" smtClean="0"/>
                <a:t>Stage 1 (1-2 Years)</a:t>
              </a:r>
              <a:endParaRPr lang="en-US" sz="2500" b="1" kern="1200" dirty="0"/>
            </a:p>
          </p:txBody>
        </p:sp>
      </p:grpSp>
      <p:grpSp>
        <p:nvGrpSpPr>
          <p:cNvPr id="21" name="Group 20"/>
          <p:cNvGrpSpPr/>
          <p:nvPr/>
        </p:nvGrpSpPr>
        <p:grpSpPr>
          <a:xfrm>
            <a:off x="524534" y="2125734"/>
            <a:ext cx="2839295" cy="2922257"/>
            <a:chOff x="0" y="1346602"/>
            <a:chExt cx="2839295" cy="2652396"/>
          </a:xfrm>
        </p:grpSpPr>
        <p:sp>
          <p:nvSpPr>
            <p:cNvPr id="31" name="Rectangle 30"/>
            <p:cNvSpPr/>
            <p:nvPr/>
          </p:nvSpPr>
          <p:spPr>
            <a:xfrm>
              <a:off x="0" y="1346602"/>
              <a:ext cx="2839295" cy="2586272"/>
            </a:xfrm>
            <a:prstGeom prst="re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Rectangle 31"/>
            <p:cNvSpPr/>
            <p:nvPr/>
          </p:nvSpPr>
          <p:spPr>
            <a:xfrm>
              <a:off x="0" y="1346602"/>
              <a:ext cx="2839295" cy="26523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t" anchorCtr="0">
              <a:noAutofit/>
            </a:bodyPr>
            <a:lstStyle/>
            <a:p>
              <a:r>
                <a:rPr lang="en-US" sz="1200" b="1" dirty="0">
                  <a:solidFill>
                    <a:schemeClr val="tx1"/>
                  </a:solidFill>
                </a:rPr>
                <a:t>Short Term Exit </a:t>
              </a:r>
              <a:r>
                <a:rPr lang="en-US" sz="1200" b="1" dirty="0" smtClean="0">
                  <a:solidFill>
                    <a:schemeClr val="tx1"/>
                  </a:solidFill>
                </a:rPr>
                <a:t>Criteria:</a:t>
              </a:r>
              <a:r>
                <a:rPr lang="en-US" sz="1200" b="1" dirty="0">
                  <a:solidFill>
                    <a:schemeClr val="tx1"/>
                  </a:solidFill>
                </a:rPr>
                <a:t>	</a:t>
              </a:r>
              <a:endParaRPr lang="en-US" sz="1200" b="1" dirty="0" smtClean="0">
                <a:solidFill>
                  <a:schemeClr val="tx1"/>
                </a:solidFill>
              </a:endParaRPr>
            </a:p>
            <a:p>
              <a:r>
                <a:rPr lang="en-US" sz="1200" dirty="0">
                  <a:solidFill>
                    <a:schemeClr val="tx1"/>
                  </a:solidFill>
                </a:rPr>
                <a:t>	</a:t>
              </a:r>
            </a:p>
            <a:p>
              <a:pPr marL="285750" indent="-285750">
                <a:buFont typeface="Arial"/>
                <a:buChar char="•"/>
              </a:pPr>
              <a:r>
                <a:rPr lang="en-US" sz="1200" dirty="0">
                  <a:solidFill>
                    <a:schemeClr val="tx1"/>
                  </a:solidFill>
                </a:rPr>
                <a:t>Fail to find a direct selling </a:t>
              </a:r>
              <a:r>
                <a:rPr lang="en-US" sz="1200" dirty="0" smtClean="0">
                  <a:solidFill>
                    <a:schemeClr val="tx1"/>
                  </a:solidFill>
                </a:rPr>
                <a:t>partner for a joint venture</a:t>
              </a:r>
              <a:r>
                <a:rPr lang="en-US" sz="1200" dirty="0">
                  <a:solidFill>
                    <a:schemeClr val="tx1"/>
                  </a:solidFill>
                </a:rPr>
                <a:t>	</a:t>
              </a:r>
            </a:p>
            <a:p>
              <a:pPr marL="285750" indent="-285750">
                <a:buFont typeface="Arial"/>
                <a:buChar char="•"/>
              </a:pPr>
              <a:r>
                <a:rPr lang="en-US" sz="1200" dirty="0" smtClean="0">
                  <a:solidFill>
                    <a:schemeClr val="tx1"/>
                  </a:solidFill>
                </a:rPr>
                <a:t>Less than 0.5% share of glassware market by end of Year 2</a:t>
              </a:r>
            </a:p>
            <a:p>
              <a:pPr marL="285750" indent="-285750">
                <a:buFont typeface="Arial"/>
                <a:buChar char="•"/>
              </a:pPr>
              <a:r>
                <a:rPr lang="en-US" sz="1200" dirty="0" smtClean="0">
                  <a:solidFill>
                    <a:schemeClr val="tx1"/>
                  </a:solidFill>
                </a:rPr>
                <a:t>Launch </a:t>
              </a:r>
              <a:r>
                <a:rPr lang="en-US" sz="1200" dirty="0">
                  <a:solidFill>
                    <a:schemeClr val="tx1"/>
                  </a:solidFill>
                </a:rPr>
                <a:t>parties are not successful (less than 5 salespeople per party)</a:t>
              </a:r>
            </a:p>
            <a:p>
              <a:pPr marL="285750" indent="-285750">
                <a:buFont typeface="Arial"/>
                <a:buChar char="•"/>
              </a:pPr>
              <a:r>
                <a:rPr lang="en-US" sz="1200" dirty="0">
                  <a:solidFill>
                    <a:schemeClr val="tx1"/>
                  </a:solidFill>
                </a:rPr>
                <a:t>Fewer than 100 sales reps by the end of Year 2</a:t>
              </a:r>
            </a:p>
            <a:p>
              <a:pPr marL="285750" indent="-285750">
                <a:buFont typeface="Arial"/>
                <a:buChar char="•"/>
              </a:pPr>
              <a:r>
                <a:rPr lang="en-US" sz="1200" dirty="0">
                  <a:solidFill>
                    <a:schemeClr val="tx1"/>
                  </a:solidFill>
                </a:rPr>
                <a:t>Average annual sales per rep less than 77 million IDR by end of Year 2</a:t>
              </a:r>
            </a:p>
            <a:p>
              <a:pPr marL="285750" indent="-285750">
                <a:buFont typeface="Arial"/>
                <a:buChar char="•"/>
              </a:pPr>
              <a:r>
                <a:rPr lang="en-US" sz="1200" dirty="0">
                  <a:solidFill>
                    <a:schemeClr val="tx1"/>
                  </a:solidFill>
                </a:rPr>
                <a:t>Average party sales are less than 4 million IDR 	</a:t>
              </a:r>
            </a:p>
          </p:txBody>
        </p:sp>
      </p:grpSp>
      <p:grpSp>
        <p:nvGrpSpPr>
          <p:cNvPr id="22" name="Group 21"/>
          <p:cNvGrpSpPr/>
          <p:nvPr/>
        </p:nvGrpSpPr>
        <p:grpSpPr>
          <a:xfrm>
            <a:off x="3363829" y="1567826"/>
            <a:ext cx="6379197" cy="1342563"/>
            <a:chOff x="2839295" y="788693"/>
            <a:chExt cx="6379197" cy="1342563"/>
          </a:xfrm>
        </p:grpSpPr>
        <p:sp>
          <p:nvSpPr>
            <p:cNvPr id="29" name="Right Arrow 28"/>
            <p:cNvSpPr/>
            <p:nvPr/>
          </p:nvSpPr>
          <p:spPr>
            <a:xfrm>
              <a:off x="2839295" y="788693"/>
              <a:ext cx="6379197" cy="1342563"/>
            </a:xfrm>
            <a:prstGeom prst="rightArrow">
              <a:avLst>
                <a:gd name="adj1" fmla="val 50000"/>
                <a:gd name="adj2" fmla="val 5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ight Arrow 8"/>
            <p:cNvSpPr/>
            <p:nvPr/>
          </p:nvSpPr>
          <p:spPr>
            <a:xfrm>
              <a:off x="2839295" y="1124334"/>
              <a:ext cx="6043556" cy="671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254000" bIns="213132" numCol="1" spcCol="1270" anchor="ctr" anchorCtr="0">
              <a:noAutofit/>
            </a:bodyPr>
            <a:lstStyle/>
            <a:p>
              <a:pPr lvl="0" algn="l" defTabSz="1111250">
                <a:lnSpc>
                  <a:spcPct val="90000"/>
                </a:lnSpc>
                <a:spcBef>
                  <a:spcPct val="0"/>
                </a:spcBef>
                <a:spcAft>
                  <a:spcPct val="35000"/>
                </a:spcAft>
              </a:pPr>
              <a:r>
                <a:rPr lang="en-US" sz="2500" b="1" kern="1200" dirty="0" smtClean="0"/>
                <a:t>Stage 2 (3-5 Years)</a:t>
              </a:r>
              <a:endParaRPr lang="en-US" sz="2500" b="1" kern="1200" dirty="0"/>
            </a:p>
          </p:txBody>
        </p:sp>
      </p:grpSp>
      <p:grpSp>
        <p:nvGrpSpPr>
          <p:cNvPr id="23" name="Group 22"/>
          <p:cNvGrpSpPr/>
          <p:nvPr/>
        </p:nvGrpSpPr>
        <p:grpSpPr>
          <a:xfrm>
            <a:off x="6203125" y="2015347"/>
            <a:ext cx="3539901" cy="1342563"/>
            <a:chOff x="5678591" y="1236214"/>
            <a:chExt cx="3539901" cy="1342563"/>
          </a:xfrm>
        </p:grpSpPr>
        <p:sp>
          <p:nvSpPr>
            <p:cNvPr id="27" name="Right Arrow 26"/>
            <p:cNvSpPr/>
            <p:nvPr/>
          </p:nvSpPr>
          <p:spPr>
            <a:xfrm>
              <a:off x="5678591" y="1236214"/>
              <a:ext cx="3539901" cy="1342563"/>
            </a:xfrm>
            <a:prstGeom prst="rightArrow">
              <a:avLst>
                <a:gd name="adj1" fmla="val 50000"/>
                <a:gd name="adj2" fmla="val 5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ight Arrow 10"/>
            <p:cNvSpPr/>
            <p:nvPr/>
          </p:nvSpPr>
          <p:spPr>
            <a:xfrm>
              <a:off x="5678591" y="1571855"/>
              <a:ext cx="3204260" cy="671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254000" bIns="213132" numCol="1" spcCol="1270" anchor="ctr" anchorCtr="0">
              <a:noAutofit/>
            </a:bodyPr>
            <a:lstStyle/>
            <a:p>
              <a:pPr lvl="0" algn="l" defTabSz="1111250">
                <a:lnSpc>
                  <a:spcPct val="90000"/>
                </a:lnSpc>
                <a:spcBef>
                  <a:spcPct val="0"/>
                </a:spcBef>
                <a:spcAft>
                  <a:spcPct val="35000"/>
                </a:spcAft>
              </a:pPr>
              <a:r>
                <a:rPr lang="en-US" sz="2500" b="1" kern="1200" dirty="0" smtClean="0"/>
                <a:t>Stage 3 (&gt;5 Years)</a:t>
              </a:r>
              <a:endParaRPr lang="en-US" sz="2500" b="1" kern="1200" dirty="0"/>
            </a:p>
          </p:txBody>
        </p:sp>
      </p:grpSp>
      <p:grpSp>
        <p:nvGrpSpPr>
          <p:cNvPr id="24" name="Group 23"/>
          <p:cNvGrpSpPr/>
          <p:nvPr/>
        </p:nvGrpSpPr>
        <p:grpSpPr>
          <a:xfrm>
            <a:off x="3379452" y="2572585"/>
            <a:ext cx="2839295" cy="2665897"/>
            <a:chOff x="5678591" y="2256585"/>
            <a:chExt cx="2839295" cy="2563362"/>
          </a:xfrm>
        </p:grpSpPr>
        <p:sp>
          <p:nvSpPr>
            <p:cNvPr id="25" name="Rectangle 24"/>
            <p:cNvSpPr/>
            <p:nvPr/>
          </p:nvSpPr>
          <p:spPr>
            <a:xfrm>
              <a:off x="5678591" y="2256585"/>
              <a:ext cx="2839295" cy="2548422"/>
            </a:xfrm>
            <a:prstGeom prst="re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Rectangle 25"/>
            <p:cNvSpPr/>
            <p:nvPr/>
          </p:nvSpPr>
          <p:spPr>
            <a:xfrm>
              <a:off x="5678591" y="2271525"/>
              <a:ext cx="2839295" cy="254842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endParaRPr lang="en-US" sz="1400" kern="1200" dirty="0"/>
            </a:p>
          </p:txBody>
        </p:sp>
      </p:grpSp>
      <p:sp>
        <p:nvSpPr>
          <p:cNvPr id="36" name="Rectangle 35"/>
          <p:cNvSpPr/>
          <p:nvPr/>
        </p:nvSpPr>
        <p:spPr>
          <a:xfrm>
            <a:off x="3396026" y="2576931"/>
            <a:ext cx="2699521" cy="25862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t" anchorCtr="0">
            <a:noAutofit/>
          </a:bodyPr>
          <a:lstStyle/>
          <a:p>
            <a:r>
              <a:rPr lang="en-US" sz="1200" b="1" dirty="0"/>
              <a:t>Medium </a:t>
            </a:r>
            <a:r>
              <a:rPr lang="en-US" sz="1200" b="1" dirty="0" smtClean="0"/>
              <a:t>Term:</a:t>
            </a:r>
            <a:endParaRPr lang="en-US" sz="1200" b="1" dirty="0"/>
          </a:p>
          <a:p>
            <a:endParaRPr lang="en-US" sz="1200" b="1" dirty="0"/>
          </a:p>
          <a:p>
            <a:pPr marL="285750" indent="-285750">
              <a:buFont typeface="Arial"/>
              <a:buChar char="•"/>
            </a:pPr>
            <a:r>
              <a:rPr lang="en-US" sz="1200" dirty="0"/>
              <a:t>eCommerce platform sales are less than 6.6 billion IDR by end of Year 4</a:t>
            </a:r>
          </a:p>
          <a:p>
            <a:pPr marL="285750" indent="-285750">
              <a:buFont typeface="Arial"/>
              <a:buChar char="•"/>
            </a:pPr>
            <a:r>
              <a:rPr lang="en-US" sz="1200" dirty="0"/>
              <a:t>Fewer than 500 sales reps by end of Year </a:t>
            </a:r>
            <a:r>
              <a:rPr lang="en-US" sz="1200" dirty="0" smtClean="0"/>
              <a:t>5</a:t>
            </a:r>
          </a:p>
          <a:p>
            <a:pPr marL="285750" indent="-285750">
              <a:buFont typeface="Arial"/>
              <a:buChar char="•"/>
            </a:pPr>
            <a:r>
              <a:rPr lang="en-US" sz="1200" dirty="0" smtClean="0"/>
              <a:t>Fail to expand beyond glassware</a:t>
            </a:r>
            <a:endParaRPr lang="en-US" sz="1200" dirty="0"/>
          </a:p>
          <a:p>
            <a:pPr marL="285750" indent="-285750">
              <a:buFont typeface="Arial"/>
              <a:buChar char="•"/>
            </a:pPr>
            <a:r>
              <a:rPr lang="en-US" sz="1200" dirty="0"/>
              <a:t>Average annual sales per rep less than 100 million IDR by end of Year 5</a:t>
            </a:r>
          </a:p>
          <a:p>
            <a:pPr marL="285750" indent="-285750">
              <a:buFont typeface="Arial"/>
              <a:buChar char="•"/>
            </a:pPr>
            <a:r>
              <a:rPr lang="en-US" sz="1200" dirty="0"/>
              <a:t>Less than 3% share of glassware market by end of Year 5</a:t>
            </a:r>
          </a:p>
        </p:txBody>
      </p:sp>
      <p:grpSp>
        <p:nvGrpSpPr>
          <p:cNvPr id="37" name="Group 36"/>
          <p:cNvGrpSpPr/>
          <p:nvPr/>
        </p:nvGrpSpPr>
        <p:grpSpPr>
          <a:xfrm>
            <a:off x="6236005" y="3023778"/>
            <a:ext cx="2839295" cy="2405195"/>
            <a:chOff x="5678591" y="2271525"/>
            <a:chExt cx="2839295" cy="2548422"/>
          </a:xfrm>
        </p:grpSpPr>
        <p:sp>
          <p:nvSpPr>
            <p:cNvPr id="38" name="Rectangle 37"/>
            <p:cNvSpPr/>
            <p:nvPr/>
          </p:nvSpPr>
          <p:spPr>
            <a:xfrm>
              <a:off x="5678591" y="2271525"/>
              <a:ext cx="2839295" cy="2548422"/>
            </a:xfrm>
            <a:prstGeom prst="re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9" name="Rectangle 38"/>
            <p:cNvSpPr/>
            <p:nvPr/>
          </p:nvSpPr>
          <p:spPr>
            <a:xfrm>
              <a:off x="5678591" y="2271525"/>
              <a:ext cx="2839295" cy="254842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endParaRPr lang="en-US" sz="1400" kern="1200" dirty="0"/>
            </a:p>
          </p:txBody>
        </p:sp>
      </p:grpSp>
      <p:sp>
        <p:nvSpPr>
          <p:cNvPr id="40" name="Rectangle 39"/>
          <p:cNvSpPr/>
          <p:nvPr/>
        </p:nvSpPr>
        <p:spPr>
          <a:xfrm>
            <a:off x="6342219" y="2980004"/>
            <a:ext cx="2547122" cy="25862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t" anchorCtr="0">
            <a:noAutofit/>
          </a:bodyPr>
          <a:lstStyle/>
          <a:p>
            <a:r>
              <a:rPr lang="en-US" sz="1200" b="1" dirty="0"/>
              <a:t>Long </a:t>
            </a:r>
            <a:r>
              <a:rPr lang="en-US" sz="1200" b="1" dirty="0" smtClean="0"/>
              <a:t>Term:</a:t>
            </a:r>
            <a:endParaRPr lang="en-US" sz="1200" b="1" dirty="0"/>
          </a:p>
          <a:p>
            <a:endParaRPr lang="en-US" sz="1200" b="1" dirty="0"/>
          </a:p>
          <a:p>
            <a:pPr marL="285750" indent="-285750">
              <a:buFont typeface="Arial"/>
              <a:buChar char="•"/>
            </a:pPr>
            <a:r>
              <a:rPr lang="en-US" sz="1200" dirty="0"/>
              <a:t>Growth in sales force &lt;5% year over year (indicating market saturation)</a:t>
            </a:r>
          </a:p>
          <a:p>
            <a:pPr marL="285750" indent="-285750">
              <a:buFont typeface="Arial"/>
              <a:buChar char="•"/>
            </a:pPr>
            <a:r>
              <a:rPr lang="en-US" sz="1200" dirty="0"/>
              <a:t>Annual sales per rep fail to grow year over year</a:t>
            </a:r>
          </a:p>
          <a:p>
            <a:pPr marL="285750" indent="-285750">
              <a:buFont typeface="Arial"/>
              <a:buChar char="•"/>
            </a:pPr>
            <a:r>
              <a:rPr lang="en-US" sz="1200" dirty="0"/>
              <a:t>eCommerce platform sales fail to grow</a:t>
            </a:r>
          </a:p>
          <a:p>
            <a:pPr marL="285750" indent="-285750">
              <a:buFont typeface="Arial"/>
              <a:buChar char="•"/>
            </a:pPr>
            <a:r>
              <a:rPr lang="en-US" sz="1200" dirty="0"/>
              <a:t>Not in the top 5 glassware companies (by sales volume) by end of Year 7</a:t>
            </a:r>
          </a:p>
        </p:txBody>
      </p:sp>
      <p:sp>
        <p:nvSpPr>
          <p:cNvPr id="35" name="Half Frame 34"/>
          <p:cNvSpPr/>
          <p:nvPr/>
        </p:nvSpPr>
        <p:spPr>
          <a:xfrm rot="10800000">
            <a:off x="8099727" y="6113534"/>
            <a:ext cx="956163" cy="956143"/>
          </a:xfrm>
          <a:prstGeom prst="halfFrame">
            <a:avLst>
              <a:gd name="adj1" fmla="val 5498"/>
              <a:gd name="adj2" fmla="val 7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solidFill>
                <a:srgbClr val="FFFFFF"/>
              </a:solidFill>
            </a:endParaRPr>
          </a:p>
        </p:txBody>
      </p:sp>
      <p:sp>
        <p:nvSpPr>
          <p:cNvPr id="41" name="TextBox 40"/>
          <p:cNvSpPr txBox="1"/>
          <p:nvPr/>
        </p:nvSpPr>
        <p:spPr>
          <a:xfrm>
            <a:off x="9662627" y="7403068"/>
            <a:ext cx="1296537" cy="369332"/>
          </a:xfrm>
          <a:prstGeom prst="rect">
            <a:avLst/>
          </a:prstGeom>
          <a:noFill/>
        </p:spPr>
        <p:txBody>
          <a:bodyPr wrap="square" rtlCol="0">
            <a:spAutoFit/>
          </a:bodyPr>
          <a:lstStyle/>
          <a:p>
            <a:r>
              <a:rPr lang="en-US" dirty="0" smtClean="0"/>
              <a:t>21</a:t>
            </a:r>
            <a:endParaRPr lang="en-US" dirty="0"/>
          </a:p>
        </p:txBody>
      </p:sp>
    </p:spTree>
    <p:extLst>
      <p:ext uri="{BB962C8B-B14F-4D97-AF65-F5344CB8AC3E}">
        <p14:creationId xmlns:p14="http://schemas.microsoft.com/office/powerpoint/2010/main" val="296654361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35" y="-307742"/>
            <a:ext cx="8887539" cy="1879291"/>
          </a:xfrm>
        </p:spPr>
        <p:txBody>
          <a:bodyPr>
            <a:normAutofit/>
          </a:bodyPr>
          <a:lstStyle/>
          <a:p>
            <a:r>
              <a:rPr lang="en-US" sz="3200" dirty="0" smtClean="0"/>
              <a:t>Revenue is driven by sales force productivity, and costs are driven by commissions and expat pay</a:t>
            </a:r>
            <a:endParaRPr lang="en-US" sz="3200" dirty="0"/>
          </a:p>
        </p:txBody>
      </p:sp>
      <p:graphicFrame>
        <p:nvGraphicFramePr>
          <p:cNvPr id="5" name="Table 4"/>
          <p:cNvGraphicFramePr>
            <a:graphicFrameLocks noGrp="1"/>
          </p:cNvGraphicFramePr>
          <p:nvPr>
            <p:extLst/>
          </p:nvPr>
        </p:nvGraphicFramePr>
        <p:xfrm>
          <a:off x="186032" y="1342258"/>
          <a:ext cx="6085768" cy="4402871"/>
        </p:xfrm>
        <a:graphic>
          <a:graphicData uri="http://schemas.openxmlformats.org/drawingml/2006/table">
            <a:tbl>
              <a:tblPr/>
              <a:tblGrid>
                <a:gridCol w="488185"/>
                <a:gridCol w="659898"/>
                <a:gridCol w="690715"/>
                <a:gridCol w="734761"/>
                <a:gridCol w="893731"/>
                <a:gridCol w="1175963"/>
                <a:gridCol w="486064"/>
                <a:gridCol w="144393"/>
                <a:gridCol w="812058"/>
              </a:tblGrid>
              <a:tr h="217232">
                <a:tc gridSpan="9">
                  <a:txBody>
                    <a:bodyPr/>
                    <a:lstStyle/>
                    <a:p>
                      <a:pPr algn="l" fontAlgn="b"/>
                      <a:r>
                        <a:rPr lang="en-US" sz="1200" b="1" i="0" u="none" strike="noStrike" dirty="0">
                          <a:solidFill>
                            <a:srgbClr val="000000"/>
                          </a:solidFill>
                          <a:effectLst/>
                          <a:latin typeface="Calibri Light"/>
                        </a:rPr>
                        <a:t>Revenue Model: Direct Selling and eCommerce</a:t>
                      </a:r>
                    </a:p>
                  </a:txBody>
                  <a:tcPr marL="10478" marR="10478" marT="14393"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232">
                <a:tc gridSpan="9">
                  <a:txBody>
                    <a:bodyPr/>
                    <a:lstStyle/>
                    <a:p>
                      <a:pPr algn="l" fontAlgn="b"/>
                      <a:r>
                        <a:rPr lang="en-US" sz="1200" b="0" i="0" u="none" strike="noStrike" dirty="0">
                          <a:solidFill>
                            <a:srgbClr val="000000"/>
                          </a:solidFill>
                          <a:effectLst/>
                          <a:latin typeface="Calibri Light"/>
                        </a:rPr>
                        <a:t>*Sales in IDR (millions), 1 million IDR = 77 </a:t>
                      </a:r>
                      <a:r>
                        <a:rPr lang="en-US" sz="1200" b="0" i="0" u="none" strike="noStrike" dirty="0" smtClean="0">
                          <a:solidFill>
                            <a:srgbClr val="000000"/>
                          </a:solidFill>
                          <a:effectLst/>
                          <a:latin typeface="Calibri Light"/>
                        </a:rPr>
                        <a:t>USD (as of</a:t>
                      </a:r>
                      <a:r>
                        <a:rPr lang="en-US" sz="1200" b="0" i="0" u="none" strike="noStrike" baseline="0" dirty="0" smtClean="0">
                          <a:solidFill>
                            <a:srgbClr val="000000"/>
                          </a:solidFill>
                          <a:effectLst/>
                          <a:latin typeface="Calibri Light"/>
                        </a:rPr>
                        <a:t> 4/20/15)</a:t>
                      </a:r>
                      <a:endParaRPr lang="en-US" sz="1200" b="0" i="0" u="none" strike="noStrike" dirty="0">
                        <a:solidFill>
                          <a:srgbClr val="000000"/>
                        </a:solidFill>
                        <a:effectLst/>
                        <a:latin typeface="Calibri Light"/>
                      </a:endParaRPr>
                    </a:p>
                  </a:txBody>
                  <a:tcPr marL="10478" marR="10478" marT="14393"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232">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r>
              <a:tr h="540396">
                <a:tc>
                  <a:txBody>
                    <a:bodyPr/>
                    <a:lstStyle/>
                    <a:p>
                      <a:pPr algn="l" fontAlgn="b"/>
                      <a:r>
                        <a:rPr lang="en-US" sz="1200" b="0" i="0" u="none" strike="noStrike">
                          <a:solidFill>
                            <a:srgbClr val="000000"/>
                          </a:solidFill>
                          <a:effectLst/>
                          <a:latin typeface="Calibri Light"/>
                        </a:rPr>
                        <a:t>Year</a:t>
                      </a:r>
                    </a:p>
                  </a:txBody>
                  <a:tcPr marL="10478" marR="10478" marT="1439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Light"/>
                        </a:rPr>
                        <a:t>Libbey Sales Force</a:t>
                      </a:r>
                    </a:p>
                  </a:txBody>
                  <a:tcPr marL="10478" marR="10478" marT="14393"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de-DE" sz="1200" b="0" i="0" u="none" strike="noStrike">
                          <a:solidFill>
                            <a:srgbClr val="000000"/>
                          </a:solidFill>
                          <a:effectLst/>
                          <a:latin typeface="Calibri Light"/>
                        </a:rPr>
                        <a:t>Sales Per Rep</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Light"/>
                        </a:rPr>
                        <a:t>Direct Sales</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r-FR" sz="1200" b="0" i="0" u="none" strike="noStrike">
                          <a:solidFill>
                            <a:srgbClr val="000000"/>
                          </a:solidFill>
                          <a:effectLst/>
                          <a:latin typeface="Calibri Light"/>
                        </a:rPr>
                        <a:t>eCommerce</a:t>
                      </a:r>
                    </a:p>
                  </a:txBody>
                  <a:tcPr marL="10478" marR="10478" marT="1439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ES_tradnl" sz="1200" b="1" i="0" u="none" strike="noStrike">
                          <a:solidFill>
                            <a:srgbClr val="000000"/>
                          </a:solidFill>
                          <a:effectLst/>
                          <a:latin typeface="Calibri Light"/>
                        </a:rPr>
                        <a:t>Total Sales</a:t>
                      </a:r>
                    </a:p>
                  </a:txBody>
                  <a:tcPr marL="10478" marR="10478" marT="14393"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r>
              <a:tr h="217232">
                <a:tc>
                  <a:txBody>
                    <a:bodyPr/>
                    <a:lstStyle/>
                    <a:p>
                      <a:pPr algn="r" fontAlgn="b"/>
                      <a:r>
                        <a:rPr lang="en-US" sz="1200" b="0" i="0" u="none" strike="noStrike">
                          <a:solidFill>
                            <a:srgbClr val="000000"/>
                          </a:solidFill>
                          <a:effectLst/>
                          <a:latin typeface="Calibri Light"/>
                        </a:rPr>
                        <a:t>1</a:t>
                      </a:r>
                    </a:p>
                  </a:txBody>
                  <a:tcPr marL="10478" marR="10478" marT="1439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Light"/>
                        </a:rPr>
                        <a:t>158</a:t>
                      </a:r>
                    </a:p>
                  </a:txBody>
                  <a:tcPr marL="10478" marR="10478" marT="1439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Light"/>
                        </a:rPr>
                        <a:t>153</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Light"/>
                        </a:rPr>
                        <a:t>24,217</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Light"/>
                        </a:rPr>
                        <a:t>0</a:t>
                      </a:r>
                    </a:p>
                  </a:txBody>
                  <a:tcPr marL="10478" marR="10478" marT="1439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200" b="1" i="0" u="none" strike="noStrike">
                          <a:solidFill>
                            <a:srgbClr val="000000"/>
                          </a:solidFill>
                          <a:effectLst/>
                          <a:latin typeface="Calibri Light"/>
                        </a:rPr>
                        <a:t>24,217</a:t>
                      </a:r>
                    </a:p>
                  </a:txBody>
                  <a:tcPr marL="10478" marR="10478" marT="1439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r>
              <a:tr h="217232">
                <a:tc>
                  <a:txBody>
                    <a:bodyPr/>
                    <a:lstStyle/>
                    <a:p>
                      <a:pPr algn="r" fontAlgn="b"/>
                      <a:r>
                        <a:rPr lang="en-US" sz="1200" b="0" i="0" u="none" strike="noStrike">
                          <a:solidFill>
                            <a:srgbClr val="000000"/>
                          </a:solidFill>
                          <a:effectLst/>
                          <a:latin typeface="Calibri Light"/>
                        </a:rPr>
                        <a:t>2</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Light"/>
                        </a:rPr>
                        <a:t>249</a:t>
                      </a:r>
                    </a:p>
                  </a:txBody>
                  <a:tcPr marL="10478" marR="10478" marT="1439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Light"/>
                        </a:rPr>
                        <a:t>161</a:t>
                      </a:r>
                    </a:p>
                  </a:txBody>
                  <a:tcPr marL="10478" marR="10478" marT="14393" marB="0" anchor="b">
                    <a:lnL>
                      <a:noFill/>
                    </a:lnL>
                    <a:lnR>
                      <a:noFill/>
                    </a:lnR>
                    <a:lnT>
                      <a:noFill/>
                    </a:lnT>
                    <a:lnB>
                      <a:noFill/>
                    </a:lnB>
                  </a:tcPr>
                </a:tc>
                <a:tc>
                  <a:txBody>
                    <a:bodyPr/>
                    <a:lstStyle/>
                    <a:p>
                      <a:pPr algn="r" fontAlgn="b"/>
                      <a:r>
                        <a:rPr lang="en-US" sz="1200" b="0" i="0" u="none" strike="noStrike">
                          <a:solidFill>
                            <a:srgbClr val="000000"/>
                          </a:solidFill>
                          <a:effectLst/>
                          <a:latin typeface="Calibri Light"/>
                        </a:rPr>
                        <a:t>40,119</a:t>
                      </a:r>
                    </a:p>
                  </a:txBody>
                  <a:tcPr marL="10478" marR="10478" marT="14393" marB="0" anchor="b">
                    <a:lnL>
                      <a:noFill/>
                    </a:lnL>
                    <a:lnR>
                      <a:noFill/>
                    </a:lnR>
                    <a:lnT>
                      <a:noFill/>
                    </a:lnT>
                    <a:lnB>
                      <a:noFill/>
                    </a:lnB>
                  </a:tcPr>
                </a:tc>
                <a:tc>
                  <a:txBody>
                    <a:bodyPr/>
                    <a:lstStyle/>
                    <a:p>
                      <a:pPr algn="r" fontAlgn="b"/>
                      <a:r>
                        <a:rPr lang="en-US" sz="1200" b="0" i="0" u="none" strike="noStrike">
                          <a:solidFill>
                            <a:srgbClr val="000000"/>
                          </a:solidFill>
                          <a:effectLst/>
                          <a:latin typeface="Calibri Light"/>
                        </a:rPr>
                        <a:t>0</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1" i="0" u="none" strike="noStrike">
                          <a:solidFill>
                            <a:srgbClr val="000000"/>
                          </a:solidFill>
                          <a:effectLst/>
                          <a:latin typeface="Calibri Light"/>
                        </a:rPr>
                        <a:t>40,119</a:t>
                      </a:r>
                    </a:p>
                  </a:txBody>
                  <a:tcPr marL="10478" marR="10478" marT="1439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r>
              <a:tr h="217232">
                <a:tc>
                  <a:txBody>
                    <a:bodyPr/>
                    <a:lstStyle/>
                    <a:p>
                      <a:pPr algn="r" fontAlgn="b"/>
                      <a:r>
                        <a:rPr lang="en-US" sz="1200" b="0" i="0" u="none" strike="noStrike">
                          <a:solidFill>
                            <a:srgbClr val="000000"/>
                          </a:solidFill>
                          <a:effectLst/>
                          <a:latin typeface="Calibri Light"/>
                        </a:rPr>
                        <a:t>3</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Light"/>
                        </a:rPr>
                        <a:t>393</a:t>
                      </a:r>
                    </a:p>
                  </a:txBody>
                  <a:tcPr marL="10478" marR="10478" marT="1439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Light"/>
                        </a:rPr>
                        <a:t>169</a:t>
                      </a:r>
                    </a:p>
                  </a:txBody>
                  <a:tcPr marL="10478" marR="10478" marT="14393" marB="0" anchor="b">
                    <a:lnL>
                      <a:noFill/>
                    </a:lnL>
                    <a:lnR>
                      <a:noFill/>
                    </a:lnR>
                    <a:lnT>
                      <a:noFill/>
                    </a:lnT>
                    <a:lnB>
                      <a:noFill/>
                    </a:lnB>
                  </a:tcPr>
                </a:tc>
                <a:tc>
                  <a:txBody>
                    <a:bodyPr/>
                    <a:lstStyle/>
                    <a:p>
                      <a:pPr algn="r" fontAlgn="b"/>
                      <a:r>
                        <a:rPr lang="en-US" sz="1200" b="0" i="0" u="none" strike="noStrike">
                          <a:solidFill>
                            <a:srgbClr val="000000"/>
                          </a:solidFill>
                          <a:effectLst/>
                          <a:latin typeface="Calibri Light"/>
                        </a:rPr>
                        <a:t>66,462</a:t>
                      </a:r>
                    </a:p>
                  </a:txBody>
                  <a:tcPr marL="10478" marR="10478" marT="14393" marB="0" anchor="b">
                    <a:lnL>
                      <a:noFill/>
                    </a:lnL>
                    <a:lnR>
                      <a:noFill/>
                    </a:lnR>
                    <a:lnT>
                      <a:noFill/>
                    </a:lnT>
                    <a:lnB>
                      <a:noFill/>
                    </a:lnB>
                  </a:tcPr>
                </a:tc>
                <a:tc>
                  <a:txBody>
                    <a:bodyPr/>
                    <a:lstStyle/>
                    <a:p>
                      <a:pPr algn="r" fontAlgn="b"/>
                      <a:r>
                        <a:rPr lang="en-US" sz="1200" b="0" i="0" u="none" strike="noStrike">
                          <a:solidFill>
                            <a:srgbClr val="000000"/>
                          </a:solidFill>
                          <a:effectLst/>
                          <a:latin typeface="Calibri Light"/>
                        </a:rPr>
                        <a:t>6,646</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1" i="0" u="none" strike="noStrike">
                          <a:solidFill>
                            <a:srgbClr val="000000"/>
                          </a:solidFill>
                          <a:effectLst/>
                          <a:latin typeface="Calibri Light"/>
                        </a:rPr>
                        <a:t>73,108</a:t>
                      </a:r>
                    </a:p>
                  </a:txBody>
                  <a:tcPr marL="10478" marR="10478" marT="1439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r>
              <a:tr h="217232">
                <a:tc>
                  <a:txBody>
                    <a:bodyPr/>
                    <a:lstStyle/>
                    <a:p>
                      <a:pPr algn="r" fontAlgn="b"/>
                      <a:r>
                        <a:rPr lang="en-US" sz="1200" b="0" i="0" u="none" strike="noStrike">
                          <a:solidFill>
                            <a:srgbClr val="000000"/>
                          </a:solidFill>
                          <a:effectLst/>
                          <a:latin typeface="Calibri Light"/>
                        </a:rPr>
                        <a:t>4</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Light"/>
                        </a:rPr>
                        <a:t>620</a:t>
                      </a:r>
                    </a:p>
                  </a:txBody>
                  <a:tcPr marL="10478" marR="10478" marT="1439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Light"/>
                        </a:rPr>
                        <a:t>178</a:t>
                      </a:r>
                    </a:p>
                  </a:txBody>
                  <a:tcPr marL="10478" marR="10478" marT="14393" marB="0" anchor="b">
                    <a:lnL>
                      <a:noFill/>
                    </a:lnL>
                    <a:lnR>
                      <a:noFill/>
                    </a:lnR>
                    <a:lnT>
                      <a:noFill/>
                    </a:lnT>
                    <a:lnB>
                      <a:noFill/>
                    </a:lnB>
                  </a:tcPr>
                </a:tc>
                <a:tc>
                  <a:txBody>
                    <a:bodyPr/>
                    <a:lstStyle/>
                    <a:p>
                      <a:pPr algn="r" fontAlgn="b"/>
                      <a:r>
                        <a:rPr lang="en-US" sz="1200" b="0" i="0" u="none" strike="noStrike">
                          <a:solidFill>
                            <a:srgbClr val="000000"/>
                          </a:solidFill>
                          <a:effectLst/>
                          <a:latin typeface="Calibri Light"/>
                        </a:rPr>
                        <a:t>110,103</a:t>
                      </a:r>
                    </a:p>
                  </a:txBody>
                  <a:tcPr marL="10478" marR="10478" marT="14393" marB="0" anchor="b">
                    <a:lnL>
                      <a:noFill/>
                    </a:lnL>
                    <a:lnR>
                      <a:noFill/>
                    </a:lnR>
                    <a:lnT>
                      <a:noFill/>
                    </a:lnT>
                    <a:lnB>
                      <a:noFill/>
                    </a:lnB>
                  </a:tcPr>
                </a:tc>
                <a:tc>
                  <a:txBody>
                    <a:bodyPr/>
                    <a:lstStyle/>
                    <a:p>
                      <a:pPr algn="r" fontAlgn="b"/>
                      <a:r>
                        <a:rPr lang="en-US" sz="1200" b="0" i="0" u="none" strike="noStrike">
                          <a:solidFill>
                            <a:srgbClr val="000000"/>
                          </a:solidFill>
                          <a:effectLst/>
                          <a:latin typeface="Calibri Light"/>
                        </a:rPr>
                        <a:t>7,975</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1" i="0" u="none" strike="noStrike">
                          <a:solidFill>
                            <a:srgbClr val="000000"/>
                          </a:solidFill>
                          <a:effectLst/>
                          <a:latin typeface="Calibri Light"/>
                        </a:rPr>
                        <a:t>118,079</a:t>
                      </a:r>
                    </a:p>
                  </a:txBody>
                  <a:tcPr marL="10478" marR="10478" marT="1439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r>
              <a:tr h="217232">
                <a:tc>
                  <a:txBody>
                    <a:bodyPr/>
                    <a:lstStyle/>
                    <a:p>
                      <a:pPr algn="r" fontAlgn="b"/>
                      <a:r>
                        <a:rPr lang="en-US" sz="1200" b="0" i="0" u="none" strike="noStrike">
                          <a:solidFill>
                            <a:srgbClr val="000000"/>
                          </a:solidFill>
                          <a:effectLst/>
                          <a:latin typeface="Calibri Light"/>
                        </a:rPr>
                        <a:t>5</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Light"/>
                        </a:rPr>
                        <a:t>978</a:t>
                      </a:r>
                    </a:p>
                  </a:txBody>
                  <a:tcPr marL="10478" marR="10478" marT="1439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Light"/>
                        </a:rPr>
                        <a:t>187</a:t>
                      </a:r>
                    </a:p>
                  </a:txBody>
                  <a:tcPr marL="10478" marR="10478" marT="14393" marB="0" anchor="b">
                    <a:lnL>
                      <a:noFill/>
                    </a:lnL>
                    <a:lnR>
                      <a:noFill/>
                    </a:lnR>
                    <a:lnT>
                      <a:noFill/>
                    </a:lnT>
                    <a:lnB>
                      <a:noFill/>
                    </a:lnB>
                  </a:tcPr>
                </a:tc>
                <a:tc>
                  <a:txBody>
                    <a:bodyPr/>
                    <a:lstStyle/>
                    <a:p>
                      <a:pPr algn="r" fontAlgn="b"/>
                      <a:r>
                        <a:rPr lang="en-US" sz="1200" b="0" i="0" u="none" strike="noStrike">
                          <a:solidFill>
                            <a:srgbClr val="000000"/>
                          </a:solidFill>
                          <a:effectLst/>
                          <a:latin typeface="Calibri Light"/>
                        </a:rPr>
                        <a:t>182,401</a:t>
                      </a:r>
                    </a:p>
                  </a:txBody>
                  <a:tcPr marL="10478" marR="10478" marT="14393" marB="0" anchor="b">
                    <a:lnL>
                      <a:noFill/>
                    </a:lnL>
                    <a:lnR>
                      <a:noFill/>
                    </a:lnR>
                    <a:lnT>
                      <a:noFill/>
                    </a:lnT>
                    <a:lnB>
                      <a:noFill/>
                    </a:lnB>
                  </a:tcPr>
                </a:tc>
                <a:tc>
                  <a:txBody>
                    <a:bodyPr/>
                    <a:lstStyle/>
                    <a:p>
                      <a:pPr algn="r" fontAlgn="b"/>
                      <a:r>
                        <a:rPr lang="en-US" sz="1200" b="0" i="0" u="none" strike="noStrike">
                          <a:solidFill>
                            <a:srgbClr val="000000"/>
                          </a:solidFill>
                          <a:effectLst/>
                          <a:latin typeface="Calibri Light"/>
                        </a:rPr>
                        <a:t>9,571</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1" i="0" u="none" strike="noStrike">
                          <a:solidFill>
                            <a:srgbClr val="000000"/>
                          </a:solidFill>
                          <a:effectLst/>
                          <a:latin typeface="Calibri Light"/>
                        </a:rPr>
                        <a:t>191,972</a:t>
                      </a:r>
                    </a:p>
                  </a:txBody>
                  <a:tcPr marL="10478" marR="10478" marT="1439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r>
              <a:tr h="217232">
                <a:tc>
                  <a:txBody>
                    <a:bodyPr/>
                    <a:lstStyle/>
                    <a:p>
                      <a:pPr algn="r" fontAlgn="b"/>
                      <a:r>
                        <a:rPr lang="en-US" sz="1200" b="0" i="0" u="none" strike="noStrike">
                          <a:solidFill>
                            <a:srgbClr val="000000"/>
                          </a:solidFill>
                          <a:effectLst/>
                          <a:latin typeface="Calibri Light"/>
                        </a:rPr>
                        <a:t>6</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Light"/>
                        </a:rPr>
                        <a:t>1543</a:t>
                      </a:r>
                    </a:p>
                  </a:txBody>
                  <a:tcPr marL="10478" marR="10478" marT="1439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dirty="0">
                          <a:solidFill>
                            <a:srgbClr val="000000"/>
                          </a:solidFill>
                          <a:effectLst/>
                          <a:latin typeface="Calibri Light"/>
                        </a:rPr>
                        <a:t>196</a:t>
                      </a:r>
                    </a:p>
                  </a:txBody>
                  <a:tcPr marL="10478" marR="10478" marT="14393"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Light"/>
                        </a:rPr>
                        <a:t>302,173</a:t>
                      </a:r>
                    </a:p>
                  </a:txBody>
                  <a:tcPr marL="10478" marR="10478" marT="14393" marB="0" anchor="b">
                    <a:lnL>
                      <a:noFill/>
                    </a:lnL>
                    <a:lnR>
                      <a:noFill/>
                    </a:lnR>
                    <a:lnT>
                      <a:noFill/>
                    </a:lnT>
                    <a:lnB>
                      <a:noFill/>
                    </a:lnB>
                  </a:tcPr>
                </a:tc>
                <a:tc>
                  <a:txBody>
                    <a:bodyPr/>
                    <a:lstStyle/>
                    <a:p>
                      <a:pPr algn="r" fontAlgn="b"/>
                      <a:r>
                        <a:rPr lang="en-US" sz="1200" b="0" i="0" u="none" strike="noStrike">
                          <a:solidFill>
                            <a:srgbClr val="000000"/>
                          </a:solidFill>
                          <a:effectLst/>
                          <a:latin typeface="Calibri Light"/>
                        </a:rPr>
                        <a:t>11,485</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1" i="0" u="none" strike="noStrike">
                          <a:solidFill>
                            <a:srgbClr val="000000"/>
                          </a:solidFill>
                          <a:effectLst/>
                          <a:latin typeface="Calibri Light"/>
                        </a:rPr>
                        <a:t>313,657</a:t>
                      </a:r>
                    </a:p>
                  </a:txBody>
                  <a:tcPr marL="10478" marR="10478" marT="1439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r>
              <a:tr h="217232">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1"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Light"/>
                      </a:endParaRPr>
                    </a:p>
                  </a:txBody>
                  <a:tcPr marL="10478" marR="10478" marT="14393" marB="0" anchor="b">
                    <a:lnL>
                      <a:noFill/>
                    </a:lnL>
                    <a:lnR>
                      <a:noFill/>
                    </a:lnR>
                    <a:lnT>
                      <a:noFill/>
                    </a:lnT>
                    <a:lnB>
                      <a:noFill/>
                    </a:lnB>
                  </a:tcPr>
                </a:tc>
              </a:tr>
              <a:tr h="217232">
                <a:tc gridSpan="9">
                  <a:txBody>
                    <a:bodyPr/>
                    <a:lstStyle/>
                    <a:p>
                      <a:pPr algn="l" fontAlgn="b"/>
                      <a:r>
                        <a:rPr lang="en-US" sz="1200" b="1" i="0" u="none" strike="noStrike" dirty="0">
                          <a:solidFill>
                            <a:srgbClr val="000000"/>
                          </a:solidFill>
                          <a:effectLst/>
                          <a:latin typeface="Calibri Light"/>
                        </a:rPr>
                        <a:t>Assumptions:</a:t>
                      </a:r>
                    </a:p>
                  </a:txBody>
                  <a:tcPr marL="10478" marR="10478" marT="14393"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1018">
                <a:tc gridSpan="9">
                  <a:txBody>
                    <a:bodyPr/>
                    <a:lstStyle/>
                    <a:p>
                      <a:pPr algn="l" fontAlgn="b"/>
                      <a:r>
                        <a:rPr lang="en-US" sz="1200" b="0" i="0" u="none" strike="noStrike" dirty="0" smtClean="0">
                          <a:solidFill>
                            <a:srgbClr val="000000"/>
                          </a:solidFill>
                          <a:effectLst/>
                          <a:latin typeface="Calibri Light"/>
                        </a:rPr>
                        <a:t>-Ideal </a:t>
                      </a:r>
                      <a:r>
                        <a:rPr lang="en-US" sz="1200" b="0" i="0" u="none" strike="noStrike" dirty="0">
                          <a:solidFill>
                            <a:srgbClr val="000000"/>
                          </a:solidFill>
                          <a:effectLst/>
                          <a:latin typeface="Calibri Light"/>
                        </a:rPr>
                        <a:t>sales rep has 3 parties per month, with 6.46 million IDR in sales </a:t>
                      </a:r>
                      <a:r>
                        <a:rPr lang="en-US" sz="1200" b="0" i="0" u="none" strike="noStrike" dirty="0" smtClean="0">
                          <a:solidFill>
                            <a:srgbClr val="000000"/>
                          </a:solidFill>
                          <a:effectLst/>
                          <a:latin typeface="Calibri Light"/>
                        </a:rPr>
                        <a:t>per</a:t>
                      </a:r>
                    </a:p>
                    <a:p>
                      <a:pPr algn="l" fontAlgn="b"/>
                      <a:r>
                        <a:rPr lang="en-US" sz="1200" b="0" i="0" u="none" strike="noStrike" dirty="0" smtClean="0">
                          <a:solidFill>
                            <a:srgbClr val="000000"/>
                          </a:solidFill>
                          <a:effectLst/>
                          <a:latin typeface="Calibri Light"/>
                        </a:rPr>
                        <a:t> </a:t>
                      </a:r>
                      <a:r>
                        <a:rPr lang="en-US" sz="1200" b="0" i="0" u="none" strike="noStrike" dirty="0">
                          <a:solidFill>
                            <a:srgbClr val="000000"/>
                          </a:solidFill>
                          <a:effectLst/>
                          <a:latin typeface="Calibri Light"/>
                        </a:rPr>
                        <a:t>party, so 232 million IDR in sales per year </a:t>
                      </a:r>
                    </a:p>
                  </a:txBody>
                  <a:tcPr marL="10478" marR="10478" marT="14393"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232">
                <a:tc gridSpan="9">
                  <a:txBody>
                    <a:bodyPr/>
                    <a:lstStyle/>
                    <a:p>
                      <a:pPr algn="l" fontAlgn="b"/>
                      <a:r>
                        <a:rPr lang="en-US" sz="1200" b="0" i="0" u="none" strike="noStrike" dirty="0" smtClean="0">
                          <a:solidFill>
                            <a:srgbClr val="000000"/>
                          </a:solidFill>
                          <a:effectLst/>
                          <a:latin typeface="Calibri Light"/>
                        </a:rPr>
                        <a:t>-Starting </a:t>
                      </a:r>
                      <a:r>
                        <a:rPr lang="en-US" sz="1200" b="0" i="0" u="none" strike="noStrike" dirty="0">
                          <a:solidFill>
                            <a:srgbClr val="000000"/>
                          </a:solidFill>
                          <a:effectLst/>
                          <a:latin typeface="Calibri Light"/>
                        </a:rPr>
                        <a:t>at 66% sales capacity = 153 million IDR per year </a:t>
                      </a:r>
                    </a:p>
                  </a:txBody>
                  <a:tcPr marL="10478" marR="10478" marT="14393"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1018">
                <a:tc gridSpan="9">
                  <a:txBody>
                    <a:bodyPr/>
                    <a:lstStyle/>
                    <a:p>
                      <a:pPr algn="l" fontAlgn="b"/>
                      <a:r>
                        <a:rPr lang="en-US" sz="1200" b="0" i="0" u="none" strike="noStrike" dirty="0" smtClean="0">
                          <a:solidFill>
                            <a:srgbClr val="000000"/>
                          </a:solidFill>
                          <a:effectLst/>
                          <a:latin typeface="Calibri Light"/>
                        </a:rPr>
                        <a:t>-Sales </a:t>
                      </a:r>
                      <a:r>
                        <a:rPr lang="en-US" sz="1200" b="0" i="0" u="none" strike="noStrike" dirty="0">
                          <a:solidFill>
                            <a:srgbClr val="000000"/>
                          </a:solidFill>
                          <a:effectLst/>
                          <a:latin typeface="Calibri Light"/>
                        </a:rPr>
                        <a:t>rep growth is modeled after Tupperware sales force growth, </a:t>
                      </a:r>
                      <a:r>
                        <a:rPr lang="en-US" sz="1200" b="0" i="0" u="none" strike="noStrike" dirty="0" smtClean="0">
                          <a:solidFill>
                            <a:srgbClr val="000000"/>
                          </a:solidFill>
                          <a:effectLst/>
                          <a:latin typeface="Calibri Light"/>
                        </a:rPr>
                        <a:t>starting</a:t>
                      </a:r>
                    </a:p>
                    <a:p>
                      <a:pPr algn="l" fontAlgn="b"/>
                      <a:r>
                        <a:rPr lang="en-US" sz="1200" b="0" i="0" u="none" strike="noStrike" dirty="0" smtClean="0">
                          <a:solidFill>
                            <a:srgbClr val="000000"/>
                          </a:solidFill>
                          <a:effectLst/>
                          <a:latin typeface="Calibri Light"/>
                        </a:rPr>
                        <a:t> </a:t>
                      </a:r>
                      <a:r>
                        <a:rPr lang="en-US" sz="1200" b="0" i="0" u="none" strike="noStrike" dirty="0">
                          <a:solidFill>
                            <a:srgbClr val="000000"/>
                          </a:solidFill>
                          <a:effectLst/>
                          <a:latin typeface="Calibri Light"/>
                        </a:rPr>
                        <a:t>with a much lower number of sellers (158 in year 1), see graphs</a:t>
                      </a:r>
                    </a:p>
                  </a:txBody>
                  <a:tcPr marL="10478" marR="10478" marT="14393"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1018">
                <a:tc gridSpan="9">
                  <a:txBody>
                    <a:bodyPr/>
                    <a:lstStyle/>
                    <a:p>
                      <a:pPr algn="l" fontAlgn="b"/>
                      <a:r>
                        <a:rPr lang="en-US" sz="1200" b="0" i="0" u="none" strike="noStrike" dirty="0" smtClean="0">
                          <a:solidFill>
                            <a:srgbClr val="000000"/>
                          </a:solidFill>
                          <a:effectLst/>
                          <a:latin typeface="Calibri Light"/>
                        </a:rPr>
                        <a:t>-eCommerce </a:t>
                      </a:r>
                      <a:r>
                        <a:rPr lang="en-US" sz="1200" b="0" i="0" u="none" strike="noStrike" dirty="0">
                          <a:solidFill>
                            <a:srgbClr val="000000"/>
                          </a:solidFill>
                          <a:effectLst/>
                          <a:latin typeface="Calibri Light"/>
                        </a:rPr>
                        <a:t>starts in Year 3 as 10% of direct sales and grows at 20% </a:t>
                      </a:r>
                      <a:r>
                        <a:rPr lang="en-US" sz="1200" b="0" i="0" u="none" strike="noStrike" dirty="0" smtClean="0">
                          <a:solidFill>
                            <a:srgbClr val="000000"/>
                          </a:solidFill>
                          <a:effectLst/>
                          <a:latin typeface="Calibri Light"/>
                        </a:rPr>
                        <a:t>per</a:t>
                      </a:r>
                    </a:p>
                    <a:p>
                      <a:pPr algn="l" fontAlgn="b"/>
                      <a:r>
                        <a:rPr lang="en-US" sz="1200" b="0" i="0" u="none" strike="noStrike" dirty="0" smtClean="0">
                          <a:solidFill>
                            <a:srgbClr val="000000"/>
                          </a:solidFill>
                          <a:effectLst/>
                          <a:latin typeface="Calibri Light"/>
                        </a:rPr>
                        <a:t> </a:t>
                      </a:r>
                      <a:r>
                        <a:rPr lang="en-US" sz="1200" b="0" i="0" u="none" strike="noStrike" dirty="0">
                          <a:solidFill>
                            <a:srgbClr val="000000"/>
                          </a:solidFill>
                          <a:effectLst/>
                          <a:latin typeface="Calibri Light"/>
                        </a:rPr>
                        <a:t>year</a:t>
                      </a:r>
                    </a:p>
                  </a:txBody>
                  <a:tcPr marL="10478" marR="10478" marT="14393"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7" name="Table 6"/>
          <p:cNvGraphicFramePr>
            <a:graphicFrameLocks noGrp="1"/>
          </p:cNvGraphicFramePr>
          <p:nvPr>
            <p:extLst/>
          </p:nvPr>
        </p:nvGraphicFramePr>
        <p:xfrm>
          <a:off x="5344438" y="1362052"/>
          <a:ext cx="4596366" cy="3592211"/>
        </p:xfrm>
        <a:graphic>
          <a:graphicData uri="http://schemas.openxmlformats.org/drawingml/2006/table">
            <a:tbl>
              <a:tblPr/>
              <a:tblGrid>
                <a:gridCol w="853221"/>
                <a:gridCol w="451127"/>
                <a:gridCol w="853221"/>
                <a:gridCol w="197749"/>
                <a:gridCol w="1508692"/>
                <a:gridCol w="265161"/>
                <a:gridCol w="467195"/>
              </a:tblGrid>
              <a:tr h="225512">
                <a:tc gridSpan="3">
                  <a:txBody>
                    <a:bodyPr/>
                    <a:lstStyle/>
                    <a:p>
                      <a:pPr algn="l" fontAlgn="b"/>
                      <a:r>
                        <a:rPr lang="en-US" sz="1100" b="1" i="0" u="none" strike="noStrike" dirty="0">
                          <a:solidFill>
                            <a:srgbClr val="000000"/>
                          </a:solidFill>
                          <a:effectLst/>
                          <a:latin typeface="Calibri LIght"/>
                          <a:cs typeface="Calibri LIght"/>
                        </a:rPr>
                        <a:t>Cost Breakdown for Year 1</a:t>
                      </a:r>
                    </a:p>
                  </a:txBody>
                  <a:tcPr marL="10478" marR="10478" marT="14393"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LIght"/>
                          <a:cs typeface="Calibri LIght"/>
                        </a:rPr>
                        <a:t>*In millions of IDR</a:t>
                      </a: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r>
              <a:tr h="355683">
                <a:tc>
                  <a:txBody>
                    <a:bodyPr/>
                    <a:lstStyle/>
                    <a:p>
                      <a:pPr algn="l" fontAlgn="b"/>
                      <a:r>
                        <a:rPr lang="en-US" sz="1100" b="1" i="0" u="none" strike="noStrike" dirty="0">
                          <a:solidFill>
                            <a:srgbClr val="000000"/>
                          </a:solidFill>
                          <a:effectLst/>
                          <a:latin typeface="Calibri LIght"/>
                          <a:cs typeface="Calibri LIght"/>
                        </a:rPr>
                        <a:t>Expats</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LIght"/>
                          <a:cs typeface="Calibri LIght"/>
                        </a:rPr>
                        <a:t> </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LIght"/>
                          <a:cs typeface="Calibri LIght"/>
                        </a:rPr>
                        <a:t>2</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gridSpan="2">
                  <a:txBody>
                    <a:bodyPr/>
                    <a:lstStyle/>
                    <a:p>
                      <a:pPr algn="l" fontAlgn="b"/>
                      <a:r>
                        <a:rPr lang="en-US" sz="1100" b="1" i="0" u="none" strike="noStrike" dirty="0">
                          <a:solidFill>
                            <a:srgbClr val="000000"/>
                          </a:solidFill>
                          <a:effectLst/>
                          <a:latin typeface="Calibri LIght"/>
                          <a:cs typeface="Calibri LIght"/>
                        </a:rPr>
                        <a:t>Launch parties (Years 1 and 2)</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100" b="0" i="0" u="none" strike="noStrike" dirty="0">
                          <a:solidFill>
                            <a:srgbClr val="000000"/>
                          </a:solidFill>
                          <a:effectLst/>
                          <a:latin typeface="Calibri LIght"/>
                          <a:cs typeface="Calibri LIght"/>
                        </a:rPr>
                        <a:t> </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r>
              <a:tr h="195105">
                <a:tc>
                  <a:txBody>
                    <a:bodyPr/>
                    <a:lstStyle/>
                    <a:p>
                      <a:pPr algn="l" fontAlgn="b"/>
                      <a:r>
                        <a:rPr lang="tr-TR" sz="1100" b="0" i="0" u="none" strike="noStrike" dirty="0" err="1">
                          <a:solidFill>
                            <a:srgbClr val="000000"/>
                          </a:solidFill>
                          <a:effectLst/>
                          <a:latin typeface="Calibri LIght"/>
                          <a:cs typeface="Calibri LIght"/>
                        </a:rPr>
                        <a:t>Salary</a:t>
                      </a:r>
                      <a:endParaRPr lang="tr-TR" sz="1100" b="0" i="0" u="none" strike="noStrike" dirty="0">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LIght"/>
                          <a:cs typeface="Calibri LIght"/>
                        </a:rPr>
                        <a:t>1,292</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gridSpan="2">
                  <a:txBody>
                    <a:bodyPr/>
                    <a:lstStyle/>
                    <a:p>
                      <a:pPr algn="l" fontAlgn="b"/>
                      <a:r>
                        <a:rPr lang="en-US" sz="1100" b="0" i="0" u="none" strike="noStrike">
                          <a:solidFill>
                            <a:srgbClr val="000000"/>
                          </a:solidFill>
                          <a:effectLst/>
                          <a:latin typeface="Calibri LIght"/>
                          <a:cs typeface="Calibri LIght"/>
                        </a:rPr>
                        <a:t>Number of parties</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r" fontAlgn="b"/>
                      <a:r>
                        <a:rPr lang="en-US" sz="1100" b="1" i="0" u="none" strike="noStrike">
                          <a:solidFill>
                            <a:srgbClr val="000000"/>
                          </a:solidFill>
                          <a:effectLst/>
                          <a:latin typeface="Calibri LIght"/>
                          <a:cs typeface="Calibri LIght"/>
                        </a:rPr>
                        <a:t>10</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r>
              <a:tr h="195105">
                <a:tc gridSpan="2">
                  <a:txBody>
                    <a:bodyPr/>
                    <a:lstStyle/>
                    <a:p>
                      <a:pPr algn="l" fontAlgn="b"/>
                      <a:r>
                        <a:rPr lang="tr-TR" sz="1100" b="0" i="0" u="none" strike="noStrike">
                          <a:solidFill>
                            <a:srgbClr val="000000"/>
                          </a:solidFill>
                          <a:effectLst/>
                          <a:latin typeface="Calibri LIght"/>
                          <a:cs typeface="Calibri LIght"/>
                        </a:rPr>
                        <a:t>Benefits (70% salary)</a:t>
                      </a:r>
                    </a:p>
                  </a:txBody>
                  <a:tcPr marL="10478" marR="10478" marT="14393" marB="0" anchor="b">
                    <a:lnL>
                      <a:noFill/>
                    </a:lnL>
                    <a:lnR>
                      <a:noFill/>
                    </a:lnR>
                    <a:lnT>
                      <a:noFill/>
                    </a:lnT>
                    <a:lnB>
                      <a:noFill/>
                    </a:lnB>
                  </a:tcPr>
                </a:tc>
                <a:tc hMerge="1">
                  <a:txBody>
                    <a:bodyPr/>
                    <a:lstStyle/>
                    <a:p>
                      <a:endParaRPr lang="en-US"/>
                    </a:p>
                  </a:txBody>
                  <a:tcPr/>
                </a:tc>
                <a:tc>
                  <a:txBody>
                    <a:bodyPr/>
                    <a:lstStyle/>
                    <a:p>
                      <a:pPr algn="r" fontAlgn="b"/>
                      <a:r>
                        <a:rPr lang="en-US" sz="1100" b="0" i="0" u="none" strike="noStrike" dirty="0">
                          <a:solidFill>
                            <a:srgbClr val="000000"/>
                          </a:solidFill>
                          <a:effectLst/>
                          <a:latin typeface="Calibri LIght"/>
                          <a:cs typeface="Calibri LIght"/>
                        </a:rPr>
                        <a:t>904</a:t>
                      </a: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LIght"/>
                          <a:cs typeface="Calibri LIght"/>
                        </a:rPr>
                        <a:t>Cost per party</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LIght"/>
                          <a:cs typeface="Calibri LIght"/>
                        </a:rPr>
                        <a:t> </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LIght"/>
                          <a:cs typeface="Calibri LIght"/>
                        </a:rPr>
                        <a:t>32</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r>
              <a:tr h="314073">
                <a:tc>
                  <a:txBody>
                    <a:bodyPr/>
                    <a:lstStyle/>
                    <a:p>
                      <a:pPr algn="l" fontAlgn="b"/>
                      <a:r>
                        <a:rPr lang="it-IT" sz="1100" b="0" i="0" u="none" strike="noStrike">
                          <a:solidFill>
                            <a:srgbClr val="000000"/>
                          </a:solidFill>
                          <a:effectLst/>
                          <a:latin typeface="Calibri LIght"/>
                          <a:cs typeface="Calibri LIght"/>
                        </a:rPr>
                        <a:t>Total per expat</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LIght"/>
                          <a:cs typeface="Calibri LIght"/>
                        </a:rPr>
                        <a:t> </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LIght"/>
                          <a:cs typeface="Calibri LIght"/>
                        </a:rPr>
                        <a:t>2,196</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r>
                        <a:rPr lang="it-IT" sz="1100" b="0" i="0" u="none" strike="noStrike">
                          <a:solidFill>
                            <a:srgbClr val="000000"/>
                          </a:solidFill>
                          <a:effectLst/>
                          <a:latin typeface="Calibri LIght"/>
                          <a:cs typeface="Calibri LIght"/>
                        </a:rPr>
                        <a:t>Total Cost</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LIght"/>
                          <a:cs typeface="Calibri LIght"/>
                        </a:rPr>
                        <a:t>323</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r>
              <a:tr h="195105">
                <a:tc>
                  <a:txBody>
                    <a:bodyPr/>
                    <a:lstStyle/>
                    <a:p>
                      <a:pPr algn="l" fontAlgn="b"/>
                      <a:r>
                        <a:rPr lang="it-IT" sz="1100" b="0" i="0" u="none" strike="noStrike">
                          <a:solidFill>
                            <a:srgbClr val="000000"/>
                          </a:solidFill>
                          <a:effectLst/>
                          <a:latin typeface="Calibri LIght"/>
                          <a:cs typeface="Calibri LIght"/>
                        </a:rPr>
                        <a:t>Total cost</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LIght"/>
                          <a:cs typeface="Calibri LIght"/>
                        </a:rPr>
                        <a:t>4,393</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1"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LIght"/>
                        <a:cs typeface="Calibri LIght"/>
                      </a:endParaRPr>
                    </a:p>
                  </a:txBody>
                  <a:tcPr marL="10478" marR="10478" marT="14393" marB="0" anchor="b">
                    <a:lnL>
                      <a:noFill/>
                    </a:lnL>
                    <a:lnR>
                      <a:noFill/>
                    </a:lnR>
                    <a:lnT>
                      <a:noFill/>
                    </a:lnT>
                    <a:lnB>
                      <a:noFill/>
                    </a:lnB>
                  </a:tcPr>
                </a:tc>
              </a:tr>
              <a:tr h="195105">
                <a:tc>
                  <a:txBody>
                    <a:bodyPr/>
                    <a:lstStyle/>
                    <a:p>
                      <a:pPr algn="l" fontAlgn="b"/>
                      <a:endParaRPr lang="en-US" sz="1100" b="1"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r>
                        <a:rPr lang="fr-FR" sz="1100" b="1" i="0" u="none" strike="noStrike">
                          <a:solidFill>
                            <a:srgbClr val="000000"/>
                          </a:solidFill>
                          <a:effectLst/>
                          <a:latin typeface="Calibri LIght"/>
                          <a:cs typeface="Calibri LIght"/>
                        </a:rPr>
                        <a:t>Rent expense</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LIght"/>
                          <a:cs typeface="Calibri LIght"/>
                        </a:rPr>
                        <a:t> </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LIght"/>
                          <a:cs typeface="Calibri LIght"/>
                        </a:rPr>
                        <a:t> </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r>
              <a:tr h="355683">
                <a:tc>
                  <a:txBody>
                    <a:bodyPr/>
                    <a:lstStyle/>
                    <a:p>
                      <a:pPr algn="l" fontAlgn="b"/>
                      <a:r>
                        <a:rPr lang="en-US" sz="1100" b="1" i="0" u="none" strike="noStrike" dirty="0">
                          <a:solidFill>
                            <a:srgbClr val="000000"/>
                          </a:solidFill>
                          <a:effectLst/>
                          <a:latin typeface="Calibri LIght"/>
                          <a:cs typeface="Calibri LIght"/>
                        </a:rPr>
                        <a:t>Local Employees</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LIght"/>
                          <a:cs typeface="Calibri LIght"/>
                        </a:rPr>
                        <a:t> </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LIght"/>
                          <a:cs typeface="Calibri LIght"/>
                        </a:rPr>
                        <a:t> </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gridSpan="2">
                  <a:txBody>
                    <a:bodyPr/>
                    <a:lstStyle/>
                    <a:p>
                      <a:pPr algn="l" fontAlgn="b"/>
                      <a:r>
                        <a:rPr lang="en-US" sz="1100" b="0" i="0" u="none" strike="noStrike" dirty="0">
                          <a:solidFill>
                            <a:srgbClr val="000000"/>
                          </a:solidFill>
                          <a:effectLst/>
                          <a:latin typeface="Calibri LIght"/>
                          <a:cs typeface="Calibri LIght"/>
                        </a:rPr>
                        <a:t>Cost per square foot per year</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r" fontAlgn="b"/>
                      <a:r>
                        <a:rPr lang="en-US" sz="1100" b="0" i="0" u="none" strike="noStrike">
                          <a:solidFill>
                            <a:srgbClr val="000000"/>
                          </a:solidFill>
                          <a:effectLst/>
                          <a:latin typeface="Calibri LIght"/>
                          <a:cs typeface="Calibri LIght"/>
                        </a:rPr>
                        <a:t>0.78</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r>
              <a:tr h="195105">
                <a:tc>
                  <a:txBody>
                    <a:bodyPr/>
                    <a:lstStyle/>
                    <a:p>
                      <a:pPr algn="l" fontAlgn="b"/>
                      <a:r>
                        <a:rPr lang="en-US" sz="1100" b="0" i="0" u="none" strike="noStrike">
                          <a:solidFill>
                            <a:srgbClr val="000000"/>
                          </a:solidFill>
                          <a:effectLst/>
                          <a:latin typeface="Calibri LIght"/>
                          <a:cs typeface="Calibri LIght"/>
                        </a:rPr>
                        <a:t>Number</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LIght"/>
                          <a:cs typeface="Calibri LIght"/>
                        </a:rPr>
                        <a:t>8</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gridSpan="2">
                  <a:txBody>
                    <a:bodyPr/>
                    <a:lstStyle/>
                    <a:p>
                      <a:pPr algn="l" fontAlgn="b"/>
                      <a:r>
                        <a:rPr lang="en-US" sz="1100" b="0" i="0" u="none" strike="noStrike">
                          <a:solidFill>
                            <a:srgbClr val="000000"/>
                          </a:solidFill>
                          <a:effectLst/>
                          <a:latin typeface="Calibri LIght"/>
                          <a:cs typeface="Calibri LIght"/>
                        </a:rPr>
                        <a:t>Office size (sq. ft.)</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r>
                        <a:rPr lang="en-US" sz="1100" b="0" i="0" u="none" strike="noStrike">
                          <a:solidFill>
                            <a:srgbClr val="000000"/>
                          </a:solidFill>
                          <a:effectLst/>
                          <a:latin typeface="Calibri LIght"/>
                          <a:cs typeface="Calibri LIght"/>
                        </a:rPr>
                        <a:t>1000</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r>
              <a:tr h="195105">
                <a:tc>
                  <a:txBody>
                    <a:bodyPr/>
                    <a:lstStyle/>
                    <a:p>
                      <a:pPr algn="l" fontAlgn="b"/>
                      <a:r>
                        <a:rPr lang="tr-TR" sz="1100" b="0" i="0" u="none" strike="noStrike">
                          <a:solidFill>
                            <a:srgbClr val="000000"/>
                          </a:solidFill>
                          <a:effectLst/>
                          <a:latin typeface="Calibri LIght"/>
                          <a:cs typeface="Calibri LIght"/>
                        </a:rPr>
                        <a:t>Salary</a:t>
                      </a: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r" fontAlgn="b"/>
                      <a:r>
                        <a:rPr lang="en-US" sz="1100" b="0" i="0" u="none" strike="noStrike">
                          <a:solidFill>
                            <a:srgbClr val="000000"/>
                          </a:solidFill>
                          <a:effectLst/>
                          <a:latin typeface="Calibri LIght"/>
                          <a:cs typeface="Calibri LIght"/>
                        </a:rPr>
                        <a:t>121</a:t>
                      </a: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r>
                        <a:rPr lang="it-IT" sz="1100" b="0" i="0" u="none" strike="noStrike" dirty="0">
                          <a:solidFill>
                            <a:srgbClr val="000000"/>
                          </a:solidFill>
                          <a:effectLst/>
                          <a:latin typeface="Calibri LIght"/>
                          <a:cs typeface="Calibri LIght"/>
                        </a:rPr>
                        <a:t>Total </a:t>
                      </a:r>
                      <a:r>
                        <a:rPr lang="it-IT" sz="1100" b="0" i="0" u="none" strike="noStrike" dirty="0" err="1">
                          <a:solidFill>
                            <a:srgbClr val="000000"/>
                          </a:solidFill>
                          <a:effectLst/>
                          <a:latin typeface="Calibri LIght"/>
                          <a:cs typeface="Calibri LIght"/>
                        </a:rPr>
                        <a:t>Cost</a:t>
                      </a:r>
                      <a:endParaRPr lang="it-IT" sz="1100" b="0" i="0" u="none" strike="noStrike" dirty="0">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LIght"/>
                          <a:cs typeface="Calibri LIght"/>
                        </a:rPr>
                        <a:t>776</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r>
              <a:tr h="195105">
                <a:tc gridSpan="2">
                  <a:txBody>
                    <a:bodyPr/>
                    <a:lstStyle/>
                    <a:p>
                      <a:pPr algn="l" fontAlgn="b"/>
                      <a:r>
                        <a:rPr lang="tr-TR" sz="1100" b="0" i="0" u="none" strike="noStrike">
                          <a:solidFill>
                            <a:srgbClr val="000000"/>
                          </a:solidFill>
                          <a:effectLst/>
                          <a:latin typeface="Calibri LIght"/>
                          <a:cs typeface="Calibri LIght"/>
                        </a:rPr>
                        <a:t>Benefits (60% salary)</a:t>
                      </a:r>
                    </a:p>
                  </a:txBody>
                  <a:tcPr marL="10478" marR="10478" marT="14393" marB="0" anchor="b">
                    <a:lnL>
                      <a:noFill/>
                    </a:lnL>
                    <a:lnR>
                      <a:noFill/>
                    </a:lnR>
                    <a:lnT>
                      <a:noFill/>
                    </a:lnT>
                    <a:lnB>
                      <a:noFill/>
                    </a:lnB>
                  </a:tcPr>
                </a:tc>
                <a:tc hMerge="1">
                  <a:txBody>
                    <a:bodyPr/>
                    <a:lstStyle/>
                    <a:p>
                      <a:endParaRPr lang="en-US"/>
                    </a:p>
                  </a:txBody>
                  <a:tcPr/>
                </a:tc>
                <a:tc>
                  <a:txBody>
                    <a:bodyPr/>
                    <a:lstStyle/>
                    <a:p>
                      <a:pPr algn="r" fontAlgn="b"/>
                      <a:r>
                        <a:rPr lang="en-US" sz="1100" b="0" i="0" u="none" strike="noStrike">
                          <a:solidFill>
                            <a:srgbClr val="000000"/>
                          </a:solidFill>
                          <a:effectLst/>
                          <a:latin typeface="Calibri LIght"/>
                          <a:cs typeface="Calibri LIght"/>
                        </a:rPr>
                        <a:t>73</a:t>
                      </a: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r>
              <a:tr h="195105">
                <a:tc gridSpan="2">
                  <a:txBody>
                    <a:bodyPr/>
                    <a:lstStyle/>
                    <a:p>
                      <a:pPr algn="l" fontAlgn="b"/>
                      <a:r>
                        <a:rPr lang="en-US" sz="1100" b="0" i="0" u="none" strike="noStrike">
                          <a:solidFill>
                            <a:srgbClr val="000000"/>
                          </a:solidFill>
                          <a:effectLst/>
                          <a:latin typeface="Calibri LIght"/>
                          <a:cs typeface="Calibri LIght"/>
                        </a:rPr>
                        <a:t>Total per employee</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r>
                        <a:rPr lang="en-US" sz="1100" b="0" i="0" u="none" strike="noStrike">
                          <a:solidFill>
                            <a:srgbClr val="000000"/>
                          </a:solidFill>
                          <a:effectLst/>
                          <a:latin typeface="Calibri LIght"/>
                          <a:cs typeface="Calibri LIght"/>
                        </a:rPr>
                        <a:t>193</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gridSpan="2">
                  <a:txBody>
                    <a:bodyPr/>
                    <a:lstStyle/>
                    <a:p>
                      <a:pPr algn="l" fontAlgn="b"/>
                      <a:r>
                        <a:rPr lang="en-US" sz="1100" b="1" i="0" u="none" strike="noStrike">
                          <a:solidFill>
                            <a:srgbClr val="000000"/>
                          </a:solidFill>
                          <a:effectLst/>
                          <a:latin typeface="Calibri LIght"/>
                          <a:cs typeface="Calibri LIght"/>
                        </a:rPr>
                        <a:t>Marketing expense</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100" b="0" i="0" u="none" strike="noStrike">
                          <a:solidFill>
                            <a:srgbClr val="000000"/>
                          </a:solidFill>
                          <a:effectLst/>
                          <a:latin typeface="Calibri LIght"/>
                          <a:cs typeface="Calibri LIght"/>
                        </a:rPr>
                        <a:t> </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r>
              <a:tr h="195105">
                <a:tc>
                  <a:txBody>
                    <a:bodyPr/>
                    <a:lstStyle/>
                    <a:p>
                      <a:pPr algn="l" fontAlgn="b"/>
                      <a:r>
                        <a:rPr lang="it-IT" sz="1100" b="0" i="0" u="none" strike="noStrike">
                          <a:solidFill>
                            <a:srgbClr val="000000"/>
                          </a:solidFill>
                          <a:effectLst/>
                          <a:latin typeface="Calibri LIght"/>
                          <a:cs typeface="Calibri LIght"/>
                        </a:rPr>
                        <a:t>Total cost</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LIght"/>
                          <a:cs typeface="Calibri LIght"/>
                        </a:rPr>
                        <a:t>1,548</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LIght"/>
                        <a:cs typeface="Calibri LIght"/>
                      </a:endParaRPr>
                    </a:p>
                  </a:txBody>
                  <a:tcPr marL="10478" marR="10478" marT="14393" marB="0" anchor="b">
                    <a:lnL>
                      <a:noFill/>
                    </a:lnL>
                    <a:lnR>
                      <a:noFill/>
                    </a:lnR>
                    <a:lnT>
                      <a:noFill/>
                    </a:lnT>
                    <a:lnB>
                      <a:noFill/>
                    </a:lnB>
                  </a:tcPr>
                </a:tc>
                <a:tc gridSpan="2">
                  <a:txBody>
                    <a:bodyPr/>
                    <a:lstStyle/>
                    <a:p>
                      <a:pPr algn="l" fontAlgn="b"/>
                      <a:r>
                        <a:rPr lang="en-US" sz="1100" b="0" i="0" u="none" strike="noStrike">
                          <a:solidFill>
                            <a:srgbClr val="000000"/>
                          </a:solidFill>
                          <a:effectLst/>
                          <a:latin typeface="Calibri LIght"/>
                          <a:cs typeface="Calibri LIght"/>
                        </a:rPr>
                        <a:t>Promotions and giveaways</a:t>
                      </a:r>
                    </a:p>
                  </a:txBody>
                  <a:tcPr marL="10478" marR="10478" marT="1439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r>
                        <a:rPr lang="en-US" sz="1100" b="0" i="0" u="none" strike="noStrike">
                          <a:solidFill>
                            <a:srgbClr val="000000"/>
                          </a:solidFill>
                          <a:effectLst/>
                          <a:latin typeface="Calibri LIght"/>
                          <a:cs typeface="Calibri LIght"/>
                        </a:rPr>
                        <a:t>129</a:t>
                      </a:r>
                    </a:p>
                  </a:txBody>
                  <a:tcPr marL="10478" marR="10478" marT="1439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105">
                <a:tc>
                  <a:txBody>
                    <a:bodyPr/>
                    <a:lstStyle/>
                    <a:p>
                      <a:pPr algn="l" fontAlgn="b"/>
                      <a:endParaRPr lang="en-US" sz="1100" b="1"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r>
                        <a:rPr lang="it-IT" sz="1100" b="0" i="0" u="none" strike="noStrike" dirty="0">
                          <a:solidFill>
                            <a:srgbClr val="000000"/>
                          </a:solidFill>
                          <a:effectLst/>
                          <a:latin typeface="Calibri LIght"/>
                          <a:cs typeface="Calibri LIght"/>
                        </a:rPr>
                        <a:t>Total </a:t>
                      </a:r>
                      <a:r>
                        <a:rPr lang="it-IT" sz="1100" b="0" i="0" u="none" strike="noStrike" dirty="0" err="1">
                          <a:solidFill>
                            <a:srgbClr val="000000"/>
                          </a:solidFill>
                          <a:effectLst/>
                          <a:latin typeface="Calibri LIght"/>
                          <a:cs typeface="Calibri LIght"/>
                        </a:rPr>
                        <a:t>Cost</a:t>
                      </a:r>
                      <a:endParaRPr lang="it-IT" sz="1100" b="0" i="0" u="none" strike="noStrike" dirty="0">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LIght"/>
                          <a:cs typeface="Calibri LIght"/>
                        </a:rPr>
                        <a:t>129</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r>
              <a:tr h="195105">
                <a:tc gridSpan="3">
                  <a:txBody>
                    <a:bodyPr/>
                    <a:lstStyle/>
                    <a:p>
                      <a:pPr algn="l" fontAlgn="b"/>
                      <a:r>
                        <a:rPr lang="en-US" sz="1100" b="1" i="0" u="none" strike="noStrike" dirty="0">
                          <a:solidFill>
                            <a:srgbClr val="000000"/>
                          </a:solidFill>
                          <a:effectLst/>
                          <a:latin typeface="Calibri LIght"/>
                          <a:cs typeface="Calibri LIght"/>
                        </a:rPr>
                        <a:t>Commission to sales force</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r>
              <a:tr h="195105">
                <a:tc>
                  <a:txBody>
                    <a:bodyPr/>
                    <a:lstStyle/>
                    <a:p>
                      <a:pPr algn="l" fontAlgn="b"/>
                      <a:r>
                        <a:rPr lang="en-US" sz="1100" b="0" i="0" u="none" strike="noStrike" dirty="0">
                          <a:solidFill>
                            <a:srgbClr val="000000"/>
                          </a:solidFill>
                          <a:effectLst/>
                          <a:latin typeface="Calibri LIght"/>
                          <a:cs typeface="Calibri LIght"/>
                        </a:rPr>
                        <a:t>30% of sales</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LIght"/>
                        <a:cs typeface="Calibri LIght"/>
                      </a:endParaRPr>
                    </a:p>
                  </a:txBody>
                  <a:tcPr marL="10478" marR="10478" marT="14393" marB="0" anchor="b">
                    <a:lnL>
                      <a:noFill/>
                    </a:lnL>
                    <a:lnR>
                      <a:noFill/>
                    </a:lnR>
                    <a:lnT>
                      <a:noFill/>
                    </a:lnT>
                    <a:lnB>
                      <a:noFill/>
                    </a:lnB>
                  </a:tcPr>
                </a:tc>
              </a:tr>
            </a:tbl>
          </a:graphicData>
        </a:graphic>
      </p:graphicFrame>
      <p:graphicFrame>
        <p:nvGraphicFramePr>
          <p:cNvPr id="8" name="Table 7"/>
          <p:cNvGraphicFramePr>
            <a:graphicFrameLocks noGrp="1"/>
          </p:cNvGraphicFramePr>
          <p:nvPr>
            <p:extLst/>
          </p:nvPr>
        </p:nvGraphicFramePr>
        <p:xfrm>
          <a:off x="5467793" y="5443328"/>
          <a:ext cx="4559247" cy="2150413"/>
        </p:xfrm>
        <a:graphic>
          <a:graphicData uri="http://schemas.openxmlformats.org/drawingml/2006/table">
            <a:tbl>
              <a:tblPr/>
              <a:tblGrid>
                <a:gridCol w="4559247"/>
              </a:tblGrid>
              <a:tr h="215844">
                <a:tc>
                  <a:txBody>
                    <a:bodyPr/>
                    <a:lstStyle/>
                    <a:p>
                      <a:pPr algn="l" fontAlgn="b"/>
                      <a:r>
                        <a:rPr lang="en-US" sz="1200" b="1" i="0" u="none" strike="noStrike" dirty="0">
                          <a:solidFill>
                            <a:srgbClr val="000000"/>
                          </a:solidFill>
                          <a:effectLst/>
                          <a:latin typeface="Calibri Light"/>
                          <a:cs typeface="Calibri Light"/>
                        </a:rPr>
                        <a:t>Summary of assumptions and yearly changes:</a:t>
                      </a:r>
                    </a:p>
                  </a:txBody>
                  <a:tcPr marL="6246" marR="6246" marT="8580" marB="0" anchor="b">
                    <a:lnL>
                      <a:noFill/>
                    </a:lnL>
                    <a:lnR>
                      <a:noFill/>
                    </a:lnR>
                    <a:lnT>
                      <a:noFill/>
                    </a:lnT>
                    <a:lnB>
                      <a:noFill/>
                    </a:lnB>
                  </a:tcPr>
                </a:tc>
              </a:tr>
              <a:tr h="215844">
                <a:tc>
                  <a:txBody>
                    <a:bodyPr/>
                    <a:lstStyle/>
                    <a:p>
                      <a:pPr algn="l" fontAlgn="b"/>
                      <a:r>
                        <a:rPr lang="en-US" sz="1200" b="0" i="0" u="none" strike="noStrike" dirty="0" smtClean="0">
                          <a:solidFill>
                            <a:srgbClr val="000000"/>
                          </a:solidFill>
                          <a:effectLst/>
                          <a:latin typeface="Calibri Light"/>
                          <a:cs typeface="Calibri Light"/>
                        </a:rPr>
                        <a:t>-Expat </a:t>
                      </a:r>
                      <a:r>
                        <a:rPr lang="en-US" sz="1200" b="0" i="0" u="none" strike="noStrike" dirty="0">
                          <a:solidFill>
                            <a:srgbClr val="000000"/>
                          </a:solidFill>
                          <a:effectLst/>
                          <a:latin typeface="Calibri Light"/>
                          <a:cs typeface="Calibri Light"/>
                        </a:rPr>
                        <a:t>compensation increases by 4% annually</a:t>
                      </a:r>
                    </a:p>
                  </a:txBody>
                  <a:tcPr marL="6246" marR="6246" marT="8580" marB="0" anchor="b">
                    <a:lnL>
                      <a:noFill/>
                    </a:lnL>
                    <a:lnR>
                      <a:noFill/>
                    </a:lnR>
                    <a:lnT>
                      <a:noFill/>
                    </a:lnT>
                    <a:lnB>
                      <a:noFill/>
                    </a:lnB>
                  </a:tcPr>
                </a:tc>
              </a:tr>
              <a:tr h="259699">
                <a:tc>
                  <a:txBody>
                    <a:bodyPr/>
                    <a:lstStyle/>
                    <a:p>
                      <a:pPr algn="l" fontAlgn="b"/>
                      <a:r>
                        <a:rPr lang="en-US" sz="1200" b="0" i="0" u="none" strike="noStrike" dirty="0" smtClean="0">
                          <a:solidFill>
                            <a:srgbClr val="000000"/>
                          </a:solidFill>
                          <a:effectLst/>
                          <a:latin typeface="Calibri Light"/>
                          <a:cs typeface="Calibri Light"/>
                        </a:rPr>
                        <a:t>-Local </a:t>
                      </a:r>
                      <a:r>
                        <a:rPr lang="en-US" sz="1200" b="0" i="0" u="none" strike="noStrike" dirty="0">
                          <a:solidFill>
                            <a:srgbClr val="000000"/>
                          </a:solidFill>
                          <a:effectLst/>
                          <a:latin typeface="Calibri Light"/>
                          <a:cs typeface="Calibri Light"/>
                        </a:rPr>
                        <a:t>employee compensation increases by 4% annually</a:t>
                      </a:r>
                    </a:p>
                  </a:txBody>
                  <a:tcPr marL="6246" marR="6246" marT="8580" marB="0" anchor="b">
                    <a:lnL>
                      <a:noFill/>
                    </a:lnL>
                    <a:lnR>
                      <a:noFill/>
                    </a:lnR>
                    <a:lnT>
                      <a:noFill/>
                    </a:lnT>
                    <a:lnB>
                      <a:noFill/>
                    </a:lnB>
                  </a:tcPr>
                </a:tc>
              </a:tr>
              <a:tr h="215844">
                <a:tc>
                  <a:txBody>
                    <a:bodyPr/>
                    <a:lstStyle/>
                    <a:p>
                      <a:pPr algn="l" fontAlgn="b"/>
                      <a:r>
                        <a:rPr lang="en-US" sz="1200" b="0" i="0" u="none" strike="noStrike" dirty="0" smtClean="0">
                          <a:solidFill>
                            <a:srgbClr val="000000"/>
                          </a:solidFill>
                          <a:effectLst/>
                          <a:latin typeface="Calibri Light"/>
                          <a:cs typeface="Calibri Light"/>
                        </a:rPr>
                        <a:t>-Rent </a:t>
                      </a:r>
                      <a:r>
                        <a:rPr lang="en-US" sz="1200" b="0" i="0" u="none" strike="noStrike" dirty="0">
                          <a:solidFill>
                            <a:srgbClr val="000000"/>
                          </a:solidFill>
                          <a:effectLst/>
                          <a:latin typeface="Calibri Light"/>
                          <a:cs typeface="Calibri Light"/>
                        </a:rPr>
                        <a:t>expense increases by 4% annually</a:t>
                      </a:r>
                    </a:p>
                  </a:txBody>
                  <a:tcPr marL="6246" marR="6246" marT="8580" marB="0" anchor="b">
                    <a:lnL>
                      <a:noFill/>
                    </a:lnL>
                    <a:lnR>
                      <a:noFill/>
                    </a:lnR>
                    <a:lnT>
                      <a:noFill/>
                    </a:lnT>
                    <a:lnB>
                      <a:noFill/>
                    </a:lnB>
                  </a:tcPr>
                </a:tc>
              </a:tr>
              <a:tr h="242715">
                <a:tc>
                  <a:txBody>
                    <a:bodyPr/>
                    <a:lstStyle/>
                    <a:p>
                      <a:pPr algn="l" fontAlgn="b"/>
                      <a:r>
                        <a:rPr lang="en-US" sz="1200" b="0" i="0" u="none" strike="noStrike" dirty="0" smtClean="0">
                          <a:solidFill>
                            <a:srgbClr val="000000"/>
                          </a:solidFill>
                          <a:effectLst/>
                          <a:latin typeface="Calibri Light"/>
                          <a:cs typeface="Calibri Light"/>
                        </a:rPr>
                        <a:t>-Launch </a:t>
                      </a:r>
                      <a:r>
                        <a:rPr lang="en-US" sz="1200" b="0" i="0" u="none" strike="noStrike" dirty="0">
                          <a:solidFill>
                            <a:srgbClr val="000000"/>
                          </a:solidFill>
                          <a:effectLst/>
                          <a:latin typeface="Calibri Light"/>
                          <a:cs typeface="Calibri Light"/>
                        </a:rPr>
                        <a:t>party expense increases by 4% in Year 2 (end of Launch Parties)</a:t>
                      </a:r>
                    </a:p>
                  </a:txBody>
                  <a:tcPr marL="6246" marR="6246" marT="8580" marB="0" anchor="b">
                    <a:lnL>
                      <a:noFill/>
                    </a:lnL>
                    <a:lnR>
                      <a:noFill/>
                    </a:lnR>
                    <a:lnT>
                      <a:noFill/>
                    </a:lnT>
                    <a:lnB>
                      <a:noFill/>
                    </a:lnB>
                  </a:tcPr>
                </a:tc>
              </a:tr>
              <a:tr h="435865">
                <a:tc>
                  <a:txBody>
                    <a:bodyPr/>
                    <a:lstStyle/>
                    <a:p>
                      <a:pPr algn="l" fontAlgn="b"/>
                      <a:r>
                        <a:rPr lang="en-US" sz="1200" b="0" i="0" u="none" strike="noStrike" dirty="0" smtClean="0">
                          <a:solidFill>
                            <a:srgbClr val="000000"/>
                          </a:solidFill>
                          <a:effectLst/>
                          <a:latin typeface="Calibri Light"/>
                          <a:cs typeface="Calibri Light"/>
                        </a:rPr>
                        <a:t>-Marketing </a:t>
                      </a:r>
                      <a:r>
                        <a:rPr lang="en-US" sz="1200" b="0" i="0" u="none" strike="noStrike" dirty="0">
                          <a:solidFill>
                            <a:srgbClr val="000000"/>
                          </a:solidFill>
                          <a:effectLst/>
                          <a:latin typeface="Calibri Light"/>
                          <a:cs typeface="Calibri Light"/>
                        </a:rPr>
                        <a:t>expense grows by 2% annually (and most marketing is outsourced </a:t>
                      </a:r>
                      <a:endParaRPr lang="en-US" sz="1200" b="0" i="0" u="none" strike="noStrike" dirty="0" smtClean="0">
                        <a:solidFill>
                          <a:srgbClr val="000000"/>
                        </a:solidFill>
                        <a:effectLst/>
                        <a:latin typeface="Calibri Light"/>
                        <a:cs typeface="Calibri Light"/>
                      </a:endParaRPr>
                    </a:p>
                    <a:p>
                      <a:pPr algn="l" fontAlgn="b"/>
                      <a:r>
                        <a:rPr lang="en-US" sz="1200" b="0" i="0" u="none" strike="noStrike" dirty="0" smtClean="0">
                          <a:solidFill>
                            <a:srgbClr val="000000"/>
                          </a:solidFill>
                          <a:effectLst/>
                          <a:latin typeface="Calibri Light"/>
                          <a:cs typeface="Calibri Light"/>
                        </a:rPr>
                        <a:t>to </a:t>
                      </a:r>
                      <a:r>
                        <a:rPr lang="en-US" sz="1200" b="0" i="0" u="none" strike="noStrike" dirty="0">
                          <a:solidFill>
                            <a:srgbClr val="000000"/>
                          </a:solidFill>
                          <a:effectLst/>
                          <a:latin typeface="Calibri Light"/>
                          <a:cs typeface="Calibri Light"/>
                        </a:rPr>
                        <a:t>direct </a:t>
                      </a:r>
                      <a:r>
                        <a:rPr lang="en-US" sz="1200" b="0" i="0" u="none" strike="noStrike" dirty="0" smtClean="0">
                          <a:solidFill>
                            <a:srgbClr val="000000"/>
                          </a:solidFill>
                          <a:effectLst/>
                          <a:latin typeface="Calibri Light"/>
                          <a:cs typeface="Calibri Light"/>
                        </a:rPr>
                        <a:t>selling partner</a:t>
                      </a:r>
                      <a:r>
                        <a:rPr lang="en-US" sz="1200" b="0" i="0" u="none" strike="noStrike" dirty="0">
                          <a:solidFill>
                            <a:srgbClr val="000000"/>
                          </a:solidFill>
                          <a:effectLst/>
                          <a:latin typeface="Calibri Light"/>
                          <a:cs typeface="Calibri Light"/>
                        </a:rPr>
                        <a:t>, heavy reliance on word of mouth)</a:t>
                      </a:r>
                    </a:p>
                  </a:txBody>
                  <a:tcPr marL="6246" marR="6246" marT="8580" marB="0" anchor="b">
                    <a:lnL>
                      <a:noFill/>
                    </a:lnL>
                    <a:lnR>
                      <a:noFill/>
                    </a:lnR>
                    <a:lnT>
                      <a:noFill/>
                    </a:lnT>
                    <a:lnB>
                      <a:noFill/>
                    </a:lnB>
                  </a:tcPr>
                </a:tc>
              </a:tr>
              <a:tr h="227403">
                <a:tc>
                  <a:txBody>
                    <a:bodyPr/>
                    <a:lstStyle/>
                    <a:p>
                      <a:pPr algn="l" fontAlgn="b"/>
                      <a:r>
                        <a:rPr lang="en-US" sz="1200" b="0" i="0" u="none" strike="noStrike" dirty="0" smtClean="0">
                          <a:solidFill>
                            <a:srgbClr val="000000"/>
                          </a:solidFill>
                          <a:effectLst/>
                          <a:latin typeface="Calibri Light"/>
                          <a:cs typeface="Calibri Light"/>
                        </a:rPr>
                        <a:t>-Commission </a:t>
                      </a:r>
                      <a:r>
                        <a:rPr lang="en-US" sz="1200" b="0" i="0" u="none" strike="noStrike" dirty="0">
                          <a:solidFill>
                            <a:srgbClr val="000000"/>
                          </a:solidFill>
                          <a:effectLst/>
                          <a:latin typeface="Calibri Light"/>
                          <a:cs typeface="Calibri Light"/>
                        </a:rPr>
                        <a:t>to sales force is 26% of their sales</a:t>
                      </a:r>
                    </a:p>
                  </a:txBody>
                  <a:tcPr marL="6246" marR="6246" marT="8580" marB="0" anchor="b">
                    <a:lnL>
                      <a:noFill/>
                    </a:lnL>
                    <a:lnR>
                      <a:noFill/>
                    </a:lnR>
                    <a:lnT>
                      <a:noFill/>
                    </a:lnT>
                    <a:lnB>
                      <a:noFill/>
                    </a:lnB>
                  </a:tcPr>
                </a:tc>
              </a:tr>
              <a:tr h="215844">
                <a:tc>
                  <a:txBody>
                    <a:bodyPr/>
                    <a:lstStyle/>
                    <a:p>
                      <a:pPr algn="l" fontAlgn="b"/>
                      <a:r>
                        <a:rPr lang="en-US" sz="1200" b="0" i="0" u="none" strike="noStrike" dirty="0" smtClean="0">
                          <a:solidFill>
                            <a:srgbClr val="000000"/>
                          </a:solidFill>
                          <a:effectLst/>
                          <a:latin typeface="Calibri Light"/>
                          <a:cs typeface="Calibri Light"/>
                        </a:rPr>
                        <a:t>-COGS </a:t>
                      </a:r>
                      <a:r>
                        <a:rPr lang="en-US" sz="1200" b="0" i="0" u="none" strike="noStrike" dirty="0">
                          <a:solidFill>
                            <a:srgbClr val="000000"/>
                          </a:solidFill>
                          <a:effectLst/>
                          <a:latin typeface="Calibri Light"/>
                          <a:cs typeface="Calibri Light"/>
                        </a:rPr>
                        <a:t>is 64% of </a:t>
                      </a:r>
                      <a:r>
                        <a:rPr lang="en-US" sz="1200" b="0" i="0" u="none" strike="noStrike" dirty="0" smtClean="0">
                          <a:solidFill>
                            <a:srgbClr val="000000"/>
                          </a:solidFill>
                          <a:effectLst/>
                          <a:latin typeface="Calibri Light"/>
                          <a:cs typeface="Calibri Light"/>
                        </a:rPr>
                        <a:t>sales, includes tariff</a:t>
                      </a:r>
                      <a:r>
                        <a:rPr lang="en-US" sz="1200" b="0" i="0" u="none" strike="noStrike" baseline="0" dirty="0" smtClean="0">
                          <a:solidFill>
                            <a:srgbClr val="000000"/>
                          </a:solidFill>
                          <a:effectLst/>
                          <a:latin typeface="Calibri Light"/>
                          <a:cs typeface="Calibri Light"/>
                        </a:rPr>
                        <a:t> of 5% on glassware imports</a:t>
                      </a:r>
                      <a:endParaRPr lang="en-US" sz="1200" b="0" i="0" u="none" strike="noStrike" dirty="0">
                        <a:solidFill>
                          <a:srgbClr val="000000"/>
                        </a:solidFill>
                        <a:effectLst/>
                        <a:latin typeface="Calibri Light"/>
                        <a:cs typeface="Calibri Light"/>
                      </a:endParaRPr>
                    </a:p>
                  </a:txBody>
                  <a:tcPr marL="6246" marR="6246" marT="8580" marB="0" anchor="b">
                    <a:lnL>
                      <a:noFill/>
                    </a:lnL>
                    <a:lnR>
                      <a:noFill/>
                    </a:lnR>
                    <a:lnT>
                      <a:noFill/>
                    </a:lnT>
                    <a:lnB>
                      <a:noFill/>
                    </a:lnB>
                  </a:tcPr>
                </a:tc>
              </a:tr>
            </a:tbl>
          </a:graphicData>
        </a:graphic>
      </p:graphicFrame>
      <p:graphicFrame>
        <p:nvGraphicFramePr>
          <p:cNvPr id="9" name="Table 8"/>
          <p:cNvGraphicFramePr>
            <a:graphicFrameLocks noGrp="1"/>
          </p:cNvGraphicFramePr>
          <p:nvPr>
            <p:extLst/>
          </p:nvPr>
        </p:nvGraphicFramePr>
        <p:xfrm>
          <a:off x="405808" y="6585219"/>
          <a:ext cx="4256227" cy="684953"/>
        </p:xfrm>
        <a:graphic>
          <a:graphicData uri="http://schemas.openxmlformats.org/drawingml/2006/table">
            <a:tbl>
              <a:tblPr/>
              <a:tblGrid>
                <a:gridCol w="4256227"/>
              </a:tblGrid>
              <a:tr h="532553">
                <a:tc>
                  <a:txBody>
                    <a:bodyPr/>
                    <a:lstStyle/>
                    <a:p>
                      <a:pPr algn="l" fontAlgn="b"/>
                      <a:r>
                        <a:rPr lang="en-US" sz="1100" b="0" i="0" u="none" strike="noStrike" dirty="0">
                          <a:solidFill>
                            <a:srgbClr val="000000"/>
                          </a:solidFill>
                          <a:effectLst/>
                          <a:latin typeface="Calibri Light"/>
                          <a:cs typeface="Calibri Light"/>
                        </a:rPr>
                        <a:t>Sources: COMM 3050 slides, </a:t>
                      </a:r>
                      <a:r>
                        <a:rPr lang="en-US" sz="1100" b="0" i="0" u="none" strike="noStrike" dirty="0" err="1">
                          <a:solidFill>
                            <a:srgbClr val="000000"/>
                          </a:solidFill>
                          <a:effectLst/>
                          <a:latin typeface="Calibri Light"/>
                          <a:cs typeface="Calibri Light"/>
                        </a:rPr>
                        <a:t>MyExpatriate</a:t>
                      </a:r>
                      <a:r>
                        <a:rPr lang="en-US" sz="1100" b="0" i="0" u="none" strike="noStrike" dirty="0">
                          <a:solidFill>
                            <a:srgbClr val="000000"/>
                          </a:solidFill>
                          <a:effectLst/>
                          <a:latin typeface="Calibri Light"/>
                          <a:cs typeface="Calibri Light"/>
                        </a:rPr>
                        <a:t> Pay for Indonesia, </a:t>
                      </a:r>
                      <a:r>
                        <a:rPr lang="en-US" sz="1100" b="0" i="0" u="none" strike="noStrike" dirty="0">
                          <a:solidFill>
                            <a:srgbClr val="000000"/>
                          </a:solidFill>
                          <a:effectLst/>
                          <a:latin typeface="Calibri Light"/>
                          <a:cs typeface="Calibri Light"/>
                          <a:hlinkClick r:id="rId2"/>
                        </a:rPr>
                        <a:t>http://www.cushmanwakefield.com/~/media/global-reports/OSATW%202014%20Publication%</a:t>
                      </a:r>
                      <a:r>
                        <a:rPr lang="en-US" sz="1100" b="0" i="0" u="none" strike="noStrike" dirty="0" smtClean="0">
                          <a:solidFill>
                            <a:srgbClr val="000000"/>
                          </a:solidFill>
                          <a:effectLst/>
                          <a:latin typeface="Calibri Light"/>
                          <a:cs typeface="Calibri Light"/>
                          <a:hlinkClick r:id="rId2"/>
                        </a:rPr>
                        <a:t>20updated.pdf</a:t>
                      </a:r>
                      <a:r>
                        <a:rPr lang="en-US" sz="1100" b="0" i="0" u="none" strike="noStrike" dirty="0" smtClean="0">
                          <a:solidFill>
                            <a:srgbClr val="000000"/>
                          </a:solidFill>
                          <a:effectLst/>
                          <a:latin typeface="Calibri Light"/>
                          <a:cs typeface="Calibri Light"/>
                        </a:rPr>
                        <a:t>, KPMG Primer on Indonesian</a:t>
                      </a:r>
                      <a:r>
                        <a:rPr lang="en-US" sz="1100" b="0" i="0" u="none" strike="noStrike" baseline="0" dirty="0" smtClean="0">
                          <a:solidFill>
                            <a:srgbClr val="000000"/>
                          </a:solidFill>
                          <a:effectLst/>
                          <a:latin typeface="Calibri Light"/>
                          <a:cs typeface="Calibri Light"/>
                        </a:rPr>
                        <a:t> Value Added Tax</a:t>
                      </a:r>
                      <a:endParaRPr lang="en-US" sz="1100" b="0" i="0" u="none" strike="noStrike" dirty="0">
                        <a:solidFill>
                          <a:srgbClr val="000000"/>
                        </a:solidFill>
                        <a:effectLst/>
                        <a:latin typeface="Calibri Light"/>
                        <a:cs typeface="Calibri Light"/>
                      </a:endParaRPr>
                    </a:p>
                  </a:txBody>
                  <a:tcPr marL="10478" marR="10478" marT="14393" marB="0" anchor="b">
                    <a:lnL>
                      <a:noFill/>
                    </a:lnL>
                    <a:lnR>
                      <a:noFill/>
                    </a:lnR>
                    <a:lnT>
                      <a:noFill/>
                    </a:lnT>
                    <a:lnB>
                      <a:noFill/>
                    </a:lnB>
                  </a:tcPr>
                </a:tc>
              </a:tr>
            </a:tbl>
          </a:graphicData>
        </a:graphic>
      </p:graphicFrame>
      <p:cxnSp>
        <p:nvCxnSpPr>
          <p:cNvPr id="10" name="Straight Connector 9"/>
          <p:cNvCxnSpPr/>
          <p:nvPr/>
        </p:nvCxnSpPr>
        <p:spPr>
          <a:xfrm>
            <a:off x="1" y="1135420"/>
            <a:ext cx="77987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263918" y="1146717"/>
            <a:ext cx="20074" cy="662568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5279598" y="5416310"/>
            <a:ext cx="4778802" cy="23978"/>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9662627" y="7403068"/>
            <a:ext cx="1296537" cy="369332"/>
          </a:xfrm>
          <a:prstGeom prst="rect">
            <a:avLst/>
          </a:prstGeom>
          <a:noFill/>
        </p:spPr>
        <p:txBody>
          <a:bodyPr wrap="square" rtlCol="0">
            <a:spAutoFit/>
          </a:bodyPr>
          <a:lstStyle/>
          <a:p>
            <a:r>
              <a:rPr lang="en-US" dirty="0" smtClean="0"/>
              <a:t>22</a:t>
            </a:r>
            <a:endParaRPr lang="en-US" dirty="0"/>
          </a:p>
        </p:txBody>
      </p:sp>
    </p:spTree>
    <p:extLst>
      <p:ext uri="{BB962C8B-B14F-4D97-AF65-F5344CB8AC3E}">
        <p14:creationId xmlns:p14="http://schemas.microsoft.com/office/powerpoint/2010/main" val="62741017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8" y="-339760"/>
            <a:ext cx="9507087" cy="1879291"/>
          </a:xfrm>
        </p:spPr>
        <p:txBody>
          <a:bodyPr>
            <a:normAutofit/>
          </a:bodyPr>
          <a:lstStyle/>
          <a:p>
            <a:r>
              <a:rPr lang="en-US" sz="3200" dirty="0" smtClean="0"/>
              <a:t>Base case DCF shows NPV of $13 million (IDR 172,509 million)</a:t>
            </a:r>
            <a:endParaRPr lang="en-US" sz="3200" dirty="0"/>
          </a:p>
        </p:txBody>
      </p:sp>
      <p:graphicFrame>
        <p:nvGraphicFramePr>
          <p:cNvPr id="5" name="Table 4"/>
          <p:cNvGraphicFramePr>
            <a:graphicFrameLocks noGrp="1"/>
          </p:cNvGraphicFramePr>
          <p:nvPr>
            <p:extLst/>
          </p:nvPr>
        </p:nvGraphicFramePr>
        <p:xfrm>
          <a:off x="221893" y="1225771"/>
          <a:ext cx="7087235" cy="5316625"/>
        </p:xfrm>
        <a:graphic>
          <a:graphicData uri="http://schemas.openxmlformats.org/drawingml/2006/table">
            <a:tbl>
              <a:tblPr/>
              <a:tblGrid>
                <a:gridCol w="1884657"/>
                <a:gridCol w="587634"/>
                <a:gridCol w="688364"/>
                <a:gridCol w="785316"/>
                <a:gridCol w="785316"/>
                <a:gridCol w="785316"/>
                <a:gridCol w="785316"/>
                <a:gridCol w="785316"/>
              </a:tblGrid>
              <a:tr h="219050">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r" fontAlgn="b"/>
                      <a:r>
                        <a:rPr lang="en-US" sz="1250" b="1" i="0" u="none" strike="noStrike">
                          <a:solidFill>
                            <a:srgbClr val="000000"/>
                          </a:solidFill>
                          <a:effectLst/>
                          <a:latin typeface="Calibri Light"/>
                          <a:cs typeface="Calibri Light"/>
                        </a:rPr>
                        <a:t>2016</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1" i="0" u="none" strike="noStrike" dirty="0">
                          <a:solidFill>
                            <a:srgbClr val="000000"/>
                          </a:solidFill>
                          <a:effectLst/>
                          <a:latin typeface="Calibri Light"/>
                          <a:cs typeface="Calibri Light"/>
                        </a:rPr>
                        <a:t>2017</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1" i="0" u="none" strike="noStrike">
                          <a:solidFill>
                            <a:srgbClr val="000000"/>
                          </a:solidFill>
                          <a:effectLst/>
                          <a:latin typeface="Calibri Light"/>
                          <a:cs typeface="Calibri Light"/>
                        </a:rPr>
                        <a:t>2018</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1" i="0" u="none" strike="noStrike">
                          <a:solidFill>
                            <a:srgbClr val="000000"/>
                          </a:solidFill>
                          <a:effectLst/>
                          <a:latin typeface="Calibri Light"/>
                          <a:cs typeface="Calibri Light"/>
                        </a:rPr>
                        <a:t>2019</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1" i="0" u="none" strike="noStrike">
                          <a:solidFill>
                            <a:srgbClr val="000000"/>
                          </a:solidFill>
                          <a:effectLst/>
                          <a:latin typeface="Calibri Light"/>
                          <a:cs typeface="Calibri Light"/>
                        </a:rPr>
                        <a:t>2020</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1" i="0" u="none" strike="noStrike">
                          <a:solidFill>
                            <a:srgbClr val="000000"/>
                          </a:solidFill>
                          <a:effectLst/>
                          <a:latin typeface="Calibri Light"/>
                          <a:cs typeface="Calibri Light"/>
                        </a:rPr>
                        <a:t>2021</a:t>
                      </a:r>
                    </a:p>
                  </a:txBody>
                  <a:tcPr marL="8579" marR="8579" marT="1178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1" i="0" u="none" strike="noStrike">
                          <a:solidFill>
                            <a:srgbClr val="000000"/>
                          </a:solidFill>
                          <a:effectLst/>
                          <a:latin typeface="Calibri Light"/>
                          <a:cs typeface="Calibri Light"/>
                        </a:rPr>
                        <a:t>2022</a:t>
                      </a:r>
                    </a:p>
                  </a:txBody>
                  <a:tcPr marL="8579" marR="8579" marT="1178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359249">
                <a:tc>
                  <a:txBody>
                    <a:bodyPr/>
                    <a:lstStyle/>
                    <a:p>
                      <a:pPr algn="l" fontAlgn="b"/>
                      <a:r>
                        <a:rPr lang="en-US" sz="1250" b="0" i="0" u="none" strike="noStrike" dirty="0">
                          <a:solidFill>
                            <a:srgbClr val="000000"/>
                          </a:solidFill>
                          <a:effectLst/>
                          <a:latin typeface="Calibri Light"/>
                          <a:cs typeface="Calibri Light"/>
                        </a:rPr>
                        <a:t>Revenue from direct selling</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24,217</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40,119</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66,462</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110,103</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182,401</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302,173</a:t>
                      </a:r>
                    </a:p>
                  </a:txBody>
                  <a:tcPr marL="8579" marR="8579" marT="1178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dirty="0">
                          <a:solidFill>
                            <a:srgbClr val="000000"/>
                          </a:solidFill>
                          <a:effectLst/>
                          <a:latin typeface="Calibri Light"/>
                          <a:cs typeface="Calibri Light"/>
                        </a:rPr>
                        <a:t>308,216</a:t>
                      </a:r>
                    </a:p>
                  </a:txBody>
                  <a:tcPr marL="8579" marR="8579" marT="1178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219050">
                <a:tc>
                  <a:txBody>
                    <a:bodyPr/>
                    <a:lstStyle/>
                    <a:p>
                      <a:pPr algn="l" fontAlgn="b"/>
                      <a:r>
                        <a:rPr lang="en-US" sz="1250" b="0" i="0" u="none" strike="noStrike" dirty="0">
                          <a:solidFill>
                            <a:srgbClr val="000000"/>
                          </a:solidFill>
                          <a:effectLst/>
                          <a:latin typeface="Calibri Light"/>
                          <a:cs typeface="Calibri Light"/>
                        </a:rPr>
                        <a:t>Revenue from eCommerce</a:t>
                      </a: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6,646</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7,975</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9,571</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11,485</a:t>
                      </a:r>
                    </a:p>
                  </a:txBody>
                  <a:tcPr marL="8579" marR="8579" marT="1178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50" b="0" i="0" u="none" strike="noStrike">
                          <a:solidFill>
                            <a:srgbClr val="000000"/>
                          </a:solidFill>
                          <a:effectLst/>
                          <a:latin typeface="Calibri Light"/>
                          <a:cs typeface="Calibri Light"/>
                        </a:rPr>
                        <a:t>11,714</a:t>
                      </a:r>
                    </a:p>
                  </a:txBody>
                  <a:tcPr marL="8579" marR="8579" marT="11786" marB="0" anchor="b">
                    <a:lnL w="6350" cap="flat" cmpd="sng" algn="ctr">
                      <a:solidFill>
                        <a:srgbClr val="000000"/>
                      </a:solidFill>
                      <a:prstDash val="solid"/>
                      <a:round/>
                      <a:headEnd type="none" w="med" len="med"/>
                      <a:tailEnd type="none" w="med" len="med"/>
                    </a:lnL>
                    <a:lnR>
                      <a:noFill/>
                    </a:lnR>
                    <a:lnT>
                      <a:noFill/>
                    </a:lnT>
                    <a:lnB>
                      <a:noFill/>
                    </a:lnB>
                  </a:tcPr>
                </a:tc>
              </a:tr>
              <a:tr h="219050">
                <a:tc>
                  <a:txBody>
                    <a:bodyPr/>
                    <a:lstStyle/>
                    <a:p>
                      <a:pPr algn="l" fontAlgn="b"/>
                      <a:r>
                        <a:rPr lang="fr-FR" sz="1250" b="0" i="0" u="none" strike="noStrike">
                          <a:solidFill>
                            <a:srgbClr val="000000"/>
                          </a:solidFill>
                          <a:effectLst/>
                          <a:latin typeface="Calibri Light"/>
                          <a:cs typeface="Calibri Light"/>
                        </a:rPr>
                        <a:t>   Total Revenue</a:t>
                      </a:r>
                    </a:p>
                  </a:txBody>
                  <a:tcPr marL="8579" marR="8579" marT="11786" marB="0" anchor="b">
                    <a:lnL>
                      <a:noFill/>
                    </a:lnL>
                    <a:lnR>
                      <a:noFill/>
                    </a:lnR>
                    <a:lnT>
                      <a:noFill/>
                    </a:lnT>
                    <a:lnB>
                      <a:noFill/>
                    </a:lnB>
                  </a:tcPr>
                </a:tc>
                <a:tc>
                  <a:txBody>
                    <a:bodyPr/>
                    <a:lstStyle/>
                    <a:p>
                      <a:pPr algn="r" fontAlgn="b"/>
                      <a:r>
                        <a:rPr lang="en-US" sz="1250" b="0" i="0" u="none" strike="noStrike" dirty="0">
                          <a:solidFill>
                            <a:srgbClr val="000000"/>
                          </a:solidFill>
                          <a:effectLst/>
                          <a:latin typeface="Calibri Light"/>
                          <a:cs typeface="Calibri Light"/>
                        </a:rPr>
                        <a:t>24,217</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40,119</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73,108</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118,079</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191,972</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313,657</a:t>
                      </a:r>
                    </a:p>
                  </a:txBody>
                  <a:tcPr marL="8579" marR="8579" marT="1178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50" b="0" i="0" u="none" strike="noStrike">
                          <a:solidFill>
                            <a:srgbClr val="000000"/>
                          </a:solidFill>
                          <a:effectLst/>
                          <a:latin typeface="Calibri Light"/>
                          <a:cs typeface="Calibri Light"/>
                        </a:rPr>
                        <a:t>319,930</a:t>
                      </a:r>
                    </a:p>
                  </a:txBody>
                  <a:tcPr marL="8579" marR="8579" marT="11786" marB="0" anchor="b">
                    <a:lnL w="6350" cap="flat" cmpd="sng" algn="ctr">
                      <a:solidFill>
                        <a:srgbClr val="000000"/>
                      </a:solidFill>
                      <a:prstDash val="solid"/>
                      <a:round/>
                      <a:headEnd type="none" w="med" len="med"/>
                      <a:tailEnd type="none" w="med" len="med"/>
                    </a:lnL>
                    <a:lnR>
                      <a:noFill/>
                    </a:lnR>
                    <a:lnT>
                      <a:noFill/>
                    </a:lnT>
                    <a:lnB>
                      <a:noFill/>
                    </a:lnB>
                  </a:tcPr>
                </a:tc>
              </a:tr>
              <a:tr h="219050">
                <a:tc>
                  <a:txBody>
                    <a:bodyPr/>
                    <a:lstStyle/>
                    <a:p>
                      <a:pPr algn="l" fontAlgn="b"/>
                      <a:r>
                        <a:rPr lang="en-US" sz="1250" b="0" i="0" u="none" strike="noStrike">
                          <a:solidFill>
                            <a:srgbClr val="000000"/>
                          </a:solidFill>
                          <a:effectLst/>
                          <a:latin typeface="Calibri Light"/>
                          <a:cs typeface="Calibri Light"/>
                        </a:rPr>
                        <a:t>COGS</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15,499</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25,676</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46,789</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75,570</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122,862</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200,741</a:t>
                      </a:r>
                    </a:p>
                  </a:txBody>
                  <a:tcPr marL="8579" marR="8579" marT="1178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204,755</a:t>
                      </a:r>
                    </a:p>
                  </a:txBody>
                  <a:tcPr marL="8579" marR="8579" marT="1178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219050">
                <a:tc>
                  <a:txBody>
                    <a:bodyPr/>
                    <a:lstStyle/>
                    <a:p>
                      <a:pPr algn="l" fontAlgn="b"/>
                      <a:r>
                        <a:rPr lang="en-US" sz="1250" b="0" i="0" u="none" strike="noStrike">
                          <a:solidFill>
                            <a:srgbClr val="000000"/>
                          </a:solidFill>
                          <a:effectLst/>
                          <a:latin typeface="Calibri Light"/>
                          <a:cs typeface="Calibri Light"/>
                        </a:rPr>
                        <a:t>Gross Profit</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8,718</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14,443</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26,319</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42,508</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69,110</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112,917</a:t>
                      </a:r>
                    </a:p>
                  </a:txBody>
                  <a:tcPr marL="8579" marR="8579" marT="1178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115,175</a:t>
                      </a:r>
                    </a:p>
                  </a:txBody>
                  <a:tcPr marL="8579" marR="8579" marT="1178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219050">
                <a:tc>
                  <a:txBody>
                    <a:bodyPr/>
                    <a:lstStyle/>
                    <a:p>
                      <a:pPr algn="l" fontAlgn="b"/>
                      <a:r>
                        <a:rPr lang="en-US" sz="1250" b="0" i="0" u="none" strike="noStrike">
                          <a:solidFill>
                            <a:srgbClr val="000000"/>
                          </a:solidFill>
                          <a:effectLst/>
                          <a:latin typeface="Calibri Light"/>
                          <a:cs typeface="Calibri Light"/>
                        </a:rPr>
                        <a:t>SGA</a:t>
                      </a: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50" b="0" i="0" u="none" strike="noStrike">
                          <a:solidFill>
                            <a:srgbClr val="000000"/>
                          </a:solidFill>
                          <a:effectLst/>
                          <a:latin typeface="Calibri Light"/>
                          <a:cs typeface="Calibri Light"/>
                        </a:rPr>
                        <a:t> </a:t>
                      </a:r>
                    </a:p>
                  </a:txBody>
                  <a:tcPr marL="8579" marR="8579" marT="11786" marB="0" anchor="b">
                    <a:lnL w="6350" cap="flat" cmpd="sng" algn="ctr">
                      <a:solidFill>
                        <a:srgbClr val="000000"/>
                      </a:solidFill>
                      <a:prstDash val="solid"/>
                      <a:round/>
                      <a:headEnd type="none" w="med" len="med"/>
                      <a:tailEnd type="none" w="med" len="med"/>
                    </a:lnL>
                    <a:lnR>
                      <a:noFill/>
                    </a:lnR>
                    <a:lnT>
                      <a:noFill/>
                    </a:lnT>
                    <a:lnB>
                      <a:noFill/>
                    </a:lnB>
                  </a:tcPr>
                </a:tc>
              </a:tr>
              <a:tr h="219050">
                <a:tc>
                  <a:txBody>
                    <a:bodyPr/>
                    <a:lstStyle/>
                    <a:p>
                      <a:pPr algn="l" fontAlgn="b"/>
                      <a:r>
                        <a:rPr lang="en-US" sz="1250" b="0" i="0" u="none" strike="noStrike">
                          <a:solidFill>
                            <a:srgbClr val="000000"/>
                          </a:solidFill>
                          <a:effectLst/>
                          <a:latin typeface="Calibri Light"/>
                          <a:cs typeface="Calibri Light"/>
                        </a:rPr>
                        <a:t>   Commission to sellers</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6,296</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10,431</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17,280</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28,627</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47,424</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78,565</a:t>
                      </a:r>
                    </a:p>
                  </a:txBody>
                  <a:tcPr marL="8579" marR="8579" marT="1178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50" b="0" i="0" u="none" strike="noStrike">
                          <a:solidFill>
                            <a:srgbClr val="000000"/>
                          </a:solidFill>
                          <a:effectLst/>
                          <a:latin typeface="Calibri Light"/>
                          <a:cs typeface="Calibri Light"/>
                        </a:rPr>
                        <a:t>80,136</a:t>
                      </a:r>
                    </a:p>
                  </a:txBody>
                  <a:tcPr marL="8579" marR="8579" marT="11786" marB="0" anchor="b">
                    <a:lnL w="6350" cap="flat" cmpd="sng" algn="ctr">
                      <a:solidFill>
                        <a:srgbClr val="000000"/>
                      </a:solidFill>
                      <a:prstDash val="solid"/>
                      <a:round/>
                      <a:headEnd type="none" w="med" len="med"/>
                      <a:tailEnd type="none" w="med" len="med"/>
                    </a:lnL>
                    <a:lnR>
                      <a:noFill/>
                    </a:lnR>
                    <a:lnT>
                      <a:noFill/>
                    </a:lnT>
                    <a:lnB>
                      <a:noFill/>
                    </a:lnB>
                  </a:tcPr>
                </a:tc>
              </a:tr>
              <a:tr h="219050">
                <a:tc>
                  <a:txBody>
                    <a:bodyPr/>
                    <a:lstStyle/>
                    <a:p>
                      <a:pPr algn="l" fontAlgn="b"/>
                      <a:r>
                        <a:rPr lang="en-US" sz="1250" b="0" i="0" u="none" strike="noStrike">
                          <a:solidFill>
                            <a:srgbClr val="000000"/>
                          </a:solidFill>
                          <a:effectLst/>
                          <a:latin typeface="Calibri Light"/>
                          <a:cs typeface="Calibri Light"/>
                        </a:rPr>
                        <a:t>   Launch parties</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323</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339</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0</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0</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0</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0</a:t>
                      </a:r>
                    </a:p>
                  </a:txBody>
                  <a:tcPr marL="8579" marR="8579" marT="1178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50" b="0" i="0" u="none" strike="noStrike">
                          <a:solidFill>
                            <a:srgbClr val="000000"/>
                          </a:solidFill>
                          <a:effectLst/>
                          <a:latin typeface="Calibri Light"/>
                          <a:cs typeface="Calibri Light"/>
                        </a:rPr>
                        <a:t>0</a:t>
                      </a:r>
                    </a:p>
                  </a:txBody>
                  <a:tcPr marL="8579" marR="8579" marT="11786" marB="0" anchor="b">
                    <a:lnL w="6350" cap="flat" cmpd="sng" algn="ctr">
                      <a:solidFill>
                        <a:srgbClr val="000000"/>
                      </a:solidFill>
                      <a:prstDash val="solid"/>
                      <a:round/>
                      <a:headEnd type="none" w="med" len="med"/>
                      <a:tailEnd type="none" w="med" len="med"/>
                    </a:lnL>
                    <a:lnR>
                      <a:noFill/>
                    </a:lnR>
                    <a:lnT>
                      <a:noFill/>
                    </a:lnT>
                    <a:lnB>
                      <a:noFill/>
                    </a:lnB>
                  </a:tcPr>
                </a:tc>
              </a:tr>
              <a:tr h="219050">
                <a:tc>
                  <a:txBody>
                    <a:bodyPr/>
                    <a:lstStyle/>
                    <a:p>
                      <a:pPr algn="l" fontAlgn="b"/>
                      <a:r>
                        <a:rPr lang="fr-FR" sz="1250" b="0" i="0" u="none" strike="noStrike">
                          <a:solidFill>
                            <a:srgbClr val="000000"/>
                          </a:solidFill>
                          <a:effectLst/>
                          <a:latin typeface="Calibri Light"/>
                          <a:cs typeface="Calibri Light"/>
                        </a:rPr>
                        <a:t>   Expat compensation</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4,393</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4,569</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4,751</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4,941</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5,139</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5,345</a:t>
                      </a:r>
                    </a:p>
                  </a:txBody>
                  <a:tcPr marL="8579" marR="8579" marT="1178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50" b="0" i="0" u="none" strike="noStrike">
                          <a:solidFill>
                            <a:srgbClr val="000000"/>
                          </a:solidFill>
                          <a:effectLst/>
                          <a:latin typeface="Calibri Light"/>
                          <a:cs typeface="Calibri Light"/>
                        </a:rPr>
                        <a:t>5,558</a:t>
                      </a:r>
                    </a:p>
                  </a:txBody>
                  <a:tcPr marL="8579" marR="8579" marT="11786" marB="0" anchor="b">
                    <a:lnL w="6350" cap="flat" cmpd="sng" algn="ctr">
                      <a:solidFill>
                        <a:srgbClr val="000000"/>
                      </a:solidFill>
                      <a:prstDash val="solid"/>
                      <a:round/>
                      <a:headEnd type="none" w="med" len="med"/>
                      <a:tailEnd type="none" w="med" len="med"/>
                    </a:lnL>
                    <a:lnR>
                      <a:noFill/>
                    </a:lnR>
                    <a:lnT>
                      <a:noFill/>
                    </a:lnT>
                    <a:lnB>
                      <a:noFill/>
                    </a:lnB>
                  </a:tcPr>
                </a:tc>
              </a:tr>
              <a:tr h="219050">
                <a:tc>
                  <a:txBody>
                    <a:bodyPr/>
                    <a:lstStyle/>
                    <a:p>
                      <a:pPr algn="l" fontAlgn="b"/>
                      <a:r>
                        <a:rPr lang="en-US" sz="1250" b="0" i="0" u="none" strike="noStrike">
                          <a:solidFill>
                            <a:srgbClr val="000000"/>
                          </a:solidFill>
                          <a:effectLst/>
                          <a:latin typeface="Calibri Light"/>
                          <a:cs typeface="Calibri Light"/>
                        </a:rPr>
                        <a:t>   Local employee compensation</a:t>
                      </a:r>
                    </a:p>
                  </a:txBody>
                  <a:tcPr marL="8579" marR="8579" marT="11786" marB="0" anchor="b">
                    <a:lnL>
                      <a:noFill/>
                    </a:lnL>
                    <a:lnR>
                      <a:noFill/>
                    </a:lnR>
                    <a:lnT>
                      <a:noFill/>
                    </a:lnT>
                    <a:lnB>
                      <a:noFill/>
                    </a:lnB>
                  </a:tcPr>
                </a:tc>
                <a:tc>
                  <a:txBody>
                    <a:bodyPr/>
                    <a:lstStyle/>
                    <a:p>
                      <a:pPr algn="r" fontAlgn="b"/>
                      <a:r>
                        <a:rPr lang="en-US" sz="1250" b="0" i="0" u="none" strike="noStrike" dirty="0">
                          <a:solidFill>
                            <a:srgbClr val="000000"/>
                          </a:solidFill>
                          <a:effectLst/>
                          <a:latin typeface="Calibri Light"/>
                          <a:cs typeface="Calibri Light"/>
                        </a:rPr>
                        <a:t>1,548</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1,610</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1,674</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1,741</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1,811</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1,883</a:t>
                      </a:r>
                    </a:p>
                  </a:txBody>
                  <a:tcPr marL="8579" marR="8579" marT="1178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50" b="0" i="0" u="none" strike="noStrike">
                          <a:solidFill>
                            <a:srgbClr val="000000"/>
                          </a:solidFill>
                          <a:effectLst/>
                          <a:latin typeface="Calibri Light"/>
                          <a:cs typeface="Calibri Light"/>
                        </a:rPr>
                        <a:t>1,959</a:t>
                      </a:r>
                    </a:p>
                  </a:txBody>
                  <a:tcPr marL="8579" marR="8579" marT="11786" marB="0" anchor="b">
                    <a:lnL w="6350" cap="flat" cmpd="sng" algn="ctr">
                      <a:solidFill>
                        <a:srgbClr val="000000"/>
                      </a:solidFill>
                      <a:prstDash val="solid"/>
                      <a:round/>
                      <a:headEnd type="none" w="med" len="med"/>
                      <a:tailEnd type="none" w="med" len="med"/>
                    </a:lnL>
                    <a:lnR>
                      <a:noFill/>
                    </a:lnR>
                    <a:lnT>
                      <a:noFill/>
                    </a:lnT>
                    <a:lnB>
                      <a:noFill/>
                    </a:lnB>
                  </a:tcPr>
                </a:tc>
              </a:tr>
              <a:tr h="219050">
                <a:tc>
                  <a:txBody>
                    <a:bodyPr/>
                    <a:lstStyle/>
                    <a:p>
                      <a:pPr algn="l" fontAlgn="b"/>
                      <a:r>
                        <a:rPr lang="en-US" sz="1250" b="0" i="0" u="none" strike="noStrike">
                          <a:solidFill>
                            <a:srgbClr val="000000"/>
                          </a:solidFill>
                          <a:effectLst/>
                          <a:latin typeface="Calibri Light"/>
                          <a:cs typeface="Calibri Light"/>
                        </a:rPr>
                        <a:t>   Marketing expense</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129</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132</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134</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137</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140</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143</a:t>
                      </a:r>
                    </a:p>
                  </a:txBody>
                  <a:tcPr marL="8579" marR="8579" marT="1178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50" b="0" i="0" u="none" strike="noStrike">
                          <a:solidFill>
                            <a:srgbClr val="000000"/>
                          </a:solidFill>
                          <a:effectLst/>
                          <a:latin typeface="Calibri Light"/>
                          <a:cs typeface="Calibri Light"/>
                        </a:rPr>
                        <a:t>146</a:t>
                      </a:r>
                    </a:p>
                  </a:txBody>
                  <a:tcPr marL="8579" marR="8579" marT="11786" marB="0" anchor="b">
                    <a:lnL w="6350" cap="flat" cmpd="sng" algn="ctr">
                      <a:solidFill>
                        <a:srgbClr val="000000"/>
                      </a:solidFill>
                      <a:prstDash val="solid"/>
                      <a:round/>
                      <a:headEnd type="none" w="med" len="med"/>
                      <a:tailEnd type="none" w="med" len="med"/>
                    </a:lnL>
                    <a:lnR>
                      <a:noFill/>
                    </a:lnR>
                    <a:lnT>
                      <a:noFill/>
                    </a:lnT>
                    <a:lnB>
                      <a:noFill/>
                    </a:lnB>
                  </a:tcPr>
                </a:tc>
              </a:tr>
              <a:tr h="219050">
                <a:tc>
                  <a:txBody>
                    <a:bodyPr/>
                    <a:lstStyle/>
                    <a:p>
                      <a:pPr algn="l" fontAlgn="b"/>
                      <a:r>
                        <a:rPr lang="fr-FR" sz="1250" b="0" i="0" u="none" strike="noStrike">
                          <a:solidFill>
                            <a:srgbClr val="000000"/>
                          </a:solidFill>
                          <a:effectLst/>
                          <a:latin typeface="Calibri Light"/>
                          <a:cs typeface="Calibri Light"/>
                        </a:rPr>
                        <a:t>   Rent expense</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776</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807</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839</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873</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908</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944</a:t>
                      </a:r>
                    </a:p>
                  </a:txBody>
                  <a:tcPr marL="8579" marR="8579" marT="1178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982</a:t>
                      </a:r>
                    </a:p>
                  </a:txBody>
                  <a:tcPr marL="8579" marR="8579" marT="1178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219050">
                <a:tc>
                  <a:txBody>
                    <a:bodyPr/>
                    <a:lstStyle/>
                    <a:p>
                      <a:pPr algn="l" fontAlgn="b"/>
                      <a:r>
                        <a:rPr lang="en-US" sz="1250" b="0" i="0" u="none" strike="noStrike">
                          <a:solidFill>
                            <a:srgbClr val="000000"/>
                          </a:solidFill>
                          <a:effectLst/>
                          <a:latin typeface="Calibri Light"/>
                          <a:cs typeface="Calibri Light"/>
                        </a:rPr>
                        <a:t>EBIT</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-4,747</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-3,444</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1,640</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6,189</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13,688</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26,037</a:t>
                      </a:r>
                    </a:p>
                  </a:txBody>
                  <a:tcPr marL="8579" marR="8579" marT="1178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0" i="0" u="none" strike="noStrike">
                          <a:solidFill>
                            <a:srgbClr val="000000"/>
                          </a:solidFill>
                          <a:effectLst/>
                          <a:latin typeface="Calibri Light"/>
                          <a:cs typeface="Calibri Light"/>
                        </a:rPr>
                        <a:t>26,394</a:t>
                      </a:r>
                    </a:p>
                  </a:txBody>
                  <a:tcPr marL="8579" marR="8579" marT="1178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219050">
                <a:tc>
                  <a:txBody>
                    <a:bodyPr/>
                    <a:lstStyle/>
                    <a:p>
                      <a:pPr algn="l" fontAlgn="b"/>
                      <a:r>
                        <a:rPr lang="en-US" sz="1250" b="0" i="0" u="none" strike="noStrike">
                          <a:solidFill>
                            <a:srgbClr val="000000"/>
                          </a:solidFill>
                          <a:effectLst/>
                          <a:latin typeface="Calibri Light"/>
                          <a:cs typeface="Calibri Light"/>
                        </a:rPr>
                        <a:t>Taxes</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-1,187</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-861</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-1,638</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1,547</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3,422</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6,509</a:t>
                      </a:r>
                    </a:p>
                  </a:txBody>
                  <a:tcPr marL="8579" marR="8579" marT="1178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50" b="0" i="0" u="none" strike="noStrike">
                          <a:solidFill>
                            <a:srgbClr val="000000"/>
                          </a:solidFill>
                          <a:effectLst/>
                          <a:latin typeface="Calibri Light"/>
                          <a:cs typeface="Calibri Light"/>
                        </a:rPr>
                        <a:t>6,599</a:t>
                      </a:r>
                    </a:p>
                  </a:txBody>
                  <a:tcPr marL="8579" marR="8579" marT="11786" marB="0" anchor="b">
                    <a:lnL w="6350" cap="flat" cmpd="sng" algn="ctr">
                      <a:solidFill>
                        <a:srgbClr val="000000"/>
                      </a:solidFill>
                      <a:prstDash val="solid"/>
                      <a:round/>
                      <a:headEnd type="none" w="med" len="med"/>
                      <a:tailEnd type="none" w="med" len="med"/>
                    </a:lnL>
                    <a:lnR>
                      <a:noFill/>
                    </a:lnR>
                    <a:lnT>
                      <a:noFill/>
                    </a:lnT>
                    <a:lnB>
                      <a:noFill/>
                    </a:lnB>
                  </a:tcPr>
                </a:tc>
              </a:tr>
              <a:tr h="219050">
                <a:tc>
                  <a:txBody>
                    <a:bodyPr/>
                    <a:lstStyle/>
                    <a:p>
                      <a:pPr algn="l" fontAlgn="b"/>
                      <a:r>
                        <a:rPr lang="fr-FR" sz="1250" b="0" i="0" u="none" strike="noStrike">
                          <a:solidFill>
                            <a:srgbClr val="000000"/>
                          </a:solidFill>
                          <a:effectLst/>
                          <a:latin typeface="Calibri Light"/>
                          <a:cs typeface="Calibri Light"/>
                        </a:rPr>
                        <a:t>NOL Tax Asset</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1,187</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2,048</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0</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0</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0</a:t>
                      </a:r>
                    </a:p>
                  </a:txBody>
                  <a:tcPr marL="8579" marR="8579" marT="1178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0</a:t>
                      </a:r>
                    </a:p>
                  </a:txBody>
                  <a:tcPr marL="8579" marR="8579" marT="1178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250" b="0" i="0" u="none" strike="noStrike">
                          <a:solidFill>
                            <a:srgbClr val="000000"/>
                          </a:solidFill>
                          <a:effectLst/>
                          <a:latin typeface="Calibri Light"/>
                          <a:cs typeface="Calibri Light"/>
                        </a:rPr>
                        <a:t>0</a:t>
                      </a:r>
                    </a:p>
                  </a:txBody>
                  <a:tcPr marL="8579" marR="8579" marT="1178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219050">
                <a:tc>
                  <a:txBody>
                    <a:bodyPr/>
                    <a:lstStyle/>
                    <a:p>
                      <a:pPr algn="l" fontAlgn="b"/>
                      <a:r>
                        <a:rPr lang="it-IT" sz="1250" b="1" i="0" u="none" strike="noStrike">
                          <a:solidFill>
                            <a:srgbClr val="000000"/>
                          </a:solidFill>
                          <a:effectLst/>
                          <a:latin typeface="Calibri Light"/>
                          <a:cs typeface="Calibri Light"/>
                        </a:rPr>
                        <a:t>Net Income / FCF</a:t>
                      </a:r>
                    </a:p>
                  </a:txBody>
                  <a:tcPr marL="8579" marR="8579" marT="11786" marB="0" anchor="b">
                    <a:lnL>
                      <a:noFill/>
                    </a:lnL>
                    <a:lnR>
                      <a:noFill/>
                    </a:lnR>
                    <a:lnT>
                      <a:noFill/>
                    </a:lnT>
                    <a:lnB>
                      <a:noFill/>
                    </a:lnB>
                  </a:tcPr>
                </a:tc>
                <a:tc>
                  <a:txBody>
                    <a:bodyPr/>
                    <a:lstStyle/>
                    <a:p>
                      <a:pPr algn="r" fontAlgn="b"/>
                      <a:r>
                        <a:rPr lang="en-US" sz="1250" b="1" i="0" u="none" strike="noStrike">
                          <a:solidFill>
                            <a:srgbClr val="000000"/>
                          </a:solidFill>
                          <a:effectLst/>
                          <a:latin typeface="Calibri Light"/>
                          <a:cs typeface="Calibri Light"/>
                        </a:rPr>
                        <a:t>-4,747</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1" i="0" u="none" strike="noStrike">
                          <a:solidFill>
                            <a:srgbClr val="000000"/>
                          </a:solidFill>
                          <a:effectLst/>
                          <a:latin typeface="Calibri Light"/>
                          <a:cs typeface="Calibri Light"/>
                        </a:rPr>
                        <a:t>-3,444</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1" i="0" u="none" strike="noStrike">
                          <a:solidFill>
                            <a:srgbClr val="000000"/>
                          </a:solidFill>
                          <a:effectLst/>
                          <a:latin typeface="Calibri Light"/>
                          <a:cs typeface="Calibri Light"/>
                        </a:rPr>
                        <a:t>3,278</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1" i="0" u="none" strike="noStrike">
                          <a:solidFill>
                            <a:srgbClr val="000000"/>
                          </a:solidFill>
                          <a:effectLst/>
                          <a:latin typeface="Calibri Light"/>
                          <a:cs typeface="Calibri Light"/>
                        </a:rPr>
                        <a:t>4,642</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1" i="0" u="none" strike="noStrike">
                          <a:solidFill>
                            <a:srgbClr val="000000"/>
                          </a:solidFill>
                          <a:effectLst/>
                          <a:latin typeface="Calibri Light"/>
                          <a:cs typeface="Calibri Light"/>
                        </a:rPr>
                        <a:t>10,266</a:t>
                      </a:r>
                    </a:p>
                  </a:txBody>
                  <a:tcPr marL="8579" marR="8579" marT="117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1" i="0" u="none" strike="noStrike">
                          <a:solidFill>
                            <a:srgbClr val="000000"/>
                          </a:solidFill>
                          <a:effectLst/>
                          <a:latin typeface="Calibri Light"/>
                          <a:cs typeface="Calibri Light"/>
                        </a:rPr>
                        <a:t>287,040</a:t>
                      </a:r>
                    </a:p>
                  </a:txBody>
                  <a:tcPr marL="8579" marR="8579" marT="1178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250" b="1" i="0" u="none" strike="noStrike">
                          <a:solidFill>
                            <a:srgbClr val="000000"/>
                          </a:solidFill>
                          <a:effectLst/>
                          <a:latin typeface="Calibri Light"/>
                          <a:cs typeface="Calibri Light"/>
                        </a:rPr>
                        <a:t>19,796</a:t>
                      </a:r>
                    </a:p>
                  </a:txBody>
                  <a:tcPr marL="8579" marR="8579" marT="1178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219050">
                <a:tc>
                  <a:txBody>
                    <a:bodyPr/>
                    <a:lstStyle/>
                    <a:p>
                      <a:pPr algn="l" fontAlgn="b"/>
                      <a:endParaRPr lang="en-US" sz="1250" b="1"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1"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r" fontAlgn="b"/>
                      <a:endParaRPr lang="en-US" sz="1250" b="1"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1"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1"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1"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1" i="0" u="none" strike="noStrike">
                        <a:solidFill>
                          <a:srgbClr val="000000"/>
                        </a:solidFill>
                        <a:effectLst/>
                        <a:latin typeface="Calibri Light"/>
                        <a:cs typeface="Calibri Light"/>
                      </a:endParaRPr>
                    </a:p>
                  </a:txBody>
                  <a:tcPr marL="8579" marR="8579" marT="1178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50" b="0" i="0" u="none" strike="noStrike">
                          <a:solidFill>
                            <a:srgbClr val="000000"/>
                          </a:solidFill>
                          <a:effectLst/>
                          <a:latin typeface="Calibri Light"/>
                          <a:cs typeface="Calibri Light"/>
                        </a:rPr>
                        <a:t> </a:t>
                      </a:r>
                    </a:p>
                  </a:txBody>
                  <a:tcPr marL="8579" marR="8579" marT="11786" marB="0" anchor="b">
                    <a:lnL w="6350" cap="flat" cmpd="sng" algn="ctr">
                      <a:solidFill>
                        <a:srgbClr val="000000"/>
                      </a:solidFill>
                      <a:prstDash val="solid"/>
                      <a:round/>
                      <a:headEnd type="none" w="med" len="med"/>
                      <a:tailEnd type="none" w="med" len="med"/>
                    </a:lnL>
                    <a:lnR>
                      <a:noFill/>
                    </a:lnR>
                    <a:lnT>
                      <a:noFill/>
                    </a:lnT>
                    <a:lnB>
                      <a:noFill/>
                    </a:lnB>
                  </a:tcPr>
                </a:tc>
              </a:tr>
              <a:tr h="402640">
                <a:tc>
                  <a:txBody>
                    <a:bodyPr/>
                    <a:lstStyle/>
                    <a:p>
                      <a:pPr algn="l" fontAlgn="b"/>
                      <a:r>
                        <a:rPr lang="en-US" sz="1250" b="0" i="0" u="none" strike="noStrike">
                          <a:solidFill>
                            <a:srgbClr val="000000"/>
                          </a:solidFill>
                          <a:effectLst/>
                          <a:latin typeface="Calibri Light"/>
                          <a:cs typeface="Calibri Light"/>
                        </a:rPr>
                        <a:t>WACC</a:t>
                      </a:r>
                    </a:p>
                  </a:txBody>
                  <a:tcPr marL="8579" marR="8579" marT="11786" marB="0" anchor="b">
                    <a:lnL>
                      <a:noFill/>
                    </a:lnL>
                    <a:lnR>
                      <a:noFill/>
                    </a:lnR>
                    <a:lnT>
                      <a:noFill/>
                    </a:lnT>
                    <a:lnB>
                      <a:noFill/>
                    </a:lnB>
                  </a:tcPr>
                </a:tc>
                <a:tc>
                  <a:txBody>
                    <a:bodyPr/>
                    <a:lstStyle/>
                    <a:p>
                      <a:pPr algn="r" fontAlgn="b"/>
                      <a:r>
                        <a:rPr lang="en-US" sz="1250" b="0" i="0" u="none" strike="noStrike">
                          <a:solidFill>
                            <a:srgbClr val="000000"/>
                          </a:solidFill>
                          <a:effectLst/>
                          <a:latin typeface="Calibri Light"/>
                          <a:cs typeface="Calibri Light"/>
                        </a:rPr>
                        <a:t>9.40%</a:t>
                      </a:r>
                    </a:p>
                  </a:txBody>
                  <a:tcPr marL="8579" marR="8579" marT="11786" marB="0" anchor="b">
                    <a:lnL>
                      <a:noFill/>
                    </a:lnL>
                    <a:lnR>
                      <a:noFill/>
                    </a:lnR>
                    <a:lnT>
                      <a:noFill/>
                    </a:lnT>
                    <a:lnB>
                      <a:noFill/>
                    </a:lnB>
                  </a:tcPr>
                </a:tc>
                <a:tc>
                  <a:txBody>
                    <a:bodyPr/>
                    <a:lstStyle/>
                    <a:p>
                      <a:pPr algn="r" fontAlgn="b"/>
                      <a:r>
                        <a:rPr lang="en-US" sz="1250" b="0" i="0" u="none" strike="noStrike" smtClean="0">
                          <a:solidFill>
                            <a:srgbClr val="000000"/>
                          </a:solidFill>
                          <a:effectLst/>
                          <a:latin typeface="Calibri Light"/>
                          <a:cs typeface="Calibri Light"/>
                        </a:rPr>
                        <a:t>PGR</a:t>
                      </a:r>
                      <a:endParaRPr lang="en-US" sz="1250" b="0" i="0" u="none" strike="noStrike" dirty="0">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r" fontAlgn="b"/>
                      <a:r>
                        <a:rPr lang="en-US" sz="1250" b="0" i="0" u="none" strike="noStrike" dirty="0">
                          <a:solidFill>
                            <a:srgbClr val="000000"/>
                          </a:solidFill>
                          <a:effectLst/>
                          <a:latin typeface="Calibri Light"/>
                          <a:cs typeface="Calibri Light"/>
                        </a:rPr>
                        <a:t>2%</a:t>
                      </a:r>
                    </a:p>
                  </a:txBody>
                  <a:tcPr marL="8579" marR="8579" marT="11786" marB="0" anchor="b">
                    <a:lnL>
                      <a:noFill/>
                    </a:lnL>
                    <a:lnR>
                      <a:noFill/>
                    </a:lnR>
                    <a:lnT>
                      <a:noFill/>
                    </a:lnT>
                    <a:lnB>
                      <a:noFill/>
                    </a:lnB>
                  </a:tcPr>
                </a:tc>
                <a:tc>
                  <a:txBody>
                    <a:bodyPr/>
                    <a:lstStyle/>
                    <a:p>
                      <a:pPr algn="l" fontAlgn="b"/>
                      <a:endParaRPr lang="en-US" sz="1250" b="0" i="0" u="none" strike="noStrike" dirty="0">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r>
                        <a:rPr lang="fi-FI" sz="1250" b="1" i="0" u="none" strike="noStrike">
                          <a:solidFill>
                            <a:srgbClr val="000000"/>
                          </a:solidFill>
                          <a:effectLst/>
                          <a:latin typeface="Calibri Light"/>
                          <a:cs typeface="Calibri Light"/>
                        </a:rPr>
                        <a:t>Terminal Value</a:t>
                      </a:r>
                    </a:p>
                  </a:txBody>
                  <a:tcPr marL="8579" marR="8579" marT="11786" marB="0" anchor="b">
                    <a:lnL>
                      <a:noFill/>
                    </a:lnL>
                    <a:lnR>
                      <a:noFill/>
                    </a:lnR>
                    <a:lnT>
                      <a:noFill/>
                    </a:lnT>
                    <a:lnB>
                      <a:noFill/>
                    </a:lnB>
                  </a:tcPr>
                </a:tc>
                <a:tc>
                  <a:txBody>
                    <a:bodyPr/>
                    <a:lstStyle/>
                    <a:p>
                      <a:pPr algn="r" fontAlgn="b"/>
                      <a:r>
                        <a:rPr lang="en-US" sz="1250" b="0" i="0" u="none" strike="noStrike" dirty="0">
                          <a:solidFill>
                            <a:srgbClr val="000000"/>
                          </a:solidFill>
                          <a:effectLst/>
                          <a:latin typeface="Calibri Light"/>
                          <a:cs typeface="Calibri Light"/>
                        </a:rPr>
                        <a:t>267,512</a:t>
                      </a:r>
                    </a:p>
                  </a:txBody>
                  <a:tcPr marL="8579" marR="8579" marT="11786" marB="0" anchor="b">
                    <a:lnL>
                      <a:noFill/>
                    </a:lnL>
                    <a:lnR>
                      <a:noFill/>
                    </a:lnR>
                    <a:lnT>
                      <a:noFill/>
                    </a:lnT>
                    <a:lnB>
                      <a:noFill/>
                    </a:lnB>
                  </a:tcPr>
                </a:tc>
              </a:tr>
              <a:tr h="219050">
                <a:tc>
                  <a:txBody>
                    <a:bodyPr/>
                    <a:lstStyle/>
                    <a:p>
                      <a:pPr algn="l" fontAlgn="b"/>
                      <a:endParaRPr lang="en-US" sz="1250" b="0" i="0" u="none" strike="noStrike" dirty="0">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dirty="0">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r>
              <a:tr h="219050">
                <a:tc>
                  <a:txBody>
                    <a:bodyPr/>
                    <a:lstStyle/>
                    <a:p>
                      <a:pPr algn="l" fontAlgn="b"/>
                      <a:r>
                        <a:rPr lang="en-US" sz="1250" b="1" i="0" u="none" strike="noStrike" dirty="0">
                          <a:solidFill>
                            <a:srgbClr val="000000"/>
                          </a:solidFill>
                          <a:effectLst/>
                          <a:latin typeface="Calibri Light"/>
                          <a:cs typeface="Calibri Light"/>
                        </a:rPr>
                        <a:t>Total NPV (IDR millions)</a:t>
                      </a:r>
                    </a:p>
                  </a:txBody>
                  <a:tcPr marL="8579" marR="8579" marT="11786" marB="0" anchor="b">
                    <a:lnL>
                      <a:noFill/>
                    </a:lnL>
                    <a:lnR>
                      <a:noFill/>
                    </a:lnR>
                    <a:lnT>
                      <a:noFill/>
                    </a:lnT>
                    <a:lnB>
                      <a:noFill/>
                    </a:lnB>
                  </a:tcPr>
                </a:tc>
                <a:tc gridSpan="2">
                  <a:txBody>
                    <a:bodyPr/>
                    <a:lstStyle/>
                    <a:p>
                      <a:pPr algn="r" fontAlgn="b"/>
                      <a:r>
                        <a:rPr lang="en-US" sz="1250" b="1" i="0" u="none" strike="noStrike" dirty="0">
                          <a:solidFill>
                            <a:srgbClr val="000000"/>
                          </a:solidFill>
                          <a:effectLst/>
                          <a:latin typeface="Calibri Light"/>
                          <a:cs typeface="Calibri Light"/>
                        </a:rPr>
                        <a:t>$172,509</a:t>
                      </a:r>
                    </a:p>
                  </a:txBody>
                  <a:tcPr marL="8579" marR="8579" marT="11786" marB="0" anchor="b">
                    <a:lnL>
                      <a:noFill/>
                    </a:lnL>
                    <a:lnR>
                      <a:noFill/>
                    </a:lnR>
                    <a:lnT>
                      <a:noFill/>
                    </a:lnT>
                    <a:lnB>
                      <a:noFill/>
                    </a:lnB>
                  </a:tcPr>
                </a:tc>
                <a:tc hMerge="1">
                  <a:txBody>
                    <a:bodyPr/>
                    <a:lstStyle/>
                    <a:p>
                      <a:pPr algn="l" fontAlgn="b"/>
                      <a:endParaRPr lang="en-US" sz="1400" b="0" i="0" u="none" strike="noStrike" dirty="0">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dirty="0">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dirty="0">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r>
              <a:tr h="219050">
                <a:tc>
                  <a:txBody>
                    <a:bodyPr/>
                    <a:lstStyle/>
                    <a:p>
                      <a:pPr algn="l" fontAlgn="b"/>
                      <a:r>
                        <a:rPr lang="en-US" sz="1250" b="1" i="0" u="none" strike="noStrike" dirty="0">
                          <a:solidFill>
                            <a:srgbClr val="000000"/>
                          </a:solidFill>
                          <a:effectLst/>
                          <a:latin typeface="Calibri Light"/>
                          <a:cs typeface="Calibri Light"/>
                        </a:rPr>
                        <a:t>NPV in USD (millions)</a:t>
                      </a:r>
                    </a:p>
                  </a:txBody>
                  <a:tcPr marL="8579" marR="8579" marT="11786" marB="0" anchor="b">
                    <a:lnL>
                      <a:noFill/>
                    </a:lnL>
                    <a:lnR>
                      <a:noFill/>
                    </a:lnR>
                    <a:lnT>
                      <a:noFill/>
                    </a:lnT>
                    <a:lnB>
                      <a:noFill/>
                    </a:lnB>
                  </a:tcPr>
                </a:tc>
                <a:tc gridSpan="2">
                  <a:txBody>
                    <a:bodyPr/>
                    <a:lstStyle/>
                    <a:p>
                      <a:pPr algn="r" fontAlgn="b"/>
                      <a:r>
                        <a:rPr lang="en-US" sz="1250" b="1" i="0" u="none" strike="noStrike" dirty="0">
                          <a:solidFill>
                            <a:srgbClr val="000000"/>
                          </a:solidFill>
                          <a:effectLst/>
                          <a:latin typeface="Calibri Light"/>
                          <a:cs typeface="Calibri Light"/>
                        </a:rPr>
                        <a:t>$13,352</a:t>
                      </a:r>
                    </a:p>
                  </a:txBody>
                  <a:tcPr marL="8579" marR="8579" marT="11786" marB="0" anchor="b">
                    <a:lnL>
                      <a:noFill/>
                    </a:lnL>
                    <a:lnR>
                      <a:noFill/>
                    </a:lnR>
                    <a:lnT>
                      <a:noFill/>
                    </a:lnT>
                    <a:lnB>
                      <a:noFill/>
                    </a:lnB>
                  </a:tcPr>
                </a:tc>
                <a:tc hMerge="1">
                  <a:txBody>
                    <a:bodyPr/>
                    <a:lstStyle/>
                    <a:p>
                      <a:pPr algn="l" fontAlgn="b"/>
                      <a:endParaRPr lang="en-US" sz="1400" b="0" i="0" u="none" strike="noStrike" dirty="0">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a:solidFill>
                          <a:srgbClr val="000000"/>
                        </a:solidFill>
                        <a:effectLst/>
                        <a:latin typeface="Calibri Light"/>
                        <a:cs typeface="Calibri Light"/>
                      </a:endParaRPr>
                    </a:p>
                  </a:txBody>
                  <a:tcPr marL="8579" marR="8579" marT="11786" marB="0" anchor="b">
                    <a:lnL>
                      <a:noFill/>
                    </a:lnL>
                    <a:lnR>
                      <a:noFill/>
                    </a:lnR>
                    <a:lnT>
                      <a:noFill/>
                    </a:lnT>
                    <a:lnB>
                      <a:noFill/>
                    </a:lnB>
                  </a:tcPr>
                </a:tc>
                <a:tc>
                  <a:txBody>
                    <a:bodyPr/>
                    <a:lstStyle/>
                    <a:p>
                      <a:pPr algn="l" fontAlgn="b"/>
                      <a:endParaRPr lang="en-US" sz="1250" b="0" i="0" u="none" strike="noStrike" dirty="0">
                        <a:solidFill>
                          <a:srgbClr val="000000"/>
                        </a:solidFill>
                        <a:effectLst/>
                        <a:latin typeface="Calibri Light"/>
                        <a:cs typeface="Calibri Light"/>
                      </a:endParaRPr>
                    </a:p>
                  </a:txBody>
                  <a:tcPr marL="8579" marR="8579" marT="11786" marB="0" anchor="b">
                    <a:lnL>
                      <a:noFill/>
                    </a:lnL>
                    <a:lnR>
                      <a:noFill/>
                    </a:lnR>
                    <a:lnT>
                      <a:noFill/>
                    </a:lnT>
                    <a:lnB>
                      <a:noFill/>
                    </a:lnB>
                  </a:tcPr>
                </a:tc>
              </a:tr>
            </a:tbl>
          </a:graphicData>
        </a:graphic>
      </p:graphicFrame>
      <p:graphicFrame>
        <p:nvGraphicFramePr>
          <p:cNvPr id="6" name="Table 5"/>
          <p:cNvGraphicFramePr>
            <a:graphicFrameLocks noGrp="1"/>
          </p:cNvGraphicFramePr>
          <p:nvPr>
            <p:extLst/>
          </p:nvPr>
        </p:nvGraphicFramePr>
        <p:xfrm>
          <a:off x="7604494" y="1763121"/>
          <a:ext cx="2424026" cy="4680286"/>
        </p:xfrm>
        <a:graphic>
          <a:graphicData uri="http://schemas.openxmlformats.org/drawingml/2006/table">
            <a:tbl>
              <a:tblPr/>
              <a:tblGrid>
                <a:gridCol w="1212013"/>
                <a:gridCol w="1212013"/>
              </a:tblGrid>
              <a:tr h="233452">
                <a:tc gridSpan="2">
                  <a:txBody>
                    <a:bodyPr/>
                    <a:lstStyle/>
                    <a:p>
                      <a:pPr algn="ctr" fontAlgn="b"/>
                      <a:r>
                        <a:rPr lang="en-US" sz="1500" b="1" i="0" u="none" strike="noStrike" dirty="0">
                          <a:solidFill>
                            <a:srgbClr val="000000"/>
                          </a:solidFill>
                          <a:effectLst/>
                          <a:latin typeface="Calibri Light"/>
                          <a:cs typeface="Calibri Light"/>
                        </a:rPr>
                        <a:t>Assumptions</a:t>
                      </a:r>
                      <a:r>
                        <a:rPr lang="en-US" sz="1500" b="1" i="0" u="none" strike="noStrike" dirty="0" smtClean="0">
                          <a:solidFill>
                            <a:srgbClr val="000000"/>
                          </a:solidFill>
                          <a:effectLst/>
                          <a:latin typeface="Calibri Light"/>
                          <a:cs typeface="Calibri Light"/>
                        </a:rPr>
                        <a:t>:</a:t>
                      </a:r>
                    </a:p>
                    <a:p>
                      <a:pPr algn="ctr" fontAlgn="b"/>
                      <a:endParaRPr lang="en-US" sz="1500" b="1" i="0" u="none" strike="noStrike" dirty="0">
                        <a:solidFill>
                          <a:srgbClr val="000000"/>
                        </a:solidFill>
                        <a:effectLst/>
                        <a:latin typeface="Calibri Light"/>
                        <a:cs typeface="Calibri Light"/>
                      </a:endParaRPr>
                    </a:p>
                  </a:txBody>
                  <a:tcPr marL="10140" marR="10140" marT="13930" marB="0" anchor="b">
                    <a:lnL>
                      <a:noFill/>
                    </a:lnL>
                    <a:lnR>
                      <a:noFill/>
                    </a:lnR>
                    <a:lnT>
                      <a:noFill/>
                    </a:lnT>
                    <a:lnB>
                      <a:noFill/>
                    </a:lnB>
                  </a:tcPr>
                </a:tc>
                <a:tc hMerge="1">
                  <a:txBody>
                    <a:bodyPr/>
                    <a:lstStyle/>
                    <a:p>
                      <a:pPr algn="l" fontAlgn="b"/>
                      <a:endParaRPr lang="en-US" sz="1200" b="0" i="0" u="none" strike="noStrike">
                        <a:solidFill>
                          <a:srgbClr val="000000"/>
                        </a:solidFill>
                        <a:effectLst/>
                        <a:latin typeface="Calibri Light"/>
                        <a:cs typeface="Calibri Light"/>
                      </a:endParaRPr>
                    </a:p>
                  </a:txBody>
                  <a:tcPr marL="12291" marR="12291" marT="12291" marB="0" anchor="b">
                    <a:lnL>
                      <a:noFill/>
                    </a:lnL>
                    <a:lnR>
                      <a:noFill/>
                    </a:lnR>
                    <a:lnT>
                      <a:noFill/>
                    </a:lnT>
                    <a:lnB>
                      <a:noFill/>
                    </a:lnB>
                  </a:tcPr>
                </a:tc>
              </a:tr>
              <a:tr h="366890">
                <a:tc gridSpan="2">
                  <a:txBody>
                    <a:bodyPr/>
                    <a:lstStyle/>
                    <a:p>
                      <a:pPr algn="l" fontAlgn="b"/>
                      <a:r>
                        <a:rPr lang="en-US" sz="1250" b="0" i="0" u="none" strike="noStrike" dirty="0" smtClean="0">
                          <a:solidFill>
                            <a:srgbClr val="000000"/>
                          </a:solidFill>
                          <a:effectLst/>
                          <a:latin typeface="Calibri Light"/>
                          <a:cs typeface="Calibri Light"/>
                        </a:rPr>
                        <a:t>-See </a:t>
                      </a:r>
                      <a:r>
                        <a:rPr lang="en-US" sz="1250" b="0" i="0" u="none" strike="noStrike" dirty="0">
                          <a:solidFill>
                            <a:srgbClr val="000000"/>
                          </a:solidFill>
                          <a:effectLst/>
                          <a:latin typeface="Calibri Light"/>
                          <a:cs typeface="Calibri Light"/>
                        </a:rPr>
                        <a:t>cost and revenue models for:</a:t>
                      </a:r>
                    </a:p>
                  </a:txBody>
                  <a:tcPr marL="10140" marR="10140" marT="13930" marB="0" anchor="b">
                    <a:lnL>
                      <a:noFill/>
                    </a:lnL>
                    <a:lnR>
                      <a:noFill/>
                    </a:lnR>
                    <a:lnT>
                      <a:noFill/>
                    </a:lnT>
                    <a:lnB>
                      <a:noFill/>
                    </a:lnB>
                  </a:tcPr>
                </a:tc>
                <a:tc hMerge="1">
                  <a:txBody>
                    <a:bodyPr/>
                    <a:lstStyle/>
                    <a:p>
                      <a:endParaRPr lang="en-US"/>
                    </a:p>
                  </a:txBody>
                  <a:tcPr/>
                </a:tc>
              </a:tr>
              <a:tr h="233452">
                <a:tc gridSpan="2">
                  <a:txBody>
                    <a:bodyPr/>
                    <a:lstStyle/>
                    <a:p>
                      <a:pPr algn="l" fontAlgn="b"/>
                      <a:r>
                        <a:rPr lang="en-US" sz="1250" b="0" i="0" u="none" strike="noStrike" dirty="0">
                          <a:solidFill>
                            <a:srgbClr val="000000"/>
                          </a:solidFill>
                          <a:effectLst/>
                          <a:latin typeface="Calibri Light"/>
                          <a:cs typeface="Calibri Light"/>
                        </a:rPr>
                        <a:t>   </a:t>
                      </a:r>
                      <a:r>
                        <a:rPr lang="en-US" sz="1250" b="0" i="0" u="none" strike="noStrike" dirty="0" smtClean="0">
                          <a:solidFill>
                            <a:srgbClr val="000000"/>
                          </a:solidFill>
                          <a:effectLst/>
                          <a:latin typeface="Calibri Light"/>
                          <a:cs typeface="Calibri Light"/>
                        </a:rPr>
                        <a:t>-Revenue </a:t>
                      </a:r>
                      <a:r>
                        <a:rPr lang="en-US" sz="1250" b="0" i="0" u="none" strike="noStrike" dirty="0">
                          <a:solidFill>
                            <a:srgbClr val="000000"/>
                          </a:solidFill>
                          <a:effectLst/>
                          <a:latin typeface="Calibri Light"/>
                          <a:cs typeface="Calibri Light"/>
                        </a:rPr>
                        <a:t>from direct selling</a:t>
                      </a:r>
                    </a:p>
                  </a:txBody>
                  <a:tcPr marL="10140" marR="10140" marT="13930" marB="0" anchor="b">
                    <a:lnL>
                      <a:noFill/>
                    </a:lnL>
                    <a:lnR>
                      <a:noFill/>
                    </a:lnR>
                    <a:lnT>
                      <a:noFill/>
                    </a:lnT>
                    <a:lnB>
                      <a:noFill/>
                    </a:lnB>
                  </a:tcPr>
                </a:tc>
                <a:tc hMerge="1">
                  <a:txBody>
                    <a:bodyPr/>
                    <a:lstStyle/>
                    <a:p>
                      <a:endParaRPr lang="en-US"/>
                    </a:p>
                  </a:txBody>
                  <a:tcPr/>
                </a:tc>
              </a:tr>
              <a:tr h="233452">
                <a:tc gridSpan="2">
                  <a:txBody>
                    <a:bodyPr/>
                    <a:lstStyle/>
                    <a:p>
                      <a:pPr algn="l" fontAlgn="b"/>
                      <a:r>
                        <a:rPr lang="en-US" sz="1250" b="0" i="0" u="none" strike="noStrike" dirty="0">
                          <a:solidFill>
                            <a:srgbClr val="000000"/>
                          </a:solidFill>
                          <a:effectLst/>
                          <a:latin typeface="Calibri Light"/>
                          <a:cs typeface="Calibri Light"/>
                        </a:rPr>
                        <a:t>   </a:t>
                      </a:r>
                      <a:r>
                        <a:rPr lang="en-US" sz="1250" b="0" i="0" u="none" strike="noStrike" dirty="0" smtClean="0">
                          <a:solidFill>
                            <a:srgbClr val="000000"/>
                          </a:solidFill>
                          <a:effectLst/>
                          <a:latin typeface="Calibri Light"/>
                          <a:cs typeface="Calibri Light"/>
                        </a:rPr>
                        <a:t>-Revenue </a:t>
                      </a:r>
                      <a:r>
                        <a:rPr lang="en-US" sz="1250" b="0" i="0" u="none" strike="noStrike" dirty="0">
                          <a:solidFill>
                            <a:srgbClr val="000000"/>
                          </a:solidFill>
                          <a:effectLst/>
                          <a:latin typeface="Calibri Light"/>
                          <a:cs typeface="Calibri Light"/>
                        </a:rPr>
                        <a:t>from eCommerce</a:t>
                      </a:r>
                    </a:p>
                  </a:txBody>
                  <a:tcPr marL="10140" marR="10140" marT="13930" marB="0" anchor="b">
                    <a:lnL>
                      <a:noFill/>
                    </a:lnL>
                    <a:lnR>
                      <a:noFill/>
                    </a:lnR>
                    <a:lnT>
                      <a:noFill/>
                    </a:lnT>
                    <a:lnB>
                      <a:noFill/>
                    </a:lnB>
                  </a:tcPr>
                </a:tc>
                <a:tc hMerge="1">
                  <a:txBody>
                    <a:bodyPr/>
                    <a:lstStyle/>
                    <a:p>
                      <a:endParaRPr lang="en-US"/>
                    </a:p>
                  </a:txBody>
                  <a:tcPr/>
                </a:tc>
              </a:tr>
              <a:tr h="233452">
                <a:tc gridSpan="2">
                  <a:txBody>
                    <a:bodyPr/>
                    <a:lstStyle/>
                    <a:p>
                      <a:pPr algn="l" fontAlgn="b"/>
                      <a:r>
                        <a:rPr lang="en-US" sz="1250" b="0" i="0" u="none" strike="noStrike" dirty="0">
                          <a:solidFill>
                            <a:srgbClr val="000000"/>
                          </a:solidFill>
                          <a:effectLst/>
                          <a:latin typeface="Calibri Light"/>
                          <a:cs typeface="Calibri Light"/>
                        </a:rPr>
                        <a:t>   </a:t>
                      </a:r>
                      <a:r>
                        <a:rPr lang="en-US" sz="1250" b="0" i="0" u="none" strike="noStrike" dirty="0" smtClean="0">
                          <a:solidFill>
                            <a:srgbClr val="000000"/>
                          </a:solidFill>
                          <a:effectLst/>
                          <a:latin typeface="Calibri Light"/>
                          <a:cs typeface="Calibri Light"/>
                        </a:rPr>
                        <a:t>-Base </a:t>
                      </a:r>
                      <a:r>
                        <a:rPr lang="en-US" sz="1250" b="0" i="0" u="none" strike="noStrike" dirty="0">
                          <a:solidFill>
                            <a:srgbClr val="000000"/>
                          </a:solidFill>
                          <a:effectLst/>
                          <a:latin typeface="Calibri Light"/>
                          <a:cs typeface="Calibri Light"/>
                        </a:rPr>
                        <a:t>Year 1 costs</a:t>
                      </a:r>
                    </a:p>
                  </a:txBody>
                  <a:tcPr marL="10140" marR="10140" marT="13930" marB="0" anchor="b">
                    <a:lnL>
                      <a:noFill/>
                    </a:lnL>
                    <a:lnR>
                      <a:noFill/>
                    </a:lnR>
                    <a:lnT>
                      <a:noFill/>
                    </a:lnT>
                    <a:lnB>
                      <a:noFill/>
                    </a:lnB>
                  </a:tcPr>
                </a:tc>
                <a:tc hMerge="1">
                  <a:txBody>
                    <a:bodyPr/>
                    <a:lstStyle/>
                    <a:p>
                      <a:endParaRPr lang="en-US"/>
                    </a:p>
                  </a:txBody>
                  <a:tcPr/>
                </a:tc>
              </a:tr>
              <a:tr h="233452">
                <a:tc gridSpan="2">
                  <a:txBody>
                    <a:bodyPr/>
                    <a:lstStyle/>
                    <a:p>
                      <a:pPr algn="l" fontAlgn="b"/>
                      <a:r>
                        <a:rPr lang="en-US" sz="1250" b="0" i="0" u="none" strike="noStrike" dirty="0" smtClean="0">
                          <a:solidFill>
                            <a:srgbClr val="000000"/>
                          </a:solidFill>
                          <a:effectLst/>
                          <a:latin typeface="Calibri Light"/>
                          <a:cs typeface="Calibri Light"/>
                        </a:rPr>
                        <a:t>-Sales </a:t>
                      </a:r>
                      <a:r>
                        <a:rPr lang="en-US" sz="1250" b="0" i="0" u="none" strike="noStrike" dirty="0">
                          <a:solidFill>
                            <a:srgbClr val="000000"/>
                          </a:solidFill>
                          <a:effectLst/>
                          <a:latin typeface="Calibri Light"/>
                          <a:cs typeface="Calibri Light"/>
                        </a:rPr>
                        <a:t>commission is 26%</a:t>
                      </a:r>
                    </a:p>
                  </a:txBody>
                  <a:tcPr marL="10140" marR="10140" marT="13930" marB="0" anchor="b">
                    <a:lnL>
                      <a:noFill/>
                    </a:lnL>
                    <a:lnR>
                      <a:noFill/>
                    </a:lnR>
                    <a:lnT>
                      <a:noFill/>
                    </a:lnT>
                    <a:lnB>
                      <a:noFill/>
                    </a:lnB>
                  </a:tcPr>
                </a:tc>
                <a:tc hMerge="1">
                  <a:txBody>
                    <a:bodyPr/>
                    <a:lstStyle/>
                    <a:p>
                      <a:endParaRPr lang="en-US"/>
                    </a:p>
                  </a:txBody>
                  <a:tcPr/>
                </a:tc>
              </a:tr>
              <a:tr h="233452">
                <a:tc gridSpan="2">
                  <a:txBody>
                    <a:bodyPr/>
                    <a:lstStyle/>
                    <a:p>
                      <a:pPr algn="l" fontAlgn="b"/>
                      <a:r>
                        <a:rPr lang="en-US" sz="1250" b="0" i="0" u="none" strike="noStrike" dirty="0" smtClean="0">
                          <a:solidFill>
                            <a:srgbClr val="000000"/>
                          </a:solidFill>
                          <a:effectLst/>
                          <a:latin typeface="Calibri Light"/>
                          <a:cs typeface="Calibri Light"/>
                        </a:rPr>
                        <a:t>-Launch </a:t>
                      </a:r>
                      <a:r>
                        <a:rPr lang="en-US" sz="1250" b="0" i="0" u="none" strike="noStrike" dirty="0">
                          <a:solidFill>
                            <a:srgbClr val="000000"/>
                          </a:solidFill>
                          <a:effectLst/>
                          <a:latin typeface="Calibri Light"/>
                          <a:cs typeface="Calibri Light"/>
                        </a:rPr>
                        <a:t>parties run for 2 years</a:t>
                      </a:r>
                    </a:p>
                  </a:txBody>
                  <a:tcPr marL="10140" marR="10140" marT="13930" marB="0" anchor="b">
                    <a:lnL>
                      <a:noFill/>
                    </a:lnL>
                    <a:lnR>
                      <a:noFill/>
                    </a:lnR>
                    <a:lnT>
                      <a:noFill/>
                    </a:lnT>
                    <a:lnB>
                      <a:noFill/>
                    </a:lnB>
                  </a:tcPr>
                </a:tc>
                <a:tc hMerge="1">
                  <a:txBody>
                    <a:bodyPr/>
                    <a:lstStyle/>
                    <a:p>
                      <a:endParaRPr lang="en-US"/>
                    </a:p>
                  </a:txBody>
                  <a:tcPr/>
                </a:tc>
              </a:tr>
              <a:tr h="366890">
                <a:tc gridSpan="2">
                  <a:txBody>
                    <a:bodyPr/>
                    <a:lstStyle/>
                    <a:p>
                      <a:pPr algn="l" fontAlgn="b"/>
                      <a:r>
                        <a:rPr lang="en-US" sz="1250" b="0" i="0" u="none" strike="noStrike" dirty="0" smtClean="0">
                          <a:solidFill>
                            <a:srgbClr val="000000"/>
                          </a:solidFill>
                          <a:effectLst/>
                          <a:latin typeface="Calibri Light"/>
                          <a:cs typeface="Calibri Light"/>
                        </a:rPr>
                        <a:t>-Expat </a:t>
                      </a:r>
                      <a:r>
                        <a:rPr lang="en-US" sz="1250" b="0" i="0" u="none" strike="noStrike" dirty="0">
                          <a:solidFill>
                            <a:srgbClr val="000000"/>
                          </a:solidFill>
                          <a:effectLst/>
                          <a:latin typeface="Calibri Light"/>
                          <a:cs typeface="Calibri Light"/>
                        </a:rPr>
                        <a:t>compensations grows 4% annually</a:t>
                      </a:r>
                    </a:p>
                  </a:txBody>
                  <a:tcPr marL="10140" marR="10140" marT="13930" marB="0" anchor="b">
                    <a:lnL>
                      <a:noFill/>
                    </a:lnL>
                    <a:lnR>
                      <a:noFill/>
                    </a:lnR>
                    <a:lnT>
                      <a:noFill/>
                    </a:lnT>
                    <a:lnB>
                      <a:noFill/>
                    </a:lnB>
                  </a:tcPr>
                </a:tc>
                <a:tc hMerge="1">
                  <a:txBody>
                    <a:bodyPr/>
                    <a:lstStyle/>
                    <a:p>
                      <a:endParaRPr lang="en-US"/>
                    </a:p>
                  </a:txBody>
                  <a:tcPr/>
                </a:tc>
              </a:tr>
              <a:tr h="366890">
                <a:tc gridSpan="2">
                  <a:txBody>
                    <a:bodyPr/>
                    <a:lstStyle/>
                    <a:p>
                      <a:pPr algn="l" fontAlgn="b"/>
                      <a:r>
                        <a:rPr lang="en-US" sz="1250" b="0" i="0" u="none" strike="noStrike" dirty="0" smtClean="0">
                          <a:solidFill>
                            <a:srgbClr val="000000"/>
                          </a:solidFill>
                          <a:effectLst/>
                          <a:latin typeface="Calibri Light"/>
                          <a:cs typeface="Calibri Light"/>
                        </a:rPr>
                        <a:t>-Marketing </a:t>
                      </a:r>
                      <a:r>
                        <a:rPr lang="en-US" sz="1250" b="0" i="0" u="none" strike="noStrike" dirty="0">
                          <a:solidFill>
                            <a:srgbClr val="000000"/>
                          </a:solidFill>
                          <a:effectLst/>
                          <a:latin typeface="Calibri Light"/>
                          <a:cs typeface="Calibri Light"/>
                        </a:rPr>
                        <a:t>expense grows 2% annually</a:t>
                      </a:r>
                    </a:p>
                  </a:txBody>
                  <a:tcPr marL="10140" marR="10140" marT="13930" marB="0" anchor="b">
                    <a:lnL>
                      <a:noFill/>
                    </a:lnL>
                    <a:lnR>
                      <a:noFill/>
                    </a:lnR>
                    <a:lnT>
                      <a:noFill/>
                    </a:lnT>
                    <a:lnB>
                      <a:noFill/>
                    </a:lnB>
                  </a:tcPr>
                </a:tc>
                <a:tc hMerge="1">
                  <a:txBody>
                    <a:bodyPr/>
                    <a:lstStyle/>
                    <a:p>
                      <a:endParaRPr lang="en-US"/>
                    </a:p>
                  </a:txBody>
                  <a:tcPr/>
                </a:tc>
              </a:tr>
              <a:tr h="233452">
                <a:tc gridSpan="2">
                  <a:txBody>
                    <a:bodyPr/>
                    <a:lstStyle/>
                    <a:p>
                      <a:pPr algn="l" fontAlgn="b"/>
                      <a:r>
                        <a:rPr lang="en-US" sz="1250" b="0" i="0" u="none" strike="noStrike" dirty="0" smtClean="0">
                          <a:solidFill>
                            <a:srgbClr val="000000"/>
                          </a:solidFill>
                          <a:effectLst/>
                          <a:latin typeface="Calibri Light"/>
                          <a:cs typeface="Calibri Light"/>
                        </a:rPr>
                        <a:t>-Rent </a:t>
                      </a:r>
                      <a:r>
                        <a:rPr lang="en-US" sz="1250" b="0" i="0" u="none" strike="noStrike" dirty="0">
                          <a:solidFill>
                            <a:srgbClr val="000000"/>
                          </a:solidFill>
                          <a:effectLst/>
                          <a:latin typeface="Calibri Light"/>
                          <a:cs typeface="Calibri Light"/>
                        </a:rPr>
                        <a:t>expense grows 4% annually</a:t>
                      </a:r>
                    </a:p>
                  </a:txBody>
                  <a:tcPr marL="10140" marR="10140" marT="13930" marB="0" anchor="b">
                    <a:lnL>
                      <a:noFill/>
                    </a:lnL>
                    <a:lnR>
                      <a:noFill/>
                    </a:lnR>
                    <a:lnT>
                      <a:noFill/>
                    </a:lnT>
                    <a:lnB>
                      <a:noFill/>
                    </a:lnB>
                  </a:tcPr>
                </a:tc>
                <a:tc hMerge="1">
                  <a:txBody>
                    <a:bodyPr/>
                    <a:lstStyle/>
                    <a:p>
                      <a:endParaRPr lang="en-US"/>
                    </a:p>
                  </a:txBody>
                  <a:tcPr/>
                </a:tc>
              </a:tr>
              <a:tr h="366890">
                <a:tc gridSpan="2">
                  <a:txBody>
                    <a:bodyPr/>
                    <a:lstStyle/>
                    <a:p>
                      <a:pPr algn="l" fontAlgn="b"/>
                      <a:r>
                        <a:rPr lang="en-US" sz="1250" b="0" i="0" u="none" strike="noStrike" dirty="0" smtClean="0">
                          <a:solidFill>
                            <a:srgbClr val="000000"/>
                          </a:solidFill>
                          <a:effectLst/>
                          <a:latin typeface="Calibri Light"/>
                          <a:cs typeface="Calibri Light"/>
                        </a:rPr>
                        <a:t>-Local </a:t>
                      </a:r>
                      <a:r>
                        <a:rPr lang="en-US" sz="1250" b="0" i="0" u="none" strike="noStrike" dirty="0">
                          <a:solidFill>
                            <a:srgbClr val="000000"/>
                          </a:solidFill>
                          <a:effectLst/>
                          <a:latin typeface="Calibri Light"/>
                          <a:cs typeface="Calibri Light"/>
                        </a:rPr>
                        <a:t>employee compensation grows 4% annually</a:t>
                      </a:r>
                    </a:p>
                  </a:txBody>
                  <a:tcPr marL="10140" marR="10140" marT="13930" marB="0" anchor="b">
                    <a:lnL>
                      <a:noFill/>
                    </a:lnL>
                    <a:lnR>
                      <a:noFill/>
                    </a:lnR>
                    <a:lnT>
                      <a:noFill/>
                    </a:lnT>
                    <a:lnB>
                      <a:noFill/>
                    </a:lnB>
                  </a:tcPr>
                </a:tc>
                <a:tc hMerge="1">
                  <a:txBody>
                    <a:bodyPr/>
                    <a:lstStyle/>
                    <a:p>
                      <a:endParaRPr lang="en-US"/>
                    </a:p>
                  </a:txBody>
                  <a:tcPr/>
                </a:tc>
              </a:tr>
              <a:tr h="366890">
                <a:tc gridSpan="2">
                  <a:txBody>
                    <a:bodyPr/>
                    <a:lstStyle/>
                    <a:p>
                      <a:pPr algn="l" fontAlgn="b"/>
                      <a:r>
                        <a:rPr lang="en-US" sz="1250" b="0" i="0" u="none" strike="noStrike" dirty="0" smtClean="0">
                          <a:solidFill>
                            <a:srgbClr val="000000"/>
                          </a:solidFill>
                          <a:effectLst/>
                          <a:latin typeface="Calibri Light"/>
                          <a:cs typeface="Calibri Light"/>
                        </a:rPr>
                        <a:t>-NOL </a:t>
                      </a:r>
                      <a:r>
                        <a:rPr lang="en-US" sz="1250" b="0" i="0" u="none" strike="noStrike" dirty="0">
                          <a:solidFill>
                            <a:srgbClr val="000000"/>
                          </a:solidFill>
                          <a:effectLst/>
                          <a:latin typeface="Calibri Light"/>
                          <a:cs typeface="Calibri Light"/>
                        </a:rPr>
                        <a:t>tax asset from losses can be used in Year 3</a:t>
                      </a:r>
                    </a:p>
                  </a:txBody>
                  <a:tcPr marL="10140" marR="10140" marT="13930" marB="0" anchor="b">
                    <a:lnL>
                      <a:noFill/>
                    </a:lnL>
                    <a:lnR>
                      <a:noFill/>
                    </a:lnR>
                    <a:lnT>
                      <a:noFill/>
                    </a:lnT>
                    <a:lnB>
                      <a:noFill/>
                    </a:lnB>
                  </a:tcPr>
                </a:tc>
                <a:tc hMerge="1">
                  <a:txBody>
                    <a:bodyPr/>
                    <a:lstStyle/>
                    <a:p>
                      <a:endParaRPr lang="en-US"/>
                    </a:p>
                  </a:txBody>
                  <a:tcPr/>
                </a:tc>
              </a:tr>
              <a:tr h="233452">
                <a:tc>
                  <a:txBody>
                    <a:bodyPr/>
                    <a:lstStyle/>
                    <a:p>
                      <a:pPr algn="l" fontAlgn="b"/>
                      <a:r>
                        <a:rPr lang="en-US" sz="1250" b="0" i="0" u="none" strike="noStrike" dirty="0" smtClean="0">
                          <a:solidFill>
                            <a:srgbClr val="000000"/>
                          </a:solidFill>
                          <a:effectLst/>
                          <a:latin typeface="Calibri Light"/>
                          <a:cs typeface="Calibri Light"/>
                        </a:rPr>
                        <a:t>-Tax </a:t>
                      </a:r>
                      <a:r>
                        <a:rPr lang="en-US" sz="1250" b="0" i="0" u="none" strike="noStrike" dirty="0">
                          <a:solidFill>
                            <a:srgbClr val="000000"/>
                          </a:solidFill>
                          <a:effectLst/>
                          <a:latin typeface="Calibri Light"/>
                          <a:cs typeface="Calibri Light"/>
                        </a:rPr>
                        <a:t>rate is 25%</a:t>
                      </a:r>
                    </a:p>
                  </a:txBody>
                  <a:tcPr marL="10140" marR="10140" marT="13930" marB="0" anchor="b">
                    <a:lnL>
                      <a:noFill/>
                    </a:lnL>
                    <a:lnR>
                      <a:noFill/>
                    </a:lnR>
                    <a:lnT>
                      <a:noFill/>
                    </a:lnT>
                    <a:lnB>
                      <a:noFill/>
                    </a:lnB>
                  </a:tcPr>
                </a:tc>
                <a:tc>
                  <a:txBody>
                    <a:bodyPr/>
                    <a:lstStyle/>
                    <a:p>
                      <a:pPr algn="l" fontAlgn="b"/>
                      <a:endParaRPr lang="en-US" sz="1250" b="0" i="0" u="none" strike="noStrike" dirty="0">
                        <a:solidFill>
                          <a:srgbClr val="000000"/>
                        </a:solidFill>
                        <a:effectLst/>
                        <a:latin typeface="Calibri Light"/>
                        <a:cs typeface="Calibri Light"/>
                      </a:endParaRPr>
                    </a:p>
                  </a:txBody>
                  <a:tcPr marL="10140" marR="10140" marT="13930" marB="0" anchor="b">
                    <a:lnL>
                      <a:noFill/>
                    </a:lnL>
                    <a:lnR>
                      <a:noFill/>
                    </a:lnR>
                    <a:lnT>
                      <a:noFill/>
                    </a:lnT>
                    <a:lnB>
                      <a:noFill/>
                    </a:lnB>
                  </a:tcPr>
                </a:tc>
              </a:tr>
              <a:tr h="233452">
                <a:tc gridSpan="2">
                  <a:txBody>
                    <a:bodyPr/>
                    <a:lstStyle/>
                    <a:p>
                      <a:pPr algn="l" fontAlgn="b"/>
                      <a:r>
                        <a:rPr lang="fi-FI" sz="1250" b="0" i="0" u="none" strike="noStrike" dirty="0" smtClean="0">
                          <a:solidFill>
                            <a:srgbClr val="000000"/>
                          </a:solidFill>
                          <a:effectLst/>
                          <a:latin typeface="Calibri Light"/>
                          <a:cs typeface="Calibri Light"/>
                        </a:rPr>
                        <a:t>-WACC </a:t>
                      </a:r>
                      <a:r>
                        <a:rPr lang="fi-FI" sz="1250" b="0" i="0" u="none" strike="noStrike" dirty="0">
                          <a:solidFill>
                            <a:srgbClr val="000000"/>
                          </a:solidFill>
                          <a:effectLst/>
                          <a:latin typeface="Calibri Light"/>
                          <a:cs typeface="Calibri Light"/>
                        </a:rPr>
                        <a:t>= 9.4% (</a:t>
                      </a:r>
                      <a:r>
                        <a:rPr lang="fi-FI" sz="1250" b="0" i="0" u="none" strike="noStrike" dirty="0" err="1">
                          <a:solidFill>
                            <a:srgbClr val="000000"/>
                          </a:solidFill>
                          <a:effectLst/>
                          <a:latin typeface="Calibri Light"/>
                          <a:cs typeface="Calibri Light"/>
                        </a:rPr>
                        <a:t>see</a:t>
                      </a:r>
                      <a:r>
                        <a:rPr lang="fi-FI" sz="1250" b="0" i="0" u="none" strike="noStrike" dirty="0">
                          <a:solidFill>
                            <a:srgbClr val="000000"/>
                          </a:solidFill>
                          <a:effectLst/>
                          <a:latin typeface="Calibri Light"/>
                          <a:cs typeface="Calibri Light"/>
                        </a:rPr>
                        <a:t> Appendix)</a:t>
                      </a:r>
                    </a:p>
                  </a:txBody>
                  <a:tcPr marL="10140" marR="10140" marT="13930" marB="0" anchor="b">
                    <a:lnL>
                      <a:noFill/>
                    </a:lnL>
                    <a:lnR>
                      <a:noFill/>
                    </a:lnR>
                    <a:lnT>
                      <a:noFill/>
                    </a:lnT>
                    <a:lnB>
                      <a:noFill/>
                    </a:lnB>
                  </a:tcPr>
                </a:tc>
                <a:tc hMerge="1">
                  <a:txBody>
                    <a:bodyPr/>
                    <a:lstStyle/>
                    <a:p>
                      <a:endParaRPr lang="en-US"/>
                    </a:p>
                  </a:txBody>
                  <a:tcPr/>
                </a:tc>
              </a:tr>
              <a:tr h="366890">
                <a:tc gridSpan="2">
                  <a:txBody>
                    <a:bodyPr/>
                    <a:lstStyle/>
                    <a:p>
                      <a:pPr algn="l" fontAlgn="b"/>
                      <a:r>
                        <a:rPr lang="en-US" sz="1250" b="0" i="0" u="none" strike="noStrike" dirty="0" smtClean="0">
                          <a:solidFill>
                            <a:srgbClr val="000000"/>
                          </a:solidFill>
                          <a:effectLst/>
                          <a:latin typeface="Calibri Light"/>
                          <a:cs typeface="Calibri Light"/>
                        </a:rPr>
                        <a:t>-Perpetual </a:t>
                      </a:r>
                      <a:r>
                        <a:rPr lang="en-US" sz="1250" b="0" i="0" u="none" strike="noStrike" dirty="0">
                          <a:solidFill>
                            <a:srgbClr val="000000"/>
                          </a:solidFill>
                          <a:effectLst/>
                          <a:latin typeface="Calibri Light"/>
                          <a:cs typeface="Calibri Light"/>
                        </a:rPr>
                        <a:t>growth rate = 2</a:t>
                      </a:r>
                      <a:r>
                        <a:rPr lang="en-US" sz="1250" b="0" i="0" u="none" strike="noStrike" dirty="0" smtClean="0">
                          <a:solidFill>
                            <a:srgbClr val="000000"/>
                          </a:solidFill>
                          <a:effectLst/>
                          <a:latin typeface="Calibri Light"/>
                          <a:cs typeface="Calibri Light"/>
                        </a:rPr>
                        <a:t>%</a:t>
                      </a:r>
                    </a:p>
                    <a:p>
                      <a:pPr algn="l" fontAlgn="b"/>
                      <a:r>
                        <a:rPr lang="en-US" sz="1250" b="0" i="0" u="none" strike="noStrike" dirty="0" smtClean="0">
                          <a:solidFill>
                            <a:srgbClr val="000000"/>
                          </a:solidFill>
                          <a:effectLst/>
                          <a:latin typeface="Calibri Light"/>
                          <a:cs typeface="Calibri Light"/>
                        </a:rPr>
                        <a:t>-Entry starts in 2016</a:t>
                      </a:r>
                      <a:endParaRPr lang="en-US" sz="1250" b="0" i="0" u="none" strike="noStrike" dirty="0">
                        <a:solidFill>
                          <a:srgbClr val="000000"/>
                        </a:solidFill>
                        <a:effectLst/>
                        <a:latin typeface="Calibri Light"/>
                        <a:cs typeface="Calibri Light"/>
                      </a:endParaRPr>
                    </a:p>
                  </a:txBody>
                  <a:tcPr marL="10140" marR="10140" marT="13930" marB="0" anchor="b">
                    <a:lnL>
                      <a:noFill/>
                    </a:lnL>
                    <a:lnR>
                      <a:noFill/>
                    </a:lnR>
                    <a:lnT>
                      <a:noFill/>
                    </a:lnT>
                    <a:lnB>
                      <a:noFill/>
                    </a:lnB>
                  </a:tcPr>
                </a:tc>
                <a:tc hMerge="1">
                  <a:txBody>
                    <a:bodyPr/>
                    <a:lstStyle/>
                    <a:p>
                      <a:endParaRPr lang="en-US"/>
                    </a:p>
                  </a:txBody>
                  <a:tcPr/>
                </a:tc>
              </a:tr>
            </a:tbl>
          </a:graphicData>
        </a:graphic>
      </p:graphicFrame>
      <p:sp>
        <p:nvSpPr>
          <p:cNvPr id="7" name="TextBox 6"/>
          <p:cNvSpPr txBox="1"/>
          <p:nvPr/>
        </p:nvSpPr>
        <p:spPr>
          <a:xfrm>
            <a:off x="236831" y="1130608"/>
            <a:ext cx="1476774" cy="246221"/>
          </a:xfrm>
          <a:prstGeom prst="rect">
            <a:avLst/>
          </a:prstGeom>
          <a:noFill/>
        </p:spPr>
        <p:txBody>
          <a:bodyPr wrap="none" rtlCol="0">
            <a:spAutoFit/>
          </a:bodyPr>
          <a:lstStyle/>
          <a:p>
            <a:r>
              <a:rPr lang="en-US" sz="1000" dirty="0" smtClean="0"/>
              <a:t>*Numbers in IDR millions</a:t>
            </a:r>
            <a:endParaRPr lang="en-US" sz="1000" dirty="0"/>
          </a:p>
        </p:txBody>
      </p:sp>
      <p:cxnSp>
        <p:nvCxnSpPr>
          <p:cNvPr id="8" name="Straight Connector 7"/>
          <p:cNvCxnSpPr/>
          <p:nvPr/>
        </p:nvCxnSpPr>
        <p:spPr>
          <a:xfrm>
            <a:off x="1" y="1000960"/>
            <a:ext cx="77987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7440153" y="1000960"/>
            <a:ext cx="17942" cy="677144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9662627" y="7403068"/>
            <a:ext cx="1296537" cy="369332"/>
          </a:xfrm>
          <a:prstGeom prst="rect">
            <a:avLst/>
          </a:prstGeom>
          <a:noFill/>
        </p:spPr>
        <p:txBody>
          <a:bodyPr wrap="square" rtlCol="0">
            <a:spAutoFit/>
          </a:bodyPr>
          <a:lstStyle/>
          <a:p>
            <a:r>
              <a:rPr lang="en-US" dirty="0" smtClean="0"/>
              <a:t>23</a:t>
            </a:r>
            <a:endParaRPr lang="en-US" dirty="0"/>
          </a:p>
        </p:txBody>
      </p:sp>
    </p:spTree>
    <p:extLst>
      <p:ext uri="{BB962C8B-B14F-4D97-AF65-F5344CB8AC3E}">
        <p14:creationId xmlns:p14="http://schemas.microsoft.com/office/powerpoint/2010/main" val="49085260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2" y="-347263"/>
            <a:ext cx="9342524" cy="1879291"/>
          </a:xfrm>
        </p:spPr>
        <p:txBody>
          <a:bodyPr>
            <a:normAutofit/>
          </a:bodyPr>
          <a:lstStyle/>
          <a:p>
            <a:r>
              <a:rPr lang="en-US" sz="3200" dirty="0" smtClean="0"/>
              <a:t>Considering best, base, and worst case scenarios, NPV of entry is $16 million</a:t>
            </a:r>
            <a:endParaRPr lang="en-US" sz="3200" dirty="0"/>
          </a:p>
        </p:txBody>
      </p:sp>
      <p:graphicFrame>
        <p:nvGraphicFramePr>
          <p:cNvPr id="4" name="Content Placeholder 3"/>
          <p:cNvGraphicFramePr>
            <a:graphicFrameLocks noGrp="1"/>
          </p:cNvGraphicFramePr>
          <p:nvPr>
            <p:ph idx="1"/>
            <p:extLst/>
          </p:nvPr>
        </p:nvGraphicFramePr>
        <p:xfrm>
          <a:off x="193498" y="529299"/>
          <a:ext cx="5262969" cy="2512250"/>
        </p:xfrm>
        <a:graphic>
          <a:graphicData uri="http://schemas.openxmlformats.org/drawingml/2006/table">
            <a:tbl>
              <a:tblPr/>
              <a:tblGrid>
                <a:gridCol w="1568076"/>
                <a:gridCol w="1117480"/>
                <a:gridCol w="1048895"/>
                <a:gridCol w="1528518"/>
              </a:tblGrid>
              <a:tr h="329065">
                <a:tc gridSpan="2">
                  <a:txBody>
                    <a:bodyPr/>
                    <a:lstStyle/>
                    <a:p>
                      <a:pPr algn="l" fontAlgn="b"/>
                      <a:endParaRPr lang="en-US" sz="1700" b="0" i="0" u="none" strike="noStrike" dirty="0">
                        <a:solidFill>
                          <a:srgbClr val="000000"/>
                        </a:solidFill>
                        <a:effectLst/>
                        <a:latin typeface="Calibri Light"/>
                        <a:cs typeface="Calibri Light"/>
                      </a:endParaRPr>
                    </a:p>
                  </a:txBody>
                  <a:tcPr marL="10478" marR="10478" marT="14393" marB="0" anchor="b">
                    <a:lnL>
                      <a:noFill/>
                    </a:lnL>
                    <a:lnR>
                      <a:noFill/>
                    </a:lnR>
                    <a:lnT>
                      <a:noFill/>
                    </a:lnT>
                    <a:lnB>
                      <a:noFill/>
                    </a:lnB>
                  </a:tcPr>
                </a:tc>
                <a:tc hMerge="1">
                  <a:txBody>
                    <a:bodyPr/>
                    <a:lstStyle/>
                    <a:p>
                      <a:endParaRPr lang="en-US"/>
                    </a:p>
                  </a:txBody>
                  <a:tcPr/>
                </a:tc>
                <a:tc>
                  <a:txBody>
                    <a:bodyPr/>
                    <a:lstStyle/>
                    <a:p>
                      <a:pPr algn="l" fontAlgn="b"/>
                      <a:endParaRPr lang="en-US" sz="17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7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r>
              <a:tr h="329065">
                <a:tc>
                  <a:txBody>
                    <a:bodyPr/>
                    <a:lstStyle/>
                    <a:p>
                      <a:pPr algn="l" fontAlgn="b"/>
                      <a:endParaRPr lang="en-US" sz="17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700" b="0" i="0" u="none" strike="noStrike" dirty="0">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700" b="0" i="0" u="none" strike="noStrike" dirty="0">
                        <a:solidFill>
                          <a:srgbClr val="000000"/>
                        </a:solidFill>
                        <a:effectLst/>
                        <a:latin typeface="Calibri Light"/>
                        <a:cs typeface="Calibri Light"/>
                      </a:endParaRPr>
                    </a:p>
                  </a:txBody>
                  <a:tcPr marL="10478" marR="10478" marT="14393" marB="0" anchor="b">
                    <a:lnL>
                      <a:noFill/>
                    </a:lnL>
                    <a:lnR>
                      <a:noFill/>
                    </a:lnR>
                    <a:lnT>
                      <a:noFill/>
                    </a:lnT>
                    <a:lnB>
                      <a:noFill/>
                    </a:lnB>
                  </a:tcPr>
                </a:tc>
                <a:tc>
                  <a:txBody>
                    <a:bodyPr/>
                    <a:lstStyle/>
                    <a:p>
                      <a:pPr algn="l" fontAlgn="b"/>
                      <a:endParaRPr lang="en-US" sz="1700" b="0" i="0" u="none" strike="noStrike">
                        <a:solidFill>
                          <a:srgbClr val="000000"/>
                        </a:solidFill>
                        <a:effectLst/>
                        <a:latin typeface="Calibri Light"/>
                        <a:cs typeface="Calibri Light"/>
                      </a:endParaRPr>
                    </a:p>
                  </a:txBody>
                  <a:tcPr marL="10478" marR="10478" marT="14393" marB="0" anchor="b">
                    <a:lnL>
                      <a:noFill/>
                    </a:lnL>
                    <a:lnR>
                      <a:noFill/>
                    </a:lnR>
                    <a:lnT>
                      <a:noFill/>
                    </a:lnT>
                    <a:lnB>
                      <a:noFill/>
                    </a:lnB>
                  </a:tcPr>
                </a:tc>
              </a:tr>
              <a:tr h="537860">
                <a:tc>
                  <a:txBody>
                    <a:bodyPr/>
                    <a:lstStyle/>
                    <a:p>
                      <a:pPr algn="l" fontAlgn="b"/>
                      <a:r>
                        <a:rPr lang="en-US" sz="1700" b="0" i="0" u="none" strike="noStrike" dirty="0">
                          <a:solidFill>
                            <a:srgbClr val="000000"/>
                          </a:solidFill>
                          <a:effectLst/>
                          <a:latin typeface="Calibri Light"/>
                          <a:cs typeface="Calibri Light"/>
                        </a:rPr>
                        <a:t>Case</a:t>
                      </a:r>
                    </a:p>
                  </a:txBody>
                  <a:tcPr marL="10478" marR="10478" marT="1439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dirty="0">
                          <a:solidFill>
                            <a:srgbClr val="000000"/>
                          </a:solidFill>
                          <a:effectLst/>
                          <a:latin typeface="Calibri Light"/>
                          <a:cs typeface="Calibri Light"/>
                        </a:rPr>
                        <a:t>Probability</a:t>
                      </a:r>
                    </a:p>
                  </a:txBody>
                  <a:tcPr marL="10478" marR="10478" marT="14393"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dirty="0">
                          <a:solidFill>
                            <a:srgbClr val="000000"/>
                          </a:solidFill>
                          <a:effectLst/>
                          <a:latin typeface="Calibri Light"/>
                          <a:cs typeface="Calibri Light"/>
                        </a:rPr>
                        <a:t>NPV</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Calibri Light"/>
                          <a:cs typeface="Calibri Light"/>
                        </a:rPr>
                        <a:t>Expected Value</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r>
              <a:tr h="329065">
                <a:tc>
                  <a:txBody>
                    <a:bodyPr/>
                    <a:lstStyle/>
                    <a:p>
                      <a:pPr algn="l" fontAlgn="b"/>
                      <a:r>
                        <a:rPr lang="en-US" sz="1700" b="0" i="0" u="none" strike="noStrike" dirty="0">
                          <a:solidFill>
                            <a:srgbClr val="000000"/>
                          </a:solidFill>
                          <a:effectLst/>
                          <a:latin typeface="Calibri Light"/>
                          <a:cs typeface="Calibri Light"/>
                        </a:rPr>
                        <a:t>Worst</a:t>
                      </a:r>
                    </a:p>
                  </a:txBody>
                  <a:tcPr marL="10478" marR="10478" marT="1439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700" b="0" i="0" u="none" strike="noStrike">
                          <a:solidFill>
                            <a:srgbClr val="000000"/>
                          </a:solidFill>
                          <a:effectLst/>
                          <a:latin typeface="Calibri Light"/>
                          <a:cs typeface="Calibri Light"/>
                        </a:rPr>
                        <a:t>10%</a:t>
                      </a:r>
                    </a:p>
                  </a:txBody>
                  <a:tcPr marL="10478" marR="10478" marT="1439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700" b="0" i="0" u="none" strike="noStrike" dirty="0">
                          <a:solidFill>
                            <a:srgbClr val="000000"/>
                          </a:solidFill>
                          <a:effectLst/>
                          <a:latin typeface="Calibri Light"/>
                          <a:cs typeface="Calibri Light"/>
                        </a:rPr>
                        <a:t>-$3,713</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700" b="0" i="0" u="none" strike="noStrike" dirty="0">
                          <a:solidFill>
                            <a:srgbClr val="000000"/>
                          </a:solidFill>
                          <a:effectLst/>
                          <a:latin typeface="Calibri Light"/>
                          <a:cs typeface="Calibri Light"/>
                        </a:rPr>
                        <a:t>-$371</a:t>
                      </a: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r>
              <a:tr h="329065">
                <a:tc>
                  <a:txBody>
                    <a:bodyPr/>
                    <a:lstStyle/>
                    <a:p>
                      <a:pPr algn="l" fontAlgn="b"/>
                      <a:r>
                        <a:rPr lang="en-US" sz="1700" b="0" i="0" u="none" strike="noStrike">
                          <a:solidFill>
                            <a:srgbClr val="000000"/>
                          </a:solidFill>
                          <a:effectLst/>
                          <a:latin typeface="Calibri Light"/>
                          <a:cs typeface="Calibri Light"/>
                        </a:rPr>
                        <a:t>Base</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700" b="0" i="0" u="none" strike="noStrike">
                          <a:solidFill>
                            <a:srgbClr val="000000"/>
                          </a:solidFill>
                          <a:effectLst/>
                          <a:latin typeface="Calibri Light"/>
                          <a:cs typeface="Calibri Light"/>
                        </a:rPr>
                        <a:t>70%</a:t>
                      </a:r>
                    </a:p>
                  </a:txBody>
                  <a:tcPr marL="10478" marR="10478" marT="1439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700" b="0" i="0" u="none" strike="noStrike">
                          <a:solidFill>
                            <a:srgbClr val="000000"/>
                          </a:solidFill>
                          <a:effectLst/>
                          <a:latin typeface="Calibri Light"/>
                          <a:cs typeface="Calibri Light"/>
                        </a:rPr>
                        <a:t>$13,356</a:t>
                      </a:r>
                    </a:p>
                  </a:txBody>
                  <a:tcPr marL="10478" marR="10478" marT="14393" marB="0" anchor="b">
                    <a:lnL>
                      <a:noFill/>
                    </a:lnL>
                    <a:lnR>
                      <a:noFill/>
                    </a:lnR>
                    <a:lnT>
                      <a:noFill/>
                    </a:lnT>
                    <a:lnB>
                      <a:noFill/>
                    </a:lnB>
                  </a:tcPr>
                </a:tc>
                <a:tc>
                  <a:txBody>
                    <a:bodyPr/>
                    <a:lstStyle/>
                    <a:p>
                      <a:pPr algn="r" fontAlgn="b"/>
                      <a:r>
                        <a:rPr lang="en-US" sz="1700" b="0" i="0" u="none" strike="noStrike" dirty="0">
                          <a:solidFill>
                            <a:srgbClr val="000000"/>
                          </a:solidFill>
                          <a:effectLst/>
                          <a:latin typeface="Calibri Light"/>
                          <a:cs typeface="Calibri Light"/>
                        </a:rPr>
                        <a:t>$9,349</a:t>
                      </a:r>
                    </a:p>
                  </a:txBody>
                  <a:tcPr marL="10478" marR="10478" marT="14393" marB="0" anchor="b">
                    <a:lnL>
                      <a:noFill/>
                    </a:lnL>
                    <a:lnR>
                      <a:noFill/>
                    </a:lnR>
                    <a:lnT>
                      <a:noFill/>
                    </a:lnT>
                    <a:lnB>
                      <a:noFill/>
                    </a:lnB>
                  </a:tcPr>
                </a:tc>
              </a:tr>
              <a:tr h="329065">
                <a:tc>
                  <a:txBody>
                    <a:bodyPr/>
                    <a:lstStyle/>
                    <a:p>
                      <a:pPr algn="l" fontAlgn="b"/>
                      <a:r>
                        <a:rPr lang="de-DE" sz="1700" b="0" i="0" u="none" strike="noStrike">
                          <a:solidFill>
                            <a:srgbClr val="000000"/>
                          </a:solidFill>
                          <a:effectLst/>
                          <a:latin typeface="Calibri Light"/>
                          <a:cs typeface="Calibri Light"/>
                        </a:rPr>
                        <a:t>Best</a:t>
                      </a:r>
                    </a:p>
                  </a:txBody>
                  <a:tcPr marL="10478" marR="10478" marT="1439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Calibri Light"/>
                          <a:cs typeface="Calibri Light"/>
                        </a:rPr>
                        <a:t>20%</a:t>
                      </a:r>
                    </a:p>
                  </a:txBody>
                  <a:tcPr marL="10478" marR="10478" marT="14393"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Calibri Light"/>
                          <a:cs typeface="Calibri Light"/>
                        </a:rPr>
                        <a:t>$35,844</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Light"/>
                          <a:cs typeface="Calibri Light"/>
                        </a:rPr>
                        <a:t>$7,169</a:t>
                      </a:r>
                    </a:p>
                  </a:txBody>
                  <a:tcPr marL="10478" marR="10478" marT="14393" marB="0" anchor="b">
                    <a:lnL>
                      <a:noFill/>
                    </a:lnL>
                    <a:lnR>
                      <a:noFill/>
                    </a:lnR>
                    <a:lnT>
                      <a:noFill/>
                    </a:lnT>
                    <a:lnB w="6350" cap="flat" cmpd="sng" algn="ctr">
                      <a:solidFill>
                        <a:srgbClr val="000000"/>
                      </a:solidFill>
                      <a:prstDash val="solid"/>
                      <a:round/>
                      <a:headEnd type="none" w="med" len="med"/>
                      <a:tailEnd type="none" w="med" len="med"/>
                    </a:lnB>
                  </a:tcPr>
                </a:tc>
              </a:tr>
              <a:tr h="329065">
                <a:tc>
                  <a:txBody>
                    <a:bodyPr/>
                    <a:lstStyle/>
                    <a:p>
                      <a:pPr algn="l" fontAlgn="b"/>
                      <a:r>
                        <a:rPr lang="en-US" sz="1700" b="0" i="0" u="none" strike="noStrike" dirty="0" smtClean="0">
                          <a:solidFill>
                            <a:srgbClr val="000000"/>
                          </a:solidFill>
                          <a:effectLst/>
                          <a:latin typeface="Calibri Light"/>
                          <a:cs typeface="Calibri Light"/>
                        </a:rPr>
                        <a:t>Sum</a:t>
                      </a:r>
                    </a:p>
                  </a:txBody>
                  <a:tcPr marL="10478" marR="10478" marT="1439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1700" b="0" i="0" u="none" strike="noStrike" dirty="0">
                        <a:solidFill>
                          <a:srgbClr val="000000"/>
                        </a:solidFill>
                        <a:effectLst/>
                        <a:latin typeface="Calibri Light"/>
                        <a:cs typeface="Calibri Light"/>
                      </a:endParaRPr>
                    </a:p>
                  </a:txBody>
                  <a:tcPr marL="10478" marR="10478" marT="1439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700" b="0" i="0" u="none" strike="noStrike" dirty="0">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700" b="1" i="0" u="none" strike="noStrike" dirty="0">
                          <a:solidFill>
                            <a:srgbClr val="000000"/>
                          </a:solidFill>
                          <a:effectLst/>
                          <a:latin typeface="Calibri Light"/>
                          <a:cs typeface="Calibri Light"/>
                        </a:rPr>
                        <a:t>$</a:t>
                      </a:r>
                      <a:r>
                        <a:rPr lang="en-US" sz="1700" b="1" i="0" u="none" strike="noStrike" dirty="0" smtClean="0">
                          <a:solidFill>
                            <a:srgbClr val="000000"/>
                          </a:solidFill>
                          <a:effectLst/>
                          <a:latin typeface="Calibri Light"/>
                          <a:cs typeface="Calibri Light"/>
                        </a:rPr>
                        <a:t>16,147</a:t>
                      </a:r>
                      <a:endParaRPr lang="en-US" sz="1700" b="1" i="0" u="none" strike="noStrike" dirty="0">
                        <a:solidFill>
                          <a:srgbClr val="000000"/>
                        </a:solidFill>
                        <a:effectLst/>
                        <a:latin typeface="Calibri Light"/>
                        <a:cs typeface="Calibri Light"/>
                      </a:endParaRPr>
                    </a:p>
                  </a:txBody>
                  <a:tcPr marL="10478" marR="10478" marT="14393"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
        <p:nvSpPr>
          <p:cNvPr id="5" name="Rectangle 4"/>
          <p:cNvSpPr/>
          <p:nvPr/>
        </p:nvSpPr>
        <p:spPr>
          <a:xfrm>
            <a:off x="2069503" y="3074193"/>
            <a:ext cx="2188232" cy="307777"/>
          </a:xfrm>
          <a:prstGeom prst="rect">
            <a:avLst/>
          </a:prstGeom>
        </p:spPr>
        <p:txBody>
          <a:bodyPr wrap="none">
            <a:spAutoFit/>
          </a:bodyPr>
          <a:lstStyle/>
          <a:p>
            <a:pPr fontAlgn="b"/>
            <a:r>
              <a:rPr lang="en-US" sz="1400" dirty="0">
                <a:solidFill>
                  <a:srgbClr val="000000"/>
                </a:solidFill>
                <a:latin typeface="Calibri"/>
              </a:rPr>
              <a:t>*Dollar values in thousands</a:t>
            </a:r>
          </a:p>
        </p:txBody>
      </p:sp>
      <p:graphicFrame>
        <p:nvGraphicFramePr>
          <p:cNvPr id="6" name="Table 5"/>
          <p:cNvGraphicFramePr>
            <a:graphicFrameLocks noGrp="1"/>
          </p:cNvGraphicFramePr>
          <p:nvPr>
            <p:extLst/>
          </p:nvPr>
        </p:nvGraphicFramePr>
        <p:xfrm>
          <a:off x="339991" y="4164858"/>
          <a:ext cx="2811589" cy="3199739"/>
        </p:xfrm>
        <a:graphic>
          <a:graphicData uri="http://schemas.openxmlformats.org/drawingml/2006/table">
            <a:tbl>
              <a:tblPr/>
              <a:tblGrid>
                <a:gridCol w="2811589"/>
              </a:tblGrid>
              <a:tr h="415618">
                <a:tc>
                  <a:txBody>
                    <a:bodyPr/>
                    <a:lstStyle/>
                    <a:p>
                      <a:pPr algn="ctr" fontAlgn="b"/>
                      <a:r>
                        <a:rPr lang="en-US" sz="1400" b="1" i="0" u="none" strike="noStrike" dirty="0">
                          <a:solidFill>
                            <a:srgbClr val="000000"/>
                          </a:solidFill>
                          <a:effectLst/>
                          <a:latin typeface="Calibri light"/>
                          <a:cs typeface="Calibri light"/>
                        </a:rPr>
                        <a:t>Base </a:t>
                      </a:r>
                      <a:r>
                        <a:rPr lang="en-US" sz="1400" b="1" i="0" u="none" strike="noStrike" dirty="0" smtClean="0">
                          <a:solidFill>
                            <a:srgbClr val="000000"/>
                          </a:solidFill>
                          <a:effectLst/>
                          <a:latin typeface="Calibri light"/>
                          <a:cs typeface="Calibri light"/>
                        </a:rPr>
                        <a:t>Case</a:t>
                      </a:r>
                    </a:p>
                    <a:p>
                      <a:pPr algn="l" fontAlgn="b"/>
                      <a:endParaRPr lang="en-US" sz="1400" b="1" i="0" u="none" strike="noStrike" dirty="0">
                        <a:solidFill>
                          <a:srgbClr val="000000"/>
                        </a:solidFill>
                        <a:effectLst/>
                        <a:latin typeface="Calibri light"/>
                        <a:cs typeface="Calibri light"/>
                      </a:endParaRPr>
                    </a:p>
                  </a:txBody>
                  <a:tcPr marL="10478" marR="10478" marT="14393" marB="0" anchor="b">
                    <a:lnL>
                      <a:noFill/>
                    </a:lnL>
                    <a:lnR>
                      <a:noFill/>
                    </a:lnR>
                    <a:lnT>
                      <a:noFill/>
                    </a:lnT>
                    <a:lnB>
                      <a:noFill/>
                    </a:lnB>
                  </a:tcPr>
                </a:tc>
              </a:tr>
              <a:tr h="395574">
                <a:tc>
                  <a:txBody>
                    <a:bodyPr/>
                    <a:lstStyle/>
                    <a:p>
                      <a:pPr algn="l" fontAlgn="b"/>
                      <a:r>
                        <a:rPr lang="en-US" sz="1400" b="0" i="0" u="none" strike="noStrike" dirty="0">
                          <a:solidFill>
                            <a:srgbClr val="000000"/>
                          </a:solidFill>
                          <a:effectLst/>
                          <a:latin typeface="Calibri light"/>
                          <a:cs typeface="Calibri light"/>
                        </a:rPr>
                        <a:t>Beta = 1.03 (industry averages)</a:t>
                      </a:r>
                    </a:p>
                  </a:txBody>
                  <a:tcPr marL="10478" marR="10478" marT="14393" marB="0" anchor="b">
                    <a:lnL>
                      <a:noFill/>
                    </a:lnL>
                    <a:lnR>
                      <a:noFill/>
                    </a:lnR>
                    <a:lnT>
                      <a:noFill/>
                    </a:lnT>
                    <a:lnB>
                      <a:noFill/>
                    </a:lnB>
                  </a:tcPr>
                </a:tc>
              </a:tr>
              <a:tr h="415618">
                <a:tc>
                  <a:txBody>
                    <a:bodyPr/>
                    <a:lstStyle/>
                    <a:p>
                      <a:pPr algn="l" fontAlgn="b"/>
                      <a:r>
                        <a:rPr lang="en-US" sz="1400" b="0" i="0" u="none" strike="noStrike" dirty="0">
                          <a:solidFill>
                            <a:srgbClr val="000000"/>
                          </a:solidFill>
                          <a:effectLst/>
                          <a:latin typeface="Calibri light"/>
                          <a:cs typeface="Calibri light"/>
                        </a:rPr>
                        <a:t>WACC = 9.4% (see WACC calculations in Appendix)</a:t>
                      </a:r>
                    </a:p>
                  </a:txBody>
                  <a:tcPr marL="10478" marR="10478" marT="14393" marB="0" anchor="b">
                    <a:lnL>
                      <a:noFill/>
                    </a:lnL>
                    <a:lnR>
                      <a:noFill/>
                    </a:lnR>
                    <a:lnT>
                      <a:noFill/>
                    </a:lnT>
                    <a:lnB>
                      <a:noFill/>
                    </a:lnB>
                  </a:tcPr>
                </a:tc>
              </a:tr>
              <a:tr h="415618">
                <a:tc>
                  <a:txBody>
                    <a:bodyPr/>
                    <a:lstStyle/>
                    <a:p>
                      <a:pPr algn="l" fontAlgn="b"/>
                      <a:r>
                        <a:rPr lang="en-US" sz="1400" b="0" i="0" u="none" strike="noStrike" dirty="0">
                          <a:solidFill>
                            <a:srgbClr val="000000"/>
                          </a:solidFill>
                          <a:effectLst/>
                          <a:latin typeface="Calibri light"/>
                          <a:cs typeface="Calibri light"/>
                        </a:rPr>
                        <a:t>eCommerce starts in 2018 at grows at 20% annually</a:t>
                      </a:r>
                    </a:p>
                  </a:txBody>
                  <a:tcPr marL="10478" marR="10478" marT="14393" marB="0" anchor="b">
                    <a:lnL>
                      <a:noFill/>
                    </a:lnL>
                    <a:lnR>
                      <a:noFill/>
                    </a:lnR>
                    <a:lnT>
                      <a:noFill/>
                    </a:lnT>
                    <a:lnB>
                      <a:noFill/>
                    </a:lnB>
                  </a:tcPr>
                </a:tc>
              </a:tr>
              <a:tr h="586907">
                <a:tc>
                  <a:txBody>
                    <a:bodyPr/>
                    <a:lstStyle/>
                    <a:p>
                      <a:pPr algn="l" fontAlgn="b"/>
                      <a:r>
                        <a:rPr lang="en-US" sz="1400" b="0" i="0" u="none" strike="noStrike" dirty="0">
                          <a:solidFill>
                            <a:srgbClr val="000000"/>
                          </a:solidFill>
                          <a:effectLst/>
                          <a:latin typeface="Calibri light"/>
                          <a:cs typeface="Calibri light"/>
                        </a:rPr>
                        <a:t>Sales per representative start at $11,880 and grow 5% annually</a:t>
                      </a:r>
                    </a:p>
                  </a:txBody>
                  <a:tcPr marL="10478" marR="10478" marT="14393" marB="0" anchor="b">
                    <a:lnL>
                      <a:noFill/>
                    </a:lnL>
                    <a:lnR>
                      <a:noFill/>
                    </a:lnR>
                    <a:lnT>
                      <a:noFill/>
                    </a:lnT>
                    <a:lnB>
                      <a:noFill/>
                    </a:lnB>
                  </a:tcPr>
                </a:tc>
              </a:tr>
              <a:tr h="395574">
                <a:tc>
                  <a:txBody>
                    <a:bodyPr/>
                    <a:lstStyle/>
                    <a:p>
                      <a:pPr algn="l" fontAlgn="b"/>
                      <a:r>
                        <a:rPr lang="en-US" sz="1400" b="0" i="0" u="none" strike="noStrike" dirty="0">
                          <a:solidFill>
                            <a:srgbClr val="000000"/>
                          </a:solidFill>
                          <a:effectLst/>
                          <a:latin typeface="Calibri light"/>
                          <a:cs typeface="Calibri light"/>
                        </a:rPr>
                        <a:t>Start with 158 sales reps in Year 1</a:t>
                      </a:r>
                    </a:p>
                  </a:txBody>
                  <a:tcPr marL="10478" marR="10478" marT="14393" marB="0" anchor="b">
                    <a:lnL>
                      <a:noFill/>
                    </a:lnL>
                    <a:lnR>
                      <a:noFill/>
                    </a:lnR>
                    <a:lnT>
                      <a:noFill/>
                    </a:lnT>
                    <a:lnB>
                      <a:noFill/>
                    </a:lnB>
                  </a:tcPr>
                </a:tc>
              </a:tr>
              <a:tr h="270593">
                <a:tc>
                  <a:txBody>
                    <a:bodyPr/>
                    <a:lstStyle/>
                    <a:p>
                      <a:pPr algn="l" fontAlgn="b"/>
                      <a:r>
                        <a:rPr lang="en-US" sz="1400" b="0" i="0" u="none" strike="noStrike">
                          <a:solidFill>
                            <a:srgbClr val="000000"/>
                          </a:solidFill>
                          <a:effectLst/>
                          <a:latin typeface="Calibri light"/>
                          <a:cs typeface="Calibri light"/>
                        </a:rPr>
                        <a:t>Perpetual growth rate = 2%</a:t>
                      </a:r>
                    </a:p>
                  </a:txBody>
                  <a:tcPr marL="10478" marR="10478" marT="14393" marB="0" anchor="b">
                    <a:lnL>
                      <a:noFill/>
                    </a:lnL>
                    <a:lnR>
                      <a:noFill/>
                    </a:lnR>
                    <a:lnT>
                      <a:noFill/>
                    </a:lnT>
                    <a:lnB>
                      <a:noFill/>
                    </a:lnB>
                  </a:tcPr>
                </a:tc>
              </a:tr>
              <a:tr h="214263">
                <a:tc>
                  <a:txBody>
                    <a:bodyPr/>
                    <a:lstStyle/>
                    <a:p>
                      <a:pPr algn="l" fontAlgn="b"/>
                      <a:r>
                        <a:rPr lang="en-US" sz="1400" b="0" i="0" u="none" strike="noStrike" dirty="0">
                          <a:solidFill>
                            <a:srgbClr val="000000"/>
                          </a:solidFill>
                          <a:effectLst/>
                          <a:latin typeface="Calibri light"/>
                          <a:cs typeface="Calibri light"/>
                        </a:rPr>
                        <a:t>COGS is 64% of sales</a:t>
                      </a:r>
                    </a:p>
                  </a:txBody>
                  <a:tcPr marL="10478" marR="10478" marT="14393" marB="0" anchor="b">
                    <a:lnL>
                      <a:noFill/>
                    </a:lnL>
                    <a:lnR>
                      <a:noFill/>
                    </a:lnR>
                    <a:lnT>
                      <a:noFill/>
                    </a:lnT>
                    <a:lnB>
                      <a:noFill/>
                    </a:lnB>
                  </a:tcPr>
                </a:tc>
              </a:tr>
            </a:tbl>
          </a:graphicData>
        </a:graphic>
      </p:graphicFrame>
      <p:graphicFrame>
        <p:nvGraphicFramePr>
          <p:cNvPr id="7" name="Table 6"/>
          <p:cNvGraphicFramePr>
            <a:graphicFrameLocks noGrp="1"/>
          </p:cNvGraphicFramePr>
          <p:nvPr>
            <p:extLst/>
          </p:nvPr>
        </p:nvGraphicFramePr>
        <p:xfrm>
          <a:off x="3489095" y="4174974"/>
          <a:ext cx="3017892" cy="3200929"/>
        </p:xfrm>
        <a:graphic>
          <a:graphicData uri="http://schemas.openxmlformats.org/drawingml/2006/table">
            <a:tbl>
              <a:tblPr/>
              <a:tblGrid>
                <a:gridCol w="3017892"/>
              </a:tblGrid>
              <a:tr h="374793">
                <a:tc>
                  <a:txBody>
                    <a:bodyPr/>
                    <a:lstStyle/>
                    <a:p>
                      <a:pPr algn="ctr" fontAlgn="b"/>
                      <a:r>
                        <a:rPr lang="en-US" sz="1400" b="1" i="0" u="none" strike="noStrike" dirty="0">
                          <a:solidFill>
                            <a:srgbClr val="000000"/>
                          </a:solidFill>
                          <a:effectLst/>
                          <a:latin typeface="Calibri Light"/>
                          <a:cs typeface="Calibri Light"/>
                        </a:rPr>
                        <a:t>Best </a:t>
                      </a:r>
                      <a:r>
                        <a:rPr lang="en-US" sz="1400" b="1" i="0" u="none" strike="noStrike" dirty="0" smtClean="0">
                          <a:solidFill>
                            <a:srgbClr val="000000"/>
                          </a:solidFill>
                          <a:effectLst/>
                          <a:latin typeface="Calibri Light"/>
                          <a:cs typeface="Calibri Light"/>
                        </a:rPr>
                        <a:t>Case</a:t>
                      </a:r>
                    </a:p>
                    <a:p>
                      <a:pPr algn="l" fontAlgn="b"/>
                      <a:endParaRPr lang="en-US" sz="1400" b="1" i="0" u="none" strike="noStrike" dirty="0">
                        <a:solidFill>
                          <a:srgbClr val="000000"/>
                        </a:solidFill>
                        <a:effectLst/>
                        <a:latin typeface="Calibri Light"/>
                        <a:cs typeface="Calibri Light"/>
                      </a:endParaRPr>
                    </a:p>
                  </a:txBody>
                  <a:tcPr marL="10478" marR="10478" marT="14393" marB="0" anchor="b">
                    <a:lnL>
                      <a:noFill/>
                    </a:lnL>
                    <a:lnR>
                      <a:noFill/>
                    </a:lnR>
                    <a:lnT>
                      <a:noFill/>
                    </a:lnT>
                    <a:lnB>
                      <a:noFill/>
                    </a:lnB>
                  </a:tcPr>
                </a:tc>
              </a:tr>
              <a:tr h="332694">
                <a:tc>
                  <a:txBody>
                    <a:bodyPr/>
                    <a:lstStyle/>
                    <a:p>
                      <a:pPr algn="l" fontAlgn="b"/>
                      <a:r>
                        <a:rPr lang="en-US" sz="1400" b="0" i="0" u="none" strike="noStrike" dirty="0">
                          <a:solidFill>
                            <a:srgbClr val="000000"/>
                          </a:solidFill>
                          <a:effectLst/>
                          <a:latin typeface="Calibri Light"/>
                          <a:cs typeface="Calibri Light"/>
                        </a:rPr>
                        <a:t>Beta = 1.03 (industry averages)</a:t>
                      </a:r>
                    </a:p>
                  </a:txBody>
                  <a:tcPr marL="10478" marR="10478" marT="14393" marB="0" anchor="b">
                    <a:lnL>
                      <a:noFill/>
                    </a:lnL>
                    <a:lnR>
                      <a:noFill/>
                    </a:lnR>
                    <a:lnT>
                      <a:noFill/>
                    </a:lnT>
                    <a:lnB>
                      <a:noFill/>
                    </a:lnB>
                  </a:tcPr>
                </a:tc>
              </a:tr>
              <a:tr h="493964">
                <a:tc>
                  <a:txBody>
                    <a:bodyPr/>
                    <a:lstStyle/>
                    <a:p>
                      <a:pPr algn="l" fontAlgn="b"/>
                      <a:r>
                        <a:rPr lang="en-US" sz="1400" b="0" i="0" u="none" strike="noStrike" dirty="0">
                          <a:solidFill>
                            <a:srgbClr val="000000"/>
                          </a:solidFill>
                          <a:effectLst/>
                          <a:latin typeface="Calibri Light"/>
                          <a:cs typeface="Calibri Light"/>
                        </a:rPr>
                        <a:t>WACC = 9.4% (see WACC calculations in Appendix)</a:t>
                      </a:r>
                    </a:p>
                  </a:txBody>
                  <a:tcPr marL="10478" marR="10478" marT="14393" marB="0" anchor="b">
                    <a:lnL>
                      <a:noFill/>
                    </a:lnL>
                    <a:lnR>
                      <a:noFill/>
                    </a:lnR>
                    <a:lnT>
                      <a:noFill/>
                    </a:lnT>
                    <a:lnB>
                      <a:noFill/>
                    </a:lnB>
                  </a:tcPr>
                </a:tc>
              </a:tr>
              <a:tr h="374793">
                <a:tc>
                  <a:txBody>
                    <a:bodyPr/>
                    <a:lstStyle/>
                    <a:p>
                      <a:pPr algn="l" fontAlgn="b"/>
                      <a:r>
                        <a:rPr lang="en-US" sz="1400" b="0" i="0" u="none" strike="noStrike" dirty="0">
                          <a:solidFill>
                            <a:srgbClr val="000000"/>
                          </a:solidFill>
                          <a:effectLst/>
                          <a:latin typeface="Calibri Light"/>
                          <a:cs typeface="Calibri Light"/>
                        </a:rPr>
                        <a:t>eCommerce starts in 2018 at grows at 30% annually</a:t>
                      </a:r>
                    </a:p>
                  </a:txBody>
                  <a:tcPr marL="10478" marR="10478" marT="14393" marB="0" anchor="b">
                    <a:lnL>
                      <a:noFill/>
                    </a:lnL>
                    <a:lnR>
                      <a:noFill/>
                    </a:lnR>
                    <a:lnT>
                      <a:noFill/>
                    </a:lnT>
                    <a:lnB>
                      <a:noFill/>
                    </a:lnB>
                  </a:tcPr>
                </a:tc>
              </a:tr>
              <a:tr h="493964">
                <a:tc>
                  <a:txBody>
                    <a:bodyPr/>
                    <a:lstStyle/>
                    <a:p>
                      <a:pPr algn="l" fontAlgn="b"/>
                      <a:r>
                        <a:rPr lang="en-US" sz="1400" b="0" i="0" u="none" strike="noStrike">
                          <a:solidFill>
                            <a:srgbClr val="000000"/>
                          </a:solidFill>
                          <a:effectLst/>
                          <a:latin typeface="Calibri Light"/>
                          <a:cs typeface="Calibri Light"/>
                        </a:rPr>
                        <a:t>Sales per representative start at $18,000 and grow 5% annually</a:t>
                      </a:r>
                    </a:p>
                  </a:txBody>
                  <a:tcPr marL="10478" marR="10478" marT="14393" marB="0" anchor="b">
                    <a:lnL>
                      <a:noFill/>
                    </a:lnL>
                    <a:lnR>
                      <a:noFill/>
                    </a:lnR>
                    <a:lnT>
                      <a:noFill/>
                    </a:lnT>
                    <a:lnB>
                      <a:noFill/>
                    </a:lnB>
                  </a:tcPr>
                </a:tc>
              </a:tr>
              <a:tr h="332694">
                <a:tc>
                  <a:txBody>
                    <a:bodyPr/>
                    <a:lstStyle/>
                    <a:p>
                      <a:pPr algn="l" fontAlgn="b"/>
                      <a:r>
                        <a:rPr lang="en-US" sz="1400" b="0" i="0" u="none" strike="noStrike">
                          <a:solidFill>
                            <a:srgbClr val="000000"/>
                          </a:solidFill>
                          <a:effectLst/>
                          <a:latin typeface="Calibri Light"/>
                          <a:cs typeface="Calibri Light"/>
                        </a:rPr>
                        <a:t>Start with 158 sales reps in Year 1</a:t>
                      </a:r>
                    </a:p>
                  </a:txBody>
                  <a:tcPr marL="10478" marR="10478" marT="14393" marB="0" anchor="b">
                    <a:lnL>
                      <a:noFill/>
                    </a:lnL>
                    <a:lnR>
                      <a:noFill/>
                    </a:lnR>
                    <a:lnT>
                      <a:noFill/>
                    </a:lnT>
                    <a:lnB>
                      <a:noFill/>
                    </a:lnB>
                  </a:tcPr>
                </a:tc>
              </a:tr>
              <a:tr h="332694">
                <a:tc>
                  <a:txBody>
                    <a:bodyPr/>
                    <a:lstStyle/>
                    <a:p>
                      <a:pPr algn="l" fontAlgn="b"/>
                      <a:r>
                        <a:rPr lang="en-US" sz="1400" b="0" i="0" u="none" strike="noStrike">
                          <a:solidFill>
                            <a:srgbClr val="000000"/>
                          </a:solidFill>
                          <a:effectLst/>
                          <a:latin typeface="Calibri Light"/>
                          <a:cs typeface="Calibri Light"/>
                        </a:rPr>
                        <a:t>Perpetual growth rate = 2%</a:t>
                      </a:r>
                    </a:p>
                  </a:txBody>
                  <a:tcPr marL="10478" marR="10478" marT="14393" marB="0" anchor="b">
                    <a:lnL>
                      <a:noFill/>
                    </a:lnL>
                    <a:lnR>
                      <a:noFill/>
                    </a:lnR>
                    <a:lnT>
                      <a:noFill/>
                    </a:lnT>
                    <a:lnB>
                      <a:noFill/>
                    </a:lnB>
                  </a:tcPr>
                </a:tc>
              </a:tr>
              <a:tr h="332694">
                <a:tc>
                  <a:txBody>
                    <a:bodyPr/>
                    <a:lstStyle/>
                    <a:p>
                      <a:pPr algn="l" fontAlgn="b"/>
                      <a:r>
                        <a:rPr lang="en-US" sz="1400" b="0" i="0" u="none" strike="noStrike" dirty="0">
                          <a:solidFill>
                            <a:srgbClr val="000000"/>
                          </a:solidFill>
                          <a:effectLst/>
                          <a:latin typeface="Calibri Light"/>
                          <a:cs typeface="Calibri Light"/>
                        </a:rPr>
                        <a:t>COGS declines to 60% of sales</a:t>
                      </a:r>
                    </a:p>
                  </a:txBody>
                  <a:tcPr marL="10478" marR="10478" marT="14393" marB="0" anchor="b">
                    <a:lnL>
                      <a:noFill/>
                    </a:lnL>
                    <a:lnR>
                      <a:noFill/>
                    </a:lnR>
                    <a:lnT>
                      <a:noFill/>
                    </a:lnT>
                    <a:lnB>
                      <a:noFill/>
                    </a:lnB>
                  </a:tcPr>
                </a:tc>
              </a:tr>
            </a:tbl>
          </a:graphicData>
        </a:graphic>
      </p:graphicFrame>
      <p:graphicFrame>
        <p:nvGraphicFramePr>
          <p:cNvPr id="8" name="Table 7"/>
          <p:cNvGraphicFramePr>
            <a:graphicFrameLocks noGrp="1"/>
          </p:cNvGraphicFramePr>
          <p:nvPr>
            <p:extLst/>
          </p:nvPr>
        </p:nvGraphicFramePr>
        <p:xfrm>
          <a:off x="6611102" y="4129589"/>
          <a:ext cx="3282666" cy="3207748"/>
        </p:xfrm>
        <a:graphic>
          <a:graphicData uri="http://schemas.openxmlformats.org/drawingml/2006/table">
            <a:tbl>
              <a:tblPr/>
              <a:tblGrid>
                <a:gridCol w="3282666"/>
              </a:tblGrid>
              <a:tr h="456377">
                <a:tc>
                  <a:txBody>
                    <a:bodyPr/>
                    <a:lstStyle/>
                    <a:p>
                      <a:pPr algn="ctr" fontAlgn="b"/>
                      <a:r>
                        <a:rPr lang="en-US" sz="1400" b="1" i="0" u="none" strike="noStrike" dirty="0">
                          <a:solidFill>
                            <a:srgbClr val="000000"/>
                          </a:solidFill>
                          <a:effectLst/>
                          <a:latin typeface="Calibri light"/>
                          <a:cs typeface="Calibri light"/>
                        </a:rPr>
                        <a:t>Worst </a:t>
                      </a:r>
                      <a:r>
                        <a:rPr lang="en-US" sz="1400" b="1" i="0" u="none" strike="noStrike" dirty="0" smtClean="0">
                          <a:solidFill>
                            <a:srgbClr val="000000"/>
                          </a:solidFill>
                          <a:effectLst/>
                          <a:latin typeface="Calibri light"/>
                          <a:cs typeface="Calibri light"/>
                        </a:rPr>
                        <a:t>Case</a:t>
                      </a:r>
                    </a:p>
                    <a:p>
                      <a:pPr algn="l" fontAlgn="b"/>
                      <a:endParaRPr lang="en-US" sz="1400" b="1" i="0" u="none" strike="noStrike" dirty="0">
                        <a:solidFill>
                          <a:srgbClr val="000000"/>
                        </a:solidFill>
                        <a:effectLst/>
                        <a:latin typeface="Calibri light"/>
                        <a:cs typeface="Calibri light"/>
                      </a:endParaRPr>
                    </a:p>
                  </a:txBody>
                  <a:tcPr marL="10478" marR="10478" marT="14393" marB="0" anchor="b">
                    <a:lnL>
                      <a:noFill/>
                    </a:lnL>
                    <a:lnR>
                      <a:noFill/>
                    </a:lnR>
                    <a:lnT>
                      <a:noFill/>
                    </a:lnT>
                    <a:lnB>
                      <a:noFill/>
                    </a:lnB>
                  </a:tcPr>
                </a:tc>
              </a:tr>
              <a:tr h="389168">
                <a:tc>
                  <a:txBody>
                    <a:bodyPr/>
                    <a:lstStyle/>
                    <a:p>
                      <a:pPr algn="l" fontAlgn="b"/>
                      <a:r>
                        <a:rPr lang="en-US" sz="1400" b="0" i="0" u="none" strike="noStrike" dirty="0">
                          <a:solidFill>
                            <a:srgbClr val="000000"/>
                          </a:solidFill>
                          <a:effectLst/>
                          <a:latin typeface="Calibri light"/>
                          <a:cs typeface="Calibri light"/>
                        </a:rPr>
                        <a:t>Beta = 1.03 (industry averages)</a:t>
                      </a:r>
                    </a:p>
                  </a:txBody>
                  <a:tcPr marL="10478" marR="10478" marT="14393" marB="0" anchor="b">
                    <a:lnL>
                      <a:noFill/>
                    </a:lnL>
                    <a:lnR>
                      <a:noFill/>
                    </a:lnR>
                    <a:lnT>
                      <a:noFill/>
                    </a:lnT>
                    <a:lnB>
                      <a:noFill/>
                    </a:lnB>
                  </a:tcPr>
                </a:tc>
              </a:tr>
              <a:tr h="456377">
                <a:tc>
                  <a:txBody>
                    <a:bodyPr/>
                    <a:lstStyle/>
                    <a:p>
                      <a:pPr algn="l" fontAlgn="b"/>
                      <a:r>
                        <a:rPr lang="en-US" sz="1400" b="0" i="0" u="none" strike="noStrike" dirty="0">
                          <a:solidFill>
                            <a:srgbClr val="000000"/>
                          </a:solidFill>
                          <a:effectLst/>
                          <a:latin typeface="Calibri light"/>
                          <a:cs typeface="Calibri light"/>
                        </a:rPr>
                        <a:t>WACC = 9.4% (see WACC calculations in Appendix)</a:t>
                      </a:r>
                    </a:p>
                  </a:txBody>
                  <a:tcPr marL="10478" marR="10478" marT="14393" marB="0" anchor="b">
                    <a:lnL>
                      <a:noFill/>
                    </a:lnL>
                    <a:lnR>
                      <a:noFill/>
                    </a:lnR>
                    <a:lnT>
                      <a:noFill/>
                    </a:lnT>
                    <a:lnB>
                      <a:noFill/>
                    </a:lnB>
                  </a:tcPr>
                </a:tc>
              </a:tr>
              <a:tr h="456377">
                <a:tc>
                  <a:txBody>
                    <a:bodyPr/>
                    <a:lstStyle/>
                    <a:p>
                      <a:pPr algn="l" fontAlgn="b"/>
                      <a:r>
                        <a:rPr lang="en-US" sz="1400" b="0" i="0" u="none" strike="noStrike" dirty="0">
                          <a:solidFill>
                            <a:srgbClr val="000000"/>
                          </a:solidFill>
                          <a:effectLst/>
                          <a:latin typeface="Calibri light"/>
                          <a:cs typeface="Calibri light"/>
                        </a:rPr>
                        <a:t>eCommerce starts in 2018 at grows at 20% annually</a:t>
                      </a:r>
                    </a:p>
                  </a:txBody>
                  <a:tcPr marL="10478" marR="10478" marT="14393" marB="0" anchor="b">
                    <a:lnL>
                      <a:noFill/>
                    </a:lnL>
                    <a:lnR>
                      <a:noFill/>
                    </a:lnR>
                    <a:lnT>
                      <a:noFill/>
                    </a:lnT>
                    <a:lnB>
                      <a:noFill/>
                    </a:lnB>
                  </a:tcPr>
                </a:tc>
              </a:tr>
              <a:tr h="577813">
                <a:tc>
                  <a:txBody>
                    <a:bodyPr/>
                    <a:lstStyle/>
                    <a:p>
                      <a:pPr algn="l" fontAlgn="b"/>
                      <a:r>
                        <a:rPr lang="en-US" sz="1400" b="0" i="0" u="none" strike="noStrike" dirty="0">
                          <a:solidFill>
                            <a:srgbClr val="000000"/>
                          </a:solidFill>
                          <a:effectLst/>
                          <a:latin typeface="Calibri light"/>
                          <a:cs typeface="Calibri light"/>
                        </a:rPr>
                        <a:t>Sales per representative start at $6000 and grow 5% annually</a:t>
                      </a:r>
                    </a:p>
                  </a:txBody>
                  <a:tcPr marL="10478" marR="10478" marT="14393" marB="0" anchor="b">
                    <a:lnL>
                      <a:noFill/>
                    </a:lnL>
                    <a:lnR>
                      <a:noFill/>
                    </a:lnR>
                    <a:lnT>
                      <a:noFill/>
                    </a:lnT>
                    <a:lnB>
                      <a:noFill/>
                    </a:lnB>
                  </a:tcPr>
                </a:tc>
              </a:tr>
              <a:tr h="389168">
                <a:tc>
                  <a:txBody>
                    <a:bodyPr/>
                    <a:lstStyle/>
                    <a:p>
                      <a:pPr algn="l" fontAlgn="b"/>
                      <a:r>
                        <a:rPr lang="en-US" sz="1400" b="0" i="0" u="none" strike="noStrike">
                          <a:solidFill>
                            <a:srgbClr val="000000"/>
                          </a:solidFill>
                          <a:effectLst/>
                          <a:latin typeface="Calibri light"/>
                          <a:cs typeface="Calibri light"/>
                        </a:rPr>
                        <a:t>Start with 158 sales reps in Year 1</a:t>
                      </a:r>
                    </a:p>
                  </a:txBody>
                  <a:tcPr marL="10478" marR="10478" marT="14393" marB="0" anchor="b">
                    <a:lnL>
                      <a:noFill/>
                    </a:lnL>
                    <a:lnR>
                      <a:noFill/>
                    </a:lnR>
                    <a:lnT>
                      <a:noFill/>
                    </a:lnT>
                    <a:lnB>
                      <a:noFill/>
                    </a:lnB>
                  </a:tcPr>
                </a:tc>
              </a:tr>
              <a:tr h="241234">
                <a:tc>
                  <a:txBody>
                    <a:bodyPr/>
                    <a:lstStyle/>
                    <a:p>
                      <a:pPr algn="l" fontAlgn="b"/>
                      <a:r>
                        <a:rPr lang="en-US" sz="1400" b="0" i="0" u="none" strike="noStrike">
                          <a:solidFill>
                            <a:srgbClr val="000000"/>
                          </a:solidFill>
                          <a:effectLst/>
                          <a:latin typeface="Calibri light"/>
                          <a:cs typeface="Calibri light"/>
                        </a:rPr>
                        <a:t>Perpetual growth rate = 1%</a:t>
                      </a:r>
                    </a:p>
                  </a:txBody>
                  <a:tcPr marL="10478" marR="10478" marT="14393" marB="0" anchor="b">
                    <a:lnL>
                      <a:noFill/>
                    </a:lnL>
                    <a:lnR>
                      <a:noFill/>
                    </a:lnR>
                    <a:lnT>
                      <a:noFill/>
                    </a:lnT>
                    <a:lnB>
                      <a:noFill/>
                    </a:lnB>
                  </a:tcPr>
                </a:tc>
              </a:tr>
              <a:tr h="241234">
                <a:tc>
                  <a:txBody>
                    <a:bodyPr/>
                    <a:lstStyle/>
                    <a:p>
                      <a:pPr algn="l" fontAlgn="b"/>
                      <a:r>
                        <a:rPr lang="en-US" sz="1400" b="0" i="0" u="none" strike="noStrike" dirty="0">
                          <a:solidFill>
                            <a:srgbClr val="000000"/>
                          </a:solidFill>
                          <a:effectLst/>
                          <a:latin typeface="Calibri light"/>
                          <a:cs typeface="Calibri light"/>
                        </a:rPr>
                        <a:t>COGS rises to 70% of sales</a:t>
                      </a:r>
                    </a:p>
                  </a:txBody>
                  <a:tcPr marL="10478" marR="10478" marT="14393" marB="0" anchor="b">
                    <a:lnL>
                      <a:noFill/>
                    </a:lnL>
                    <a:lnR>
                      <a:noFill/>
                    </a:lnR>
                    <a:lnT>
                      <a:noFill/>
                    </a:lnT>
                    <a:lnB>
                      <a:noFill/>
                    </a:lnB>
                  </a:tcPr>
                </a:tc>
              </a:tr>
            </a:tbl>
          </a:graphicData>
        </a:graphic>
      </p:graphicFrame>
      <p:graphicFrame>
        <p:nvGraphicFramePr>
          <p:cNvPr id="10" name="Table 9"/>
          <p:cNvGraphicFramePr>
            <a:graphicFrameLocks noGrp="1"/>
          </p:cNvGraphicFramePr>
          <p:nvPr>
            <p:extLst/>
          </p:nvPr>
        </p:nvGraphicFramePr>
        <p:xfrm>
          <a:off x="5965025" y="1558856"/>
          <a:ext cx="3606275" cy="1520612"/>
        </p:xfrm>
        <a:graphic>
          <a:graphicData uri="http://schemas.openxmlformats.org/drawingml/2006/table">
            <a:tbl>
              <a:tblPr/>
              <a:tblGrid>
                <a:gridCol w="2541898"/>
                <a:gridCol w="1064377"/>
              </a:tblGrid>
              <a:tr h="468086">
                <a:tc>
                  <a:txBody>
                    <a:bodyPr/>
                    <a:lstStyle/>
                    <a:p>
                      <a:pPr algn="l" fontAlgn="b"/>
                      <a:r>
                        <a:rPr lang="en-US" sz="1600" b="0" i="0" u="none" strike="noStrike" dirty="0">
                          <a:solidFill>
                            <a:srgbClr val="000000"/>
                          </a:solidFill>
                          <a:effectLst/>
                          <a:latin typeface="Calibri Light"/>
                        </a:rPr>
                        <a:t>Libbey current market capitalization</a:t>
                      </a:r>
                    </a:p>
                  </a:txBody>
                  <a:tcPr marL="10478" marR="10478" marT="14393"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a:rPr>
                        <a:t>$868,390,000</a:t>
                      </a:r>
                    </a:p>
                  </a:txBody>
                  <a:tcPr marL="10478" marR="10478" marT="14393" marB="0" anchor="b">
                    <a:lnL>
                      <a:noFill/>
                    </a:lnL>
                    <a:lnR>
                      <a:noFill/>
                    </a:lnR>
                    <a:lnT>
                      <a:noFill/>
                    </a:lnT>
                    <a:lnB>
                      <a:noFill/>
                    </a:lnB>
                  </a:tcPr>
                </a:tc>
              </a:tr>
              <a:tr h="256201">
                <a:tc>
                  <a:txBody>
                    <a:bodyPr/>
                    <a:lstStyle/>
                    <a:p>
                      <a:pPr algn="l" fontAlgn="b"/>
                      <a:r>
                        <a:rPr lang="en-US" sz="1600" b="0" i="0" u="none" strike="noStrike">
                          <a:solidFill>
                            <a:srgbClr val="000000"/>
                          </a:solidFill>
                          <a:effectLst/>
                          <a:latin typeface="Calibri Light"/>
                        </a:rPr>
                        <a:t>NPV of project </a:t>
                      </a:r>
                    </a:p>
                  </a:txBody>
                  <a:tcPr marL="10478" marR="10478" marT="14393"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a:rPr>
                        <a:t>$16,147,000</a:t>
                      </a:r>
                    </a:p>
                  </a:txBody>
                  <a:tcPr marL="10478" marR="10478" marT="14393" marB="0" anchor="b">
                    <a:lnL>
                      <a:noFill/>
                    </a:lnL>
                    <a:lnR>
                      <a:noFill/>
                    </a:lnR>
                    <a:lnT>
                      <a:noFill/>
                    </a:lnT>
                    <a:lnB>
                      <a:noFill/>
                    </a:lnB>
                  </a:tcPr>
                </a:tc>
              </a:tr>
              <a:tr h="256201">
                <a:tc>
                  <a:txBody>
                    <a:bodyPr/>
                    <a:lstStyle/>
                    <a:p>
                      <a:pPr algn="l" fontAlgn="b"/>
                      <a:r>
                        <a:rPr lang="en-US" sz="1600" b="0" i="0" u="none" strike="noStrike" dirty="0">
                          <a:solidFill>
                            <a:srgbClr val="000000"/>
                          </a:solidFill>
                          <a:effectLst/>
                          <a:latin typeface="Calibri Light"/>
                        </a:rPr>
                        <a:t>60% share to </a:t>
                      </a:r>
                      <a:r>
                        <a:rPr lang="en-US" sz="1600" b="0" i="0" u="none" strike="noStrike" dirty="0" smtClean="0">
                          <a:solidFill>
                            <a:srgbClr val="000000"/>
                          </a:solidFill>
                          <a:effectLst/>
                          <a:latin typeface="Calibri Light"/>
                        </a:rPr>
                        <a:t>Libbey in JV</a:t>
                      </a:r>
                      <a:endParaRPr lang="en-US" sz="1600" b="0" i="0" u="none" strike="noStrike" dirty="0">
                        <a:solidFill>
                          <a:srgbClr val="000000"/>
                        </a:solidFill>
                        <a:effectLst/>
                        <a:latin typeface="Calibri Light"/>
                      </a:endParaRPr>
                    </a:p>
                  </a:txBody>
                  <a:tcPr marL="10478" marR="10478" marT="14393" marB="0" anchor="b">
                    <a:lnL>
                      <a:noFill/>
                    </a:lnL>
                    <a:lnR>
                      <a:noFill/>
                    </a:lnR>
                    <a:lnT>
                      <a:noFill/>
                    </a:lnT>
                    <a:lnB>
                      <a:noFill/>
                    </a:lnB>
                  </a:tcPr>
                </a:tc>
                <a:tc>
                  <a:txBody>
                    <a:bodyPr/>
                    <a:lstStyle/>
                    <a:p>
                      <a:pPr algn="r" fontAlgn="b"/>
                      <a:r>
                        <a:rPr lang="en-US" sz="1600" b="0" i="0" u="none" strike="noStrike">
                          <a:solidFill>
                            <a:srgbClr val="000000"/>
                          </a:solidFill>
                          <a:effectLst/>
                          <a:latin typeface="Calibri Light"/>
                        </a:rPr>
                        <a:t>$9,688,200</a:t>
                      </a:r>
                    </a:p>
                  </a:txBody>
                  <a:tcPr marL="10478" marR="10478" marT="14393" marB="0" anchor="b">
                    <a:lnL>
                      <a:noFill/>
                    </a:lnL>
                    <a:lnR>
                      <a:noFill/>
                    </a:lnR>
                    <a:lnT>
                      <a:noFill/>
                    </a:lnT>
                    <a:lnB>
                      <a:noFill/>
                    </a:lnB>
                  </a:tcPr>
                </a:tc>
              </a:tr>
              <a:tr h="307927">
                <a:tc>
                  <a:txBody>
                    <a:bodyPr/>
                    <a:lstStyle/>
                    <a:p>
                      <a:pPr algn="l" fontAlgn="b"/>
                      <a:r>
                        <a:rPr lang="en-US" sz="1600" b="1" i="0" u="none" strike="noStrike" dirty="0">
                          <a:solidFill>
                            <a:srgbClr val="000000"/>
                          </a:solidFill>
                          <a:effectLst/>
                          <a:latin typeface="Calibri Light"/>
                        </a:rPr>
                        <a:t>Contribution to Libbey's Value as %</a:t>
                      </a:r>
                    </a:p>
                  </a:txBody>
                  <a:tcPr marL="10478" marR="10478" marT="14393" marB="0" anchor="b">
                    <a:lnL>
                      <a:noFill/>
                    </a:lnL>
                    <a:lnR>
                      <a:noFill/>
                    </a:lnR>
                    <a:lnT>
                      <a:noFill/>
                    </a:lnT>
                    <a:lnB>
                      <a:noFill/>
                    </a:lnB>
                  </a:tcPr>
                </a:tc>
                <a:tc>
                  <a:txBody>
                    <a:bodyPr/>
                    <a:lstStyle/>
                    <a:p>
                      <a:pPr algn="r" fontAlgn="b"/>
                      <a:r>
                        <a:rPr lang="en-US" sz="1600" b="1" i="0" u="none" strike="noStrike" dirty="0">
                          <a:solidFill>
                            <a:srgbClr val="000000"/>
                          </a:solidFill>
                          <a:effectLst/>
                          <a:latin typeface="Calibri Light"/>
                        </a:rPr>
                        <a:t>1.12%</a:t>
                      </a:r>
                    </a:p>
                  </a:txBody>
                  <a:tcPr marL="10478" marR="10478" marT="14393" marB="0" anchor="b">
                    <a:lnL>
                      <a:noFill/>
                    </a:lnL>
                    <a:lnR>
                      <a:noFill/>
                    </a:lnR>
                    <a:lnT>
                      <a:noFill/>
                    </a:lnT>
                    <a:lnB>
                      <a:noFill/>
                    </a:lnB>
                  </a:tcPr>
                </a:tc>
              </a:tr>
            </a:tbl>
          </a:graphicData>
        </a:graphic>
      </p:graphicFrame>
      <p:sp>
        <p:nvSpPr>
          <p:cNvPr id="11" name="TextBox 10"/>
          <p:cNvSpPr txBox="1"/>
          <p:nvPr/>
        </p:nvSpPr>
        <p:spPr>
          <a:xfrm>
            <a:off x="7156500" y="1169882"/>
            <a:ext cx="1534720" cy="369332"/>
          </a:xfrm>
          <a:prstGeom prst="rect">
            <a:avLst/>
          </a:prstGeom>
          <a:noFill/>
        </p:spPr>
        <p:txBody>
          <a:bodyPr wrap="none" rtlCol="0">
            <a:spAutoFit/>
          </a:bodyPr>
          <a:lstStyle/>
          <a:p>
            <a:r>
              <a:rPr lang="en-US" dirty="0" smtClean="0"/>
              <a:t>In Perspective:</a:t>
            </a:r>
            <a:endParaRPr lang="en-US" dirty="0"/>
          </a:p>
        </p:txBody>
      </p:sp>
      <p:cxnSp>
        <p:nvCxnSpPr>
          <p:cNvPr id="12" name="Straight Connector 11"/>
          <p:cNvCxnSpPr/>
          <p:nvPr/>
        </p:nvCxnSpPr>
        <p:spPr>
          <a:xfrm>
            <a:off x="1" y="1135420"/>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128546" y="4123330"/>
            <a:ext cx="3092593" cy="34648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3338449" y="4112174"/>
            <a:ext cx="3092593" cy="347601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516994" y="4107652"/>
            <a:ext cx="3282696" cy="348053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3608174"/>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4226484" y="3670178"/>
            <a:ext cx="1697901" cy="369332"/>
          </a:xfrm>
          <a:prstGeom prst="rect">
            <a:avLst/>
          </a:prstGeom>
        </p:spPr>
        <p:txBody>
          <a:bodyPr wrap="none">
            <a:spAutoFit/>
          </a:bodyPr>
          <a:lstStyle/>
          <a:p>
            <a:r>
              <a:rPr lang="en-US" spc="-120" dirty="0" smtClean="0">
                <a:solidFill>
                  <a:schemeClr val="accent1"/>
                </a:solidFill>
              </a:rPr>
              <a:t>Scenario Criteria:</a:t>
            </a:r>
            <a:endParaRPr lang="en-US" dirty="0"/>
          </a:p>
        </p:txBody>
      </p:sp>
      <p:cxnSp>
        <p:nvCxnSpPr>
          <p:cNvPr id="17" name="Straight Connector 16"/>
          <p:cNvCxnSpPr/>
          <p:nvPr/>
        </p:nvCxnSpPr>
        <p:spPr>
          <a:xfrm flipV="1">
            <a:off x="5671585" y="1128821"/>
            <a:ext cx="4394" cy="2474972"/>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9662627" y="7403068"/>
            <a:ext cx="1296537" cy="369332"/>
          </a:xfrm>
          <a:prstGeom prst="rect">
            <a:avLst/>
          </a:prstGeom>
          <a:noFill/>
        </p:spPr>
        <p:txBody>
          <a:bodyPr wrap="square" rtlCol="0">
            <a:spAutoFit/>
          </a:bodyPr>
          <a:lstStyle/>
          <a:p>
            <a:r>
              <a:rPr lang="en-US" dirty="0" smtClean="0"/>
              <a:t>24</a:t>
            </a:r>
            <a:endParaRPr lang="en-US" dirty="0"/>
          </a:p>
        </p:txBody>
      </p:sp>
    </p:spTree>
    <p:extLst>
      <p:ext uri="{BB962C8B-B14F-4D97-AF65-F5344CB8AC3E}">
        <p14:creationId xmlns:p14="http://schemas.microsoft.com/office/powerpoint/2010/main" val="27663824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21" y="0"/>
            <a:ext cx="9292722" cy="1190490"/>
          </a:xfrm>
        </p:spPr>
        <p:txBody>
          <a:bodyPr>
            <a:noAutofit/>
          </a:bodyPr>
          <a:lstStyle/>
          <a:p>
            <a:r>
              <a:rPr lang="en-US" sz="3200" dirty="0" smtClean="0"/>
              <a:t>Major</a:t>
            </a:r>
            <a:r>
              <a:rPr lang="zh-CN" altLang="en-US" sz="3200" dirty="0" smtClean="0"/>
              <a:t> </a:t>
            </a:r>
            <a:r>
              <a:rPr lang="en-US" altLang="zh-CN" sz="3200" dirty="0" smtClean="0"/>
              <a:t>logistic</a:t>
            </a:r>
            <a:r>
              <a:rPr lang="zh-CN" altLang="en-US" sz="3200" dirty="0" smtClean="0"/>
              <a:t> </a:t>
            </a:r>
            <a:r>
              <a:rPr lang="en-US" altLang="zh-CN" sz="3200" dirty="0" smtClean="0"/>
              <a:t>risk</a:t>
            </a:r>
            <a:r>
              <a:rPr lang="zh-CN" altLang="en-US" sz="3200" dirty="0" smtClean="0"/>
              <a:t>,</a:t>
            </a:r>
            <a:r>
              <a:rPr lang="en-US" altLang="zh-CN" sz="3200" dirty="0" smtClean="0"/>
              <a:t>economic</a:t>
            </a:r>
            <a:r>
              <a:rPr lang="zh-CN" altLang="en-US" sz="3200" dirty="0" smtClean="0"/>
              <a:t> </a:t>
            </a:r>
            <a:r>
              <a:rPr lang="en-US" altLang="zh-CN" sz="3200" dirty="0" smtClean="0"/>
              <a:t>risk,</a:t>
            </a:r>
            <a:r>
              <a:rPr lang="zh-CN" altLang="en-US" sz="3200" dirty="0" smtClean="0"/>
              <a:t> </a:t>
            </a:r>
            <a:r>
              <a:rPr lang="en-US" altLang="zh-CN" sz="3200" dirty="0" smtClean="0"/>
              <a:t>and</a:t>
            </a:r>
            <a:r>
              <a:rPr lang="zh-CN" altLang="en-US" sz="3200" dirty="0" smtClean="0"/>
              <a:t> </a:t>
            </a:r>
            <a:r>
              <a:rPr lang="en-US" altLang="zh-CN" sz="3200" dirty="0" smtClean="0"/>
              <a:t>administrative</a:t>
            </a:r>
            <a:r>
              <a:rPr lang="zh-CN" altLang="en-US" sz="3200" dirty="0" smtClean="0"/>
              <a:t> </a:t>
            </a:r>
            <a:r>
              <a:rPr lang="en-US" altLang="zh-CN" sz="3200" dirty="0" smtClean="0"/>
              <a:t>risk</a:t>
            </a:r>
            <a:r>
              <a:rPr lang="zh-CN" altLang="en-US" sz="3200" dirty="0" smtClean="0"/>
              <a:t> </a:t>
            </a:r>
            <a:r>
              <a:rPr lang="en-US" altLang="zh-CN" sz="3200" dirty="0" smtClean="0"/>
              <a:t>might</a:t>
            </a:r>
            <a:r>
              <a:rPr lang="zh-CN" altLang="en-US" sz="3200" dirty="0" smtClean="0"/>
              <a:t> </a:t>
            </a:r>
            <a:r>
              <a:rPr lang="en-US" altLang="zh-CN" sz="3200" dirty="0" smtClean="0"/>
              <a:t>deter</a:t>
            </a:r>
            <a:r>
              <a:rPr lang="zh-CN" altLang="en-US" sz="3200" dirty="0" smtClean="0"/>
              <a:t> </a:t>
            </a:r>
            <a:r>
              <a:rPr lang="en-US" altLang="zh-CN" sz="3200" dirty="0" smtClean="0"/>
              <a:t>Libbey’s</a:t>
            </a:r>
            <a:r>
              <a:rPr lang="zh-CN" altLang="en-US" sz="3200" dirty="0" smtClean="0"/>
              <a:t> </a:t>
            </a:r>
            <a:r>
              <a:rPr lang="en-US" altLang="zh-CN" sz="3200" dirty="0" smtClean="0"/>
              <a:t>entrance</a:t>
            </a:r>
            <a:endParaRPr lang="en-US" sz="3200" dirty="0"/>
          </a:p>
        </p:txBody>
      </p:sp>
      <p:cxnSp>
        <p:nvCxnSpPr>
          <p:cNvPr id="6" name="Straight Connector 5"/>
          <p:cNvCxnSpPr/>
          <p:nvPr/>
        </p:nvCxnSpPr>
        <p:spPr>
          <a:xfrm flipV="1">
            <a:off x="0" y="1158816"/>
            <a:ext cx="7318086" cy="6486"/>
          </a:xfrm>
          <a:prstGeom prst="line">
            <a:avLst/>
          </a:prstGeom>
        </p:spPr>
        <p:style>
          <a:lnRef idx="3">
            <a:schemeClr val="accent1"/>
          </a:lnRef>
          <a:fillRef idx="0">
            <a:schemeClr val="accent1"/>
          </a:fillRef>
          <a:effectRef idx="2">
            <a:schemeClr val="accent1"/>
          </a:effectRef>
          <a:fontRef idx="minor">
            <a:schemeClr val="tx1"/>
          </a:fontRef>
        </p:style>
      </p:cxnSp>
      <p:sp>
        <p:nvSpPr>
          <p:cNvPr id="3" name="Rectangle 2"/>
          <p:cNvSpPr/>
          <p:nvPr/>
        </p:nvSpPr>
        <p:spPr>
          <a:xfrm>
            <a:off x="283861" y="3363037"/>
            <a:ext cx="3062714" cy="3323987"/>
          </a:xfrm>
          <a:prstGeom prst="rect">
            <a:avLst/>
          </a:prstGeom>
        </p:spPr>
        <p:txBody>
          <a:bodyPr wrap="square">
            <a:spAutoFit/>
          </a:bodyPr>
          <a:lstStyle/>
          <a:p>
            <a:r>
              <a:rPr lang="en-US" sz="1400" b="1" dirty="0" smtClean="0">
                <a:latin typeface="Calibri"/>
                <a:cs typeface="Calibri"/>
              </a:rPr>
              <a:t>Lack </a:t>
            </a:r>
            <a:r>
              <a:rPr lang="en-US" sz="1400" b="1" dirty="0">
                <a:latin typeface="Calibri"/>
                <a:cs typeface="Calibri"/>
              </a:rPr>
              <a:t>of infrastructure </a:t>
            </a:r>
            <a:r>
              <a:rPr lang="en-US" sz="1400" dirty="0"/>
              <a:t>and complex logistics systems may affect inventory and product </a:t>
            </a:r>
            <a:r>
              <a:rPr lang="en-US" sz="1400" dirty="0" smtClean="0"/>
              <a:t>movements</a:t>
            </a:r>
            <a:r>
              <a:rPr lang="en-US" altLang="zh-CN" sz="1400" dirty="0" smtClean="0"/>
              <a:t>.</a:t>
            </a:r>
            <a:r>
              <a:rPr lang="zh-CN" altLang="en-US" sz="1400" dirty="0" smtClean="0"/>
              <a:t> </a:t>
            </a:r>
            <a:r>
              <a:rPr lang="en-US" altLang="zh-CN" sz="1400" dirty="0" smtClean="0"/>
              <a:t>Even</a:t>
            </a:r>
            <a:r>
              <a:rPr lang="zh-CN" altLang="en-US" sz="1400" dirty="0" smtClean="0"/>
              <a:t> </a:t>
            </a:r>
            <a:r>
              <a:rPr lang="en-US" altLang="zh-CN" sz="1400" dirty="0" smtClean="0"/>
              <a:t>though</a:t>
            </a:r>
            <a:r>
              <a:rPr lang="zh-CN" altLang="en-US" sz="1400" dirty="0" smtClean="0"/>
              <a:t> </a:t>
            </a:r>
            <a:r>
              <a:rPr lang="en-US" altLang="zh-CN" sz="1400" dirty="0" smtClean="0"/>
              <a:t>this</a:t>
            </a:r>
            <a:r>
              <a:rPr lang="zh-CN" altLang="en-US" sz="1400" dirty="0" smtClean="0"/>
              <a:t> </a:t>
            </a:r>
            <a:r>
              <a:rPr lang="en-US" altLang="zh-CN" sz="1400" dirty="0" smtClean="0"/>
              <a:t>risk</a:t>
            </a:r>
            <a:r>
              <a:rPr lang="zh-CN" altLang="en-US" sz="1400" dirty="0" smtClean="0"/>
              <a:t> </a:t>
            </a:r>
            <a:r>
              <a:rPr lang="en-US" altLang="zh-CN" sz="1400" dirty="0" smtClean="0"/>
              <a:t>is</a:t>
            </a:r>
            <a:r>
              <a:rPr lang="zh-CN" altLang="en-US" sz="1400" dirty="0" smtClean="0"/>
              <a:t> </a:t>
            </a:r>
            <a:r>
              <a:rPr lang="en-US" altLang="zh-CN" sz="1400" dirty="0" smtClean="0"/>
              <a:t>less</a:t>
            </a:r>
            <a:r>
              <a:rPr lang="zh-CN" altLang="en-US" sz="1400" dirty="0" smtClean="0"/>
              <a:t> </a:t>
            </a:r>
            <a:r>
              <a:rPr lang="en-US" altLang="zh-CN" sz="1400" dirty="0" smtClean="0"/>
              <a:t>apparent</a:t>
            </a:r>
            <a:r>
              <a:rPr lang="zh-CN" altLang="en-US" sz="1400" dirty="0" smtClean="0"/>
              <a:t> </a:t>
            </a:r>
            <a:r>
              <a:rPr lang="en-US" altLang="zh-CN" sz="1400" dirty="0" smtClean="0"/>
              <a:t>in</a:t>
            </a:r>
            <a:r>
              <a:rPr lang="zh-CN" altLang="en-US" sz="1400" dirty="0" smtClean="0"/>
              <a:t> </a:t>
            </a:r>
            <a:r>
              <a:rPr lang="en-US" altLang="zh-CN" sz="1400" dirty="0" smtClean="0"/>
              <a:t>initial</a:t>
            </a:r>
            <a:r>
              <a:rPr lang="zh-CN" altLang="en-US" sz="1400" dirty="0" smtClean="0"/>
              <a:t> </a:t>
            </a:r>
            <a:r>
              <a:rPr lang="en-US" altLang="zh-CN" sz="1400" dirty="0" smtClean="0"/>
              <a:t>stages</a:t>
            </a:r>
            <a:r>
              <a:rPr lang="zh-CN" altLang="en-US" sz="1400" dirty="0" smtClean="0"/>
              <a:t> </a:t>
            </a:r>
            <a:r>
              <a:rPr lang="en-US" altLang="zh-CN" sz="1400" dirty="0" smtClean="0"/>
              <a:t>of</a:t>
            </a:r>
            <a:r>
              <a:rPr lang="zh-CN" altLang="en-US" sz="1400" dirty="0" smtClean="0"/>
              <a:t> </a:t>
            </a:r>
            <a:r>
              <a:rPr lang="en-US" altLang="zh-CN" sz="1400" dirty="0" smtClean="0"/>
              <a:t>expansion,</a:t>
            </a:r>
            <a:r>
              <a:rPr lang="zh-CN" altLang="en-US" sz="1400" dirty="0" smtClean="0"/>
              <a:t> </a:t>
            </a:r>
            <a:r>
              <a:rPr lang="en-US" altLang="zh-CN" sz="1400" dirty="0" smtClean="0"/>
              <a:t>it</a:t>
            </a:r>
            <a:r>
              <a:rPr lang="zh-CN" altLang="en-US" sz="1400" dirty="0" smtClean="0"/>
              <a:t> </a:t>
            </a:r>
            <a:r>
              <a:rPr lang="en-US" altLang="zh-CN" sz="1400" dirty="0" smtClean="0"/>
              <a:t>increase</a:t>
            </a:r>
            <a:r>
              <a:rPr lang="zh-CN" altLang="en-US" sz="1400" dirty="0" smtClean="0"/>
              <a:t> </a:t>
            </a:r>
            <a:r>
              <a:rPr lang="en-US" altLang="zh-CN" sz="1400" dirty="0" smtClean="0"/>
              <a:t>cost</a:t>
            </a:r>
            <a:r>
              <a:rPr lang="zh-CN" altLang="en-US" sz="1400" dirty="0" smtClean="0"/>
              <a:t> </a:t>
            </a:r>
            <a:r>
              <a:rPr lang="en-US" altLang="zh-CN" sz="1400" dirty="0" smtClean="0"/>
              <a:t>for</a:t>
            </a:r>
            <a:r>
              <a:rPr lang="zh-CN" altLang="en-US" sz="1400" dirty="0" smtClean="0"/>
              <a:t> </a:t>
            </a:r>
            <a:r>
              <a:rPr lang="en-US" altLang="zh-CN" sz="1400" dirty="0" smtClean="0"/>
              <a:t>Libbey</a:t>
            </a:r>
            <a:r>
              <a:rPr lang="zh-CN" altLang="en-US" sz="1400" dirty="0" smtClean="0"/>
              <a:t> </a:t>
            </a:r>
            <a:r>
              <a:rPr lang="en-US" altLang="zh-CN" sz="1400" dirty="0" smtClean="0"/>
              <a:t>as</a:t>
            </a:r>
            <a:r>
              <a:rPr lang="zh-CN" altLang="en-US" sz="1400" dirty="0" smtClean="0"/>
              <a:t> </a:t>
            </a:r>
            <a:r>
              <a:rPr lang="en-US" altLang="zh-CN" sz="1400" dirty="0" smtClean="0"/>
              <a:t>the</a:t>
            </a:r>
            <a:r>
              <a:rPr lang="zh-CN" altLang="en-US" sz="1400" dirty="0" smtClean="0"/>
              <a:t> </a:t>
            </a:r>
            <a:r>
              <a:rPr lang="en-US" altLang="zh-CN" sz="1400" dirty="0" smtClean="0"/>
              <a:t>operation</a:t>
            </a:r>
            <a:r>
              <a:rPr lang="zh-CN" altLang="en-US" sz="1400" dirty="0" smtClean="0"/>
              <a:t> </a:t>
            </a:r>
            <a:r>
              <a:rPr lang="en-US" altLang="zh-CN" sz="1400" dirty="0" smtClean="0"/>
              <a:t>expands.</a:t>
            </a:r>
            <a:r>
              <a:rPr lang="zh-CN" altLang="en-US" sz="1400" dirty="0" smtClean="0"/>
              <a:t> </a:t>
            </a:r>
            <a:endParaRPr lang="en-US" altLang="zh-CN" sz="1400" dirty="0" smtClean="0"/>
          </a:p>
          <a:p>
            <a:endParaRPr lang="en-US" sz="1400" dirty="0"/>
          </a:p>
          <a:p>
            <a:r>
              <a:rPr lang="en-US" sz="1400" b="1" dirty="0" smtClean="0">
                <a:latin typeface="Calibri"/>
                <a:cs typeface="Calibri"/>
              </a:rPr>
              <a:t>Lead times </a:t>
            </a:r>
            <a:r>
              <a:rPr lang="en-US" sz="1400" dirty="0" smtClean="0"/>
              <a:t>in port can significantly increase if our containers are stopped for inspection. Leveraging local relationships, without resorting to bribery, is the key to decreasing the chances for our goods to be stopped. Inspection also increases the chance of our goods being damaged in transit. </a:t>
            </a:r>
          </a:p>
        </p:txBody>
      </p:sp>
      <p:sp>
        <p:nvSpPr>
          <p:cNvPr id="4" name="Rectangle 3"/>
          <p:cNvSpPr/>
          <p:nvPr/>
        </p:nvSpPr>
        <p:spPr>
          <a:xfrm>
            <a:off x="6742637" y="3331204"/>
            <a:ext cx="2953466" cy="3108544"/>
          </a:xfrm>
          <a:prstGeom prst="rect">
            <a:avLst/>
          </a:prstGeom>
        </p:spPr>
        <p:txBody>
          <a:bodyPr wrap="square">
            <a:spAutoFit/>
          </a:bodyPr>
          <a:lstStyle/>
          <a:p>
            <a:r>
              <a:rPr lang="en-US" sz="1400" dirty="0"/>
              <a:t>Direct selling companies usually don’t engage in </a:t>
            </a:r>
            <a:r>
              <a:rPr lang="en-US" sz="1400" dirty="0" smtClean="0"/>
              <a:t>partnerships</a:t>
            </a:r>
            <a:r>
              <a:rPr lang="en-US" altLang="zh-CN" sz="1400" dirty="0" smtClean="0"/>
              <a:t>.</a:t>
            </a:r>
            <a:r>
              <a:rPr lang="zh-CN" altLang="en-US" sz="1400" dirty="0" smtClean="0"/>
              <a:t> </a:t>
            </a:r>
            <a:r>
              <a:rPr lang="en-US" altLang="zh-CN" sz="1400" dirty="0" smtClean="0"/>
              <a:t>Therefore,</a:t>
            </a:r>
            <a:r>
              <a:rPr lang="zh-CN" altLang="en-US" sz="1400" dirty="0" smtClean="0"/>
              <a:t> </a:t>
            </a:r>
            <a:r>
              <a:rPr lang="en-US" altLang="zh-CN" sz="1400" dirty="0" smtClean="0"/>
              <a:t>it</a:t>
            </a:r>
            <a:r>
              <a:rPr lang="zh-CN" altLang="en-US" sz="1400" dirty="0" smtClean="0"/>
              <a:t> </a:t>
            </a:r>
            <a:r>
              <a:rPr lang="en-US" altLang="zh-CN" sz="1400" dirty="0" smtClean="0"/>
              <a:t>would</a:t>
            </a:r>
            <a:r>
              <a:rPr lang="zh-CN" altLang="en-US" sz="1400" dirty="0" smtClean="0"/>
              <a:t> </a:t>
            </a:r>
            <a:r>
              <a:rPr lang="en-US" altLang="zh-CN" sz="1400" dirty="0" smtClean="0"/>
              <a:t>be</a:t>
            </a:r>
            <a:r>
              <a:rPr lang="zh-CN" altLang="en-US" sz="1400" dirty="0" smtClean="0"/>
              <a:t> </a:t>
            </a:r>
            <a:r>
              <a:rPr lang="en-US" altLang="zh-CN" sz="1400" dirty="0" smtClean="0"/>
              <a:t>difficult</a:t>
            </a:r>
            <a:r>
              <a:rPr lang="zh-CN" altLang="en-US" sz="1400" dirty="0" smtClean="0"/>
              <a:t> </a:t>
            </a:r>
            <a:r>
              <a:rPr lang="en-US" altLang="zh-CN" sz="1400" dirty="0" smtClean="0"/>
              <a:t>for</a:t>
            </a:r>
            <a:r>
              <a:rPr lang="zh-CN" altLang="en-US" sz="1400" dirty="0" smtClean="0"/>
              <a:t> </a:t>
            </a:r>
            <a:r>
              <a:rPr lang="en-US" altLang="zh-CN" sz="1400" dirty="0" smtClean="0"/>
              <a:t>Libbey</a:t>
            </a:r>
            <a:r>
              <a:rPr lang="zh-CN" altLang="en-US" sz="1400" dirty="0" smtClean="0"/>
              <a:t> </a:t>
            </a:r>
            <a:r>
              <a:rPr lang="en-US" altLang="zh-CN" sz="1400" dirty="0" smtClean="0"/>
              <a:t>to</a:t>
            </a:r>
            <a:r>
              <a:rPr lang="zh-CN" altLang="en-US" sz="1400" dirty="0" smtClean="0"/>
              <a:t> </a:t>
            </a:r>
            <a:r>
              <a:rPr lang="en-US" altLang="zh-CN" sz="1400" dirty="0" smtClean="0"/>
              <a:t>find</a:t>
            </a:r>
            <a:r>
              <a:rPr lang="zh-CN" altLang="en-US" sz="1400" dirty="0" smtClean="0"/>
              <a:t> </a:t>
            </a:r>
            <a:r>
              <a:rPr lang="en-US" altLang="zh-CN" sz="1400" b="1" dirty="0">
                <a:latin typeface="Calibri"/>
                <a:cs typeface="Calibri"/>
              </a:rPr>
              <a:t>qualified</a:t>
            </a:r>
            <a:r>
              <a:rPr lang="zh-CN" altLang="en-US" sz="1400" b="1" dirty="0">
                <a:latin typeface="Calibri"/>
                <a:cs typeface="Calibri"/>
              </a:rPr>
              <a:t> </a:t>
            </a:r>
            <a:r>
              <a:rPr lang="en-US" altLang="zh-CN" sz="1400" b="1" dirty="0">
                <a:latin typeface="Calibri"/>
                <a:cs typeface="Calibri"/>
              </a:rPr>
              <a:t>partners</a:t>
            </a:r>
            <a:r>
              <a:rPr lang="zh-CN" altLang="en-US" sz="1400" b="1" dirty="0">
                <a:latin typeface="Calibri"/>
                <a:cs typeface="Calibri"/>
              </a:rPr>
              <a:t> </a:t>
            </a:r>
            <a:r>
              <a:rPr lang="en-US" altLang="zh-CN" sz="1400" dirty="0" smtClean="0"/>
              <a:t>in</a:t>
            </a:r>
            <a:r>
              <a:rPr lang="zh-CN" altLang="en-US" sz="1400" dirty="0" smtClean="0"/>
              <a:t> </a:t>
            </a:r>
            <a:r>
              <a:rPr lang="en-US" altLang="zh-CN" sz="1400" dirty="0" smtClean="0"/>
              <a:t>Indonesia.</a:t>
            </a:r>
            <a:r>
              <a:rPr lang="zh-CN" altLang="en-US" sz="1400" dirty="0" smtClean="0"/>
              <a:t> </a:t>
            </a:r>
            <a:endParaRPr lang="en-US" altLang="zh-CN" sz="1400" dirty="0" smtClean="0"/>
          </a:p>
          <a:p>
            <a:endParaRPr lang="en-US" altLang="zh-CN" sz="1400" dirty="0" smtClean="0"/>
          </a:p>
          <a:p>
            <a:r>
              <a:rPr lang="en-US" sz="1400" dirty="0" smtClean="0"/>
              <a:t>If </a:t>
            </a:r>
            <a:r>
              <a:rPr lang="en-US" sz="1400" dirty="0"/>
              <a:t>partner doesn’t contribute to </a:t>
            </a:r>
            <a:r>
              <a:rPr lang="en-US" sz="1400" b="1" dirty="0">
                <a:latin typeface="Calibri"/>
                <a:cs typeface="Calibri"/>
              </a:rPr>
              <a:t>marketing expense, </a:t>
            </a:r>
            <a:r>
              <a:rPr lang="en-US" sz="1400" dirty="0" smtClean="0"/>
              <a:t>Libbey’s</a:t>
            </a:r>
            <a:r>
              <a:rPr lang="zh-CN" altLang="en-US" sz="1400" dirty="0" smtClean="0"/>
              <a:t> </a:t>
            </a:r>
            <a:r>
              <a:rPr lang="en-US" altLang="zh-CN" sz="1400" dirty="0" smtClean="0"/>
              <a:t>projected</a:t>
            </a:r>
            <a:r>
              <a:rPr lang="en-US" sz="1400" dirty="0" smtClean="0"/>
              <a:t> </a:t>
            </a:r>
            <a:r>
              <a:rPr lang="en-US" sz="1400" dirty="0"/>
              <a:t>expenses </a:t>
            </a:r>
            <a:r>
              <a:rPr lang="en-US" sz="1400" dirty="0" smtClean="0"/>
              <a:t>will</a:t>
            </a:r>
            <a:r>
              <a:rPr lang="zh-CN" altLang="en-US" sz="1400" dirty="0" smtClean="0"/>
              <a:t> </a:t>
            </a:r>
            <a:r>
              <a:rPr lang="en-US" altLang="zh-CN" sz="1400" dirty="0" smtClean="0"/>
              <a:t>go</a:t>
            </a:r>
            <a:r>
              <a:rPr lang="zh-CN" altLang="en-US" sz="1400" dirty="0" smtClean="0"/>
              <a:t> </a:t>
            </a:r>
            <a:r>
              <a:rPr lang="en-US" altLang="zh-CN" sz="1400" dirty="0" smtClean="0"/>
              <a:t>up</a:t>
            </a:r>
            <a:r>
              <a:rPr lang="zh-CN" altLang="en-US" sz="1400" dirty="0" smtClean="0"/>
              <a:t> </a:t>
            </a:r>
            <a:r>
              <a:rPr lang="en-US" altLang="zh-CN" sz="1400" dirty="0" smtClean="0"/>
              <a:t>dramatically.</a:t>
            </a:r>
          </a:p>
          <a:p>
            <a:endParaRPr lang="en-US" sz="1400" dirty="0"/>
          </a:p>
          <a:p>
            <a:r>
              <a:rPr lang="en-US" sz="1400" dirty="0" smtClean="0"/>
              <a:t>Local</a:t>
            </a:r>
            <a:r>
              <a:rPr lang="zh-CN" altLang="en-US" sz="1400" dirty="0" smtClean="0"/>
              <a:t> </a:t>
            </a:r>
            <a:r>
              <a:rPr lang="en-US" altLang="zh-CN" sz="1400" dirty="0" smtClean="0"/>
              <a:t>partners</a:t>
            </a:r>
            <a:r>
              <a:rPr lang="zh-CN" altLang="en-US" sz="1400" dirty="0" smtClean="0"/>
              <a:t> </a:t>
            </a:r>
            <a:r>
              <a:rPr lang="en-US" altLang="zh-CN" sz="1400" dirty="0" smtClean="0"/>
              <a:t>might</a:t>
            </a:r>
            <a:r>
              <a:rPr lang="zh-CN" altLang="en-US" sz="1400" dirty="0" smtClean="0"/>
              <a:t> </a:t>
            </a:r>
            <a:r>
              <a:rPr lang="en-US" altLang="zh-CN" sz="1400" dirty="0" smtClean="0"/>
              <a:t>serve</a:t>
            </a:r>
            <a:r>
              <a:rPr lang="zh-CN" altLang="en-US" sz="1400" dirty="0" smtClean="0"/>
              <a:t> </a:t>
            </a:r>
            <a:r>
              <a:rPr lang="en-US" altLang="zh-CN" sz="1400" dirty="0" smtClean="0"/>
              <a:t>as</a:t>
            </a:r>
            <a:r>
              <a:rPr lang="zh-CN" altLang="en-US" sz="1400" dirty="0" smtClean="0"/>
              <a:t> </a:t>
            </a:r>
            <a:r>
              <a:rPr lang="en-US" altLang="zh-CN" sz="1400" b="1" dirty="0">
                <a:latin typeface="Calibri"/>
                <a:cs typeface="Calibri"/>
              </a:rPr>
              <a:t>cultural</a:t>
            </a:r>
            <a:r>
              <a:rPr lang="zh-CN" altLang="en-US" sz="1400" b="1" dirty="0">
                <a:latin typeface="Calibri"/>
                <a:cs typeface="Calibri"/>
              </a:rPr>
              <a:t> </a:t>
            </a:r>
            <a:r>
              <a:rPr lang="en-US" altLang="zh-CN" sz="1400" b="1" dirty="0">
                <a:latin typeface="Calibri"/>
                <a:cs typeface="Calibri"/>
              </a:rPr>
              <a:t>gatekeepers</a:t>
            </a:r>
            <a:r>
              <a:rPr lang="zh-CN" altLang="en-US" sz="1400" b="1" dirty="0">
                <a:latin typeface="Calibri"/>
                <a:cs typeface="Calibri"/>
              </a:rPr>
              <a:t> </a:t>
            </a:r>
            <a:r>
              <a:rPr lang="en-US" altLang="zh-CN" sz="1400" dirty="0" smtClean="0"/>
              <a:t>and</a:t>
            </a:r>
            <a:r>
              <a:rPr lang="zh-CN" altLang="en-US" sz="1400" dirty="0" smtClean="0"/>
              <a:t> </a:t>
            </a:r>
            <a:r>
              <a:rPr lang="en-US" altLang="zh-CN" sz="1400" dirty="0" smtClean="0"/>
              <a:t>not</a:t>
            </a:r>
            <a:r>
              <a:rPr lang="zh-CN" altLang="en-US" sz="1400" dirty="0" smtClean="0"/>
              <a:t> </a:t>
            </a:r>
            <a:r>
              <a:rPr lang="en-US" altLang="zh-CN" sz="1400" dirty="0" smtClean="0"/>
              <a:t>offer</a:t>
            </a:r>
            <a:r>
              <a:rPr lang="zh-CN" altLang="en-US" sz="1400" dirty="0" smtClean="0"/>
              <a:t> </a:t>
            </a:r>
            <a:r>
              <a:rPr lang="en-US" altLang="zh-CN" sz="1400" dirty="0" smtClean="0"/>
              <a:t>Libbey</a:t>
            </a:r>
            <a:r>
              <a:rPr lang="zh-CN" altLang="en-US" sz="1400" dirty="0" smtClean="0"/>
              <a:t> </a:t>
            </a:r>
            <a:r>
              <a:rPr lang="en-US" altLang="zh-CN" sz="1400" dirty="0" smtClean="0"/>
              <a:t>full</a:t>
            </a:r>
            <a:r>
              <a:rPr lang="zh-CN" altLang="en-US" sz="1400" dirty="0" smtClean="0"/>
              <a:t> </a:t>
            </a:r>
            <a:r>
              <a:rPr lang="en-US" altLang="zh-CN" sz="1400" dirty="0" smtClean="0"/>
              <a:t>knowledge</a:t>
            </a:r>
            <a:r>
              <a:rPr lang="zh-CN" altLang="en-US" sz="1400" dirty="0" smtClean="0"/>
              <a:t> </a:t>
            </a:r>
            <a:r>
              <a:rPr lang="en-US" altLang="zh-CN" sz="1400" dirty="0" smtClean="0"/>
              <a:t>of</a:t>
            </a:r>
            <a:r>
              <a:rPr lang="zh-CN" altLang="en-US" sz="1400" dirty="0" smtClean="0"/>
              <a:t> </a:t>
            </a:r>
            <a:r>
              <a:rPr lang="en-US" altLang="zh-CN" sz="1400" dirty="0" smtClean="0"/>
              <a:t>the</a:t>
            </a:r>
            <a:r>
              <a:rPr lang="zh-CN" altLang="en-US" sz="1400" dirty="0" smtClean="0"/>
              <a:t> </a:t>
            </a:r>
            <a:r>
              <a:rPr lang="en-US" altLang="zh-CN" sz="1400" dirty="0" smtClean="0"/>
              <a:t>Indonesian</a:t>
            </a:r>
            <a:r>
              <a:rPr lang="zh-CN" altLang="en-US" sz="1400" dirty="0" smtClean="0"/>
              <a:t> </a:t>
            </a:r>
            <a:r>
              <a:rPr lang="en-US" altLang="zh-CN" sz="1400" dirty="0" smtClean="0"/>
              <a:t>market.</a:t>
            </a:r>
            <a:r>
              <a:rPr lang="zh-CN" altLang="en-US" sz="1400" dirty="0" smtClean="0"/>
              <a:t> </a:t>
            </a:r>
            <a:endParaRPr lang="en-US" sz="1400" dirty="0"/>
          </a:p>
          <a:p>
            <a:endParaRPr lang="en-US" sz="1400" dirty="0"/>
          </a:p>
        </p:txBody>
      </p:sp>
      <p:sp>
        <p:nvSpPr>
          <p:cNvPr id="5" name="Rectangle 4"/>
          <p:cNvSpPr/>
          <p:nvPr/>
        </p:nvSpPr>
        <p:spPr>
          <a:xfrm>
            <a:off x="3515583" y="3384113"/>
            <a:ext cx="3058045" cy="3108544"/>
          </a:xfrm>
          <a:prstGeom prst="rect">
            <a:avLst/>
          </a:prstGeom>
        </p:spPr>
        <p:txBody>
          <a:bodyPr wrap="square">
            <a:spAutoFit/>
          </a:bodyPr>
          <a:lstStyle/>
          <a:p>
            <a:r>
              <a:rPr lang="en-US" sz="1400" b="1" dirty="0">
                <a:latin typeface="Calibri"/>
                <a:cs typeface="Calibri"/>
              </a:rPr>
              <a:t>Wages</a:t>
            </a:r>
            <a:r>
              <a:rPr lang="en-US" sz="1400" dirty="0"/>
              <a:t> are </a:t>
            </a:r>
            <a:r>
              <a:rPr lang="en-US" sz="1400" dirty="0" smtClean="0"/>
              <a:t>increasing</a:t>
            </a:r>
            <a:r>
              <a:rPr lang="zh-CN" altLang="en-US" sz="1400" dirty="0" smtClean="0"/>
              <a:t> </a:t>
            </a:r>
            <a:r>
              <a:rPr lang="en-US" altLang="zh-CN" sz="1400" dirty="0" smtClean="0"/>
              <a:t>in</a:t>
            </a:r>
            <a:r>
              <a:rPr lang="zh-CN" altLang="en-US" sz="1400" dirty="0" smtClean="0"/>
              <a:t> </a:t>
            </a:r>
            <a:r>
              <a:rPr lang="en-US" altLang="zh-CN" sz="1400" dirty="0" smtClean="0"/>
              <a:t>Indonesia.</a:t>
            </a:r>
            <a:r>
              <a:rPr lang="zh-CN" altLang="en-US" sz="1400" dirty="0" smtClean="0"/>
              <a:t> </a:t>
            </a:r>
            <a:r>
              <a:rPr lang="en-US" altLang="zh-CN" sz="1400" dirty="0" smtClean="0"/>
              <a:t>Therefore,</a:t>
            </a:r>
            <a:r>
              <a:rPr lang="zh-CN" altLang="en-US" sz="1400" dirty="0"/>
              <a:t> </a:t>
            </a:r>
            <a:r>
              <a:rPr lang="en-US" altLang="zh-CN" sz="1400" dirty="0" smtClean="0"/>
              <a:t>Libbey</a:t>
            </a:r>
            <a:r>
              <a:rPr lang="zh-CN" altLang="en-US" sz="1400" dirty="0" smtClean="0"/>
              <a:t> </a:t>
            </a:r>
            <a:r>
              <a:rPr lang="en-US" altLang="zh-CN" sz="1400" dirty="0" smtClean="0"/>
              <a:t>might</a:t>
            </a:r>
            <a:r>
              <a:rPr lang="zh-CN" altLang="en-US" sz="1400" dirty="0" smtClean="0"/>
              <a:t> </a:t>
            </a:r>
            <a:r>
              <a:rPr lang="en-US" altLang="zh-CN" sz="1400" dirty="0" smtClean="0"/>
              <a:t>consider</a:t>
            </a:r>
            <a:r>
              <a:rPr lang="zh-CN" altLang="en-US" sz="1400" dirty="0" smtClean="0"/>
              <a:t> </a:t>
            </a:r>
            <a:r>
              <a:rPr lang="en-US" altLang="zh-CN" sz="1400" dirty="0" smtClean="0"/>
              <a:t>operational</a:t>
            </a:r>
            <a:r>
              <a:rPr lang="zh-CN" altLang="en-US" sz="1400" dirty="0" smtClean="0"/>
              <a:t> </a:t>
            </a:r>
            <a:r>
              <a:rPr lang="en-US" altLang="zh-CN" sz="1400" dirty="0" smtClean="0"/>
              <a:t>hedge</a:t>
            </a:r>
            <a:r>
              <a:rPr lang="zh-CN" altLang="en-US" sz="1400" dirty="0" smtClean="0"/>
              <a:t> </a:t>
            </a:r>
            <a:r>
              <a:rPr lang="en-US" altLang="zh-CN" sz="1400" dirty="0" smtClean="0"/>
              <a:t>to</a:t>
            </a:r>
            <a:r>
              <a:rPr lang="zh-CN" altLang="en-US" sz="1400" dirty="0" smtClean="0"/>
              <a:t> </a:t>
            </a:r>
            <a:r>
              <a:rPr lang="en-US" altLang="zh-CN" sz="1400" dirty="0" smtClean="0"/>
              <a:t>prevent</a:t>
            </a:r>
            <a:r>
              <a:rPr lang="zh-CN" altLang="en-US" sz="1400" dirty="0" smtClean="0"/>
              <a:t> </a:t>
            </a:r>
            <a:r>
              <a:rPr lang="en-US" altLang="zh-CN" sz="1400" dirty="0" smtClean="0"/>
              <a:t>economic</a:t>
            </a:r>
            <a:r>
              <a:rPr lang="zh-CN" altLang="en-US" sz="1400" dirty="0" smtClean="0"/>
              <a:t> </a:t>
            </a:r>
            <a:r>
              <a:rPr lang="en-US" altLang="zh-CN" sz="1400" dirty="0" smtClean="0"/>
              <a:t>exposure.</a:t>
            </a:r>
            <a:r>
              <a:rPr lang="zh-CN" altLang="en-US" sz="1400" dirty="0" smtClean="0"/>
              <a:t> </a:t>
            </a:r>
            <a:endParaRPr lang="en-US" altLang="zh-CN" sz="1400" dirty="0" smtClean="0"/>
          </a:p>
          <a:p>
            <a:endParaRPr lang="en-US" altLang="zh-CN" sz="1400" dirty="0" smtClean="0"/>
          </a:p>
          <a:p>
            <a:r>
              <a:rPr lang="en-US" sz="1400" b="1" dirty="0">
                <a:latin typeface="Calibri"/>
                <a:cs typeface="Calibri"/>
              </a:rPr>
              <a:t>Plastics is the preferred </a:t>
            </a:r>
            <a:r>
              <a:rPr lang="en-US" sz="1400" dirty="0"/>
              <a:t>material for </a:t>
            </a:r>
            <a:r>
              <a:rPr lang="en-US" sz="1400" dirty="0" err="1"/>
              <a:t>homewares</a:t>
            </a:r>
            <a:r>
              <a:rPr lang="en-US" sz="1400" dirty="0"/>
              <a:t> and Tupperware is a powerhouse in the direct selling </a:t>
            </a:r>
            <a:r>
              <a:rPr lang="en-US" sz="1400" dirty="0" smtClean="0"/>
              <a:t>arena</a:t>
            </a:r>
            <a:r>
              <a:rPr lang="en-US" altLang="zh-CN" sz="1400" dirty="0" smtClean="0"/>
              <a:t>.</a:t>
            </a:r>
          </a:p>
          <a:p>
            <a:endParaRPr lang="en-US" sz="1400" dirty="0"/>
          </a:p>
          <a:p>
            <a:r>
              <a:rPr lang="en-US" sz="1400" dirty="0" smtClean="0"/>
              <a:t>While </a:t>
            </a:r>
            <a:r>
              <a:rPr lang="en-US" sz="1400" dirty="0"/>
              <a:t>importing into Indonesia isn’t unreasonably </a:t>
            </a:r>
            <a:r>
              <a:rPr lang="en-US" sz="1400" dirty="0" smtClean="0"/>
              <a:t>expensive</a:t>
            </a:r>
            <a:r>
              <a:rPr lang="en-US" altLang="zh-CN" sz="1400" dirty="0" smtClean="0"/>
              <a:t>,</a:t>
            </a:r>
            <a:r>
              <a:rPr lang="en-US" sz="1400" dirty="0" smtClean="0"/>
              <a:t> </a:t>
            </a:r>
            <a:r>
              <a:rPr lang="en-US" sz="1400" dirty="0"/>
              <a:t>the </a:t>
            </a:r>
            <a:r>
              <a:rPr lang="en-US" sz="1400" b="1" dirty="0">
                <a:latin typeface="Calibri"/>
                <a:cs typeface="Calibri"/>
              </a:rPr>
              <a:t>percentage of packages </a:t>
            </a:r>
            <a:r>
              <a:rPr lang="en-US" sz="1400" b="1" dirty="0" smtClean="0">
                <a:latin typeface="Calibri"/>
                <a:cs typeface="Calibri"/>
              </a:rPr>
              <a:t>inspected </a:t>
            </a:r>
            <a:r>
              <a:rPr lang="en-US" sz="1400" dirty="0"/>
              <a:t>are </a:t>
            </a:r>
            <a:r>
              <a:rPr lang="en-US" sz="1400" dirty="0" smtClean="0"/>
              <a:t>high</a:t>
            </a:r>
            <a:r>
              <a:rPr lang="zh-CN" altLang="en-US" sz="1400" dirty="0" smtClean="0"/>
              <a:t> </a:t>
            </a:r>
            <a:r>
              <a:rPr lang="en-US" altLang="zh-CN" sz="1400" dirty="0" smtClean="0"/>
              <a:t>(8%),</a:t>
            </a:r>
            <a:r>
              <a:rPr lang="zh-CN" altLang="en-US" sz="1400" dirty="0" smtClean="0"/>
              <a:t> </a:t>
            </a:r>
            <a:r>
              <a:rPr lang="en-US" sz="1400" dirty="0" smtClean="0"/>
              <a:t>which </a:t>
            </a:r>
            <a:r>
              <a:rPr lang="en-US" sz="1400" dirty="0"/>
              <a:t>would </a:t>
            </a:r>
            <a:r>
              <a:rPr lang="en-US" sz="1400" dirty="0" smtClean="0"/>
              <a:t>lead</a:t>
            </a:r>
            <a:r>
              <a:rPr lang="zh-CN" altLang="en-US" sz="1400" dirty="0" smtClean="0"/>
              <a:t> </a:t>
            </a:r>
            <a:r>
              <a:rPr lang="en-US" altLang="zh-CN" sz="1400" dirty="0" smtClean="0"/>
              <a:t>to</a:t>
            </a:r>
            <a:r>
              <a:rPr lang="zh-CN" altLang="en-US" sz="1400" dirty="0" smtClean="0"/>
              <a:t> </a:t>
            </a:r>
            <a:r>
              <a:rPr lang="en-US" altLang="zh-CN" sz="1400" dirty="0" smtClean="0"/>
              <a:t>increase</a:t>
            </a:r>
            <a:r>
              <a:rPr lang="zh-CN" altLang="en-US" sz="1400" dirty="0" smtClean="0"/>
              <a:t> </a:t>
            </a:r>
            <a:r>
              <a:rPr lang="en-US" altLang="zh-CN" sz="1400" dirty="0" smtClean="0"/>
              <a:t>lead</a:t>
            </a:r>
            <a:r>
              <a:rPr lang="zh-CN" altLang="en-US" sz="1400" dirty="0" smtClean="0"/>
              <a:t> </a:t>
            </a:r>
            <a:r>
              <a:rPr lang="en-US" altLang="zh-CN" sz="1400" dirty="0" smtClean="0"/>
              <a:t>time.</a:t>
            </a:r>
            <a:endParaRPr lang="en-US" sz="1400" dirty="0" smtClean="0"/>
          </a:p>
        </p:txBody>
      </p:sp>
      <p:sp>
        <p:nvSpPr>
          <p:cNvPr id="20" name="TextBox 19"/>
          <p:cNvSpPr txBox="1"/>
          <p:nvPr/>
        </p:nvSpPr>
        <p:spPr>
          <a:xfrm>
            <a:off x="758759" y="2597044"/>
            <a:ext cx="1980029" cy="584776"/>
          </a:xfrm>
          <a:prstGeom prst="rect">
            <a:avLst/>
          </a:prstGeom>
          <a:solidFill>
            <a:srgbClr val="FFFFFF"/>
          </a:solidFill>
        </p:spPr>
        <p:txBody>
          <a:bodyPr wrap="none" rtlCol="0">
            <a:spAutoFit/>
          </a:bodyPr>
          <a:lstStyle/>
          <a:p>
            <a:r>
              <a:rPr lang="en-US" sz="3200" spc="-120" dirty="0" smtClean="0">
                <a:solidFill>
                  <a:schemeClr val="accent1"/>
                </a:solidFill>
                <a:latin typeface="+mj-lt"/>
                <a:ea typeface="+mj-ea"/>
                <a:cs typeface="+mj-cs"/>
              </a:rPr>
              <a:t>Logistic </a:t>
            </a:r>
            <a:r>
              <a:rPr lang="en-US" altLang="zh-CN" sz="3200" spc="-120" dirty="0" smtClean="0">
                <a:solidFill>
                  <a:schemeClr val="accent1"/>
                </a:solidFill>
                <a:latin typeface="+mj-lt"/>
                <a:ea typeface="+mj-ea"/>
                <a:cs typeface="+mj-cs"/>
              </a:rPr>
              <a:t>Risk</a:t>
            </a:r>
            <a:endParaRPr lang="en-US" sz="3200" spc="-120" dirty="0">
              <a:solidFill>
                <a:schemeClr val="accent1"/>
              </a:solidFill>
              <a:latin typeface="+mj-lt"/>
              <a:ea typeface="+mj-ea"/>
              <a:cs typeface="+mj-cs"/>
            </a:endParaRPr>
          </a:p>
        </p:txBody>
      </p:sp>
      <p:sp>
        <p:nvSpPr>
          <p:cNvPr id="21" name="TextBox 20"/>
          <p:cNvSpPr txBox="1"/>
          <p:nvPr/>
        </p:nvSpPr>
        <p:spPr>
          <a:xfrm>
            <a:off x="3822236" y="2596308"/>
            <a:ext cx="2339102" cy="584776"/>
          </a:xfrm>
          <a:prstGeom prst="rect">
            <a:avLst/>
          </a:prstGeom>
          <a:noFill/>
        </p:spPr>
        <p:txBody>
          <a:bodyPr wrap="none" rtlCol="0">
            <a:spAutoFit/>
          </a:bodyPr>
          <a:lstStyle/>
          <a:p>
            <a:r>
              <a:rPr lang="en-US" sz="3200" spc="-120" dirty="0">
                <a:solidFill>
                  <a:schemeClr val="accent1"/>
                </a:solidFill>
                <a:latin typeface="+mj-lt"/>
                <a:ea typeface="+mj-ea"/>
                <a:cs typeface="+mj-cs"/>
              </a:rPr>
              <a:t>Economic</a:t>
            </a:r>
            <a:r>
              <a:rPr lang="zh-CN" altLang="en-US" sz="3200" spc="-120" dirty="0">
                <a:solidFill>
                  <a:schemeClr val="accent1"/>
                </a:solidFill>
                <a:latin typeface="+mj-lt"/>
                <a:ea typeface="+mj-ea"/>
                <a:cs typeface="+mj-cs"/>
              </a:rPr>
              <a:t> </a:t>
            </a:r>
            <a:r>
              <a:rPr lang="en-US" altLang="zh-CN" sz="3200" spc="-120" dirty="0">
                <a:solidFill>
                  <a:schemeClr val="accent1"/>
                </a:solidFill>
                <a:latin typeface="+mj-lt"/>
                <a:ea typeface="+mj-ea"/>
                <a:cs typeface="+mj-cs"/>
              </a:rPr>
              <a:t>Risk</a:t>
            </a:r>
            <a:endParaRPr lang="en-US" sz="3200" spc="-120" dirty="0">
              <a:solidFill>
                <a:schemeClr val="accent1"/>
              </a:solidFill>
              <a:latin typeface="+mj-lt"/>
              <a:ea typeface="+mj-ea"/>
              <a:cs typeface="+mj-cs"/>
            </a:endParaRPr>
          </a:p>
        </p:txBody>
      </p:sp>
      <p:sp>
        <p:nvSpPr>
          <p:cNvPr id="22" name="TextBox 21"/>
          <p:cNvSpPr txBox="1"/>
          <p:nvPr/>
        </p:nvSpPr>
        <p:spPr>
          <a:xfrm>
            <a:off x="6720609" y="2581369"/>
            <a:ext cx="3044423" cy="584776"/>
          </a:xfrm>
          <a:prstGeom prst="rect">
            <a:avLst/>
          </a:prstGeom>
          <a:noFill/>
        </p:spPr>
        <p:txBody>
          <a:bodyPr wrap="none" rtlCol="0">
            <a:spAutoFit/>
          </a:bodyPr>
          <a:lstStyle/>
          <a:p>
            <a:r>
              <a:rPr lang="en-US" sz="3200" spc="-120" dirty="0">
                <a:solidFill>
                  <a:schemeClr val="accent1"/>
                </a:solidFill>
                <a:latin typeface="+mj-lt"/>
                <a:ea typeface="+mj-ea"/>
                <a:cs typeface="+mj-cs"/>
              </a:rPr>
              <a:t>Administrative</a:t>
            </a:r>
            <a:r>
              <a:rPr lang="zh-CN" altLang="en-US" sz="3200" spc="-120" dirty="0">
                <a:solidFill>
                  <a:schemeClr val="accent1"/>
                </a:solidFill>
                <a:latin typeface="+mj-lt"/>
                <a:ea typeface="+mj-ea"/>
                <a:cs typeface="+mj-cs"/>
              </a:rPr>
              <a:t> </a:t>
            </a:r>
            <a:r>
              <a:rPr lang="en-US" altLang="zh-CN" sz="3200" spc="-120" dirty="0">
                <a:solidFill>
                  <a:schemeClr val="accent1"/>
                </a:solidFill>
                <a:latin typeface="+mj-lt"/>
                <a:ea typeface="+mj-ea"/>
                <a:cs typeface="+mj-cs"/>
              </a:rPr>
              <a:t>Risk</a:t>
            </a:r>
            <a:endParaRPr lang="en-US" sz="3200" spc="-120" dirty="0">
              <a:solidFill>
                <a:schemeClr val="accent1"/>
              </a:solidFill>
              <a:latin typeface="+mj-lt"/>
              <a:ea typeface="+mj-ea"/>
              <a:cs typeface="+mj-cs"/>
            </a:endParaRPr>
          </a:p>
        </p:txBody>
      </p:sp>
      <p:pic>
        <p:nvPicPr>
          <p:cNvPr id="24" name="Picture 23"/>
          <p:cNvPicPr>
            <a:picLocks noChangeAspect="1"/>
          </p:cNvPicPr>
          <p:nvPr/>
        </p:nvPicPr>
        <p:blipFill>
          <a:blip r:embed="rId2"/>
          <a:stretch>
            <a:fillRect/>
          </a:stretch>
        </p:blipFill>
        <p:spPr>
          <a:xfrm>
            <a:off x="7469519" y="1334705"/>
            <a:ext cx="1479581" cy="1266084"/>
          </a:xfrm>
          <a:prstGeom prst="rect">
            <a:avLst/>
          </a:prstGeom>
        </p:spPr>
      </p:pic>
      <p:sp>
        <p:nvSpPr>
          <p:cNvPr id="25" name="Rectangle 24"/>
          <p:cNvSpPr/>
          <p:nvPr/>
        </p:nvSpPr>
        <p:spPr>
          <a:xfrm>
            <a:off x="811432" y="6905498"/>
            <a:ext cx="8048027" cy="646331"/>
          </a:xfrm>
          <a:prstGeom prst="rect">
            <a:avLst/>
          </a:prstGeom>
        </p:spPr>
        <p:txBody>
          <a:bodyPr wrap="square">
            <a:spAutoFit/>
          </a:bodyPr>
          <a:lstStyle/>
          <a:p>
            <a:r>
              <a:rPr lang="en-US" dirty="0" smtClean="0">
                <a:latin typeface="Calibri"/>
                <a:cs typeface="Calibri"/>
              </a:rPr>
              <a:t>Even</a:t>
            </a:r>
            <a:r>
              <a:rPr lang="zh-CN" altLang="en-US" dirty="0" smtClean="0">
                <a:latin typeface="Calibri"/>
                <a:cs typeface="Calibri"/>
              </a:rPr>
              <a:t> </a:t>
            </a:r>
            <a:r>
              <a:rPr lang="en-US" altLang="zh-CN" dirty="0" smtClean="0">
                <a:latin typeface="Calibri"/>
                <a:cs typeface="Calibri"/>
              </a:rPr>
              <a:t>though</a:t>
            </a:r>
            <a:r>
              <a:rPr lang="zh-CN" altLang="en-US" dirty="0" smtClean="0">
                <a:latin typeface="Calibri"/>
                <a:cs typeface="Calibri"/>
              </a:rPr>
              <a:t> </a:t>
            </a:r>
            <a:r>
              <a:rPr lang="en-US" altLang="zh-CN" dirty="0" smtClean="0">
                <a:latin typeface="Calibri"/>
                <a:cs typeface="Calibri"/>
              </a:rPr>
              <a:t>there</a:t>
            </a:r>
            <a:r>
              <a:rPr lang="zh-CN" altLang="en-US" dirty="0" smtClean="0">
                <a:latin typeface="Calibri"/>
                <a:cs typeface="Calibri"/>
              </a:rPr>
              <a:t> </a:t>
            </a:r>
            <a:r>
              <a:rPr lang="en-US" altLang="zh-CN" dirty="0" smtClean="0">
                <a:latin typeface="Calibri"/>
                <a:cs typeface="Calibri"/>
              </a:rPr>
              <a:t>are</a:t>
            </a:r>
            <a:r>
              <a:rPr lang="zh-CN" altLang="en-US" dirty="0" smtClean="0">
                <a:latin typeface="Calibri"/>
                <a:cs typeface="Calibri"/>
              </a:rPr>
              <a:t> </a:t>
            </a:r>
            <a:r>
              <a:rPr lang="en-US" altLang="zh-CN" dirty="0" smtClean="0">
                <a:latin typeface="Calibri"/>
                <a:cs typeface="Calibri"/>
              </a:rPr>
              <a:t>risks</a:t>
            </a:r>
            <a:r>
              <a:rPr lang="zh-CN" altLang="en-US" dirty="0" smtClean="0">
                <a:latin typeface="Calibri"/>
                <a:cs typeface="Calibri"/>
              </a:rPr>
              <a:t> </a:t>
            </a:r>
            <a:r>
              <a:rPr lang="en-US" altLang="zh-CN" dirty="0" smtClean="0">
                <a:latin typeface="Calibri"/>
                <a:cs typeface="Calibri"/>
              </a:rPr>
              <a:t>associated</a:t>
            </a:r>
            <a:r>
              <a:rPr lang="zh-CN" altLang="en-US" dirty="0" smtClean="0">
                <a:latin typeface="Calibri"/>
                <a:cs typeface="Calibri"/>
              </a:rPr>
              <a:t> </a:t>
            </a:r>
            <a:r>
              <a:rPr lang="en-US" altLang="zh-CN" dirty="0" smtClean="0">
                <a:latin typeface="Calibri"/>
                <a:cs typeface="Calibri"/>
              </a:rPr>
              <a:t>with</a:t>
            </a:r>
            <a:r>
              <a:rPr lang="zh-CN" altLang="en-US" dirty="0" smtClean="0">
                <a:latin typeface="Calibri"/>
                <a:cs typeface="Calibri"/>
              </a:rPr>
              <a:t> </a:t>
            </a:r>
            <a:r>
              <a:rPr lang="en-US" altLang="zh-CN" dirty="0" smtClean="0">
                <a:latin typeface="Calibri"/>
                <a:cs typeface="Calibri"/>
              </a:rPr>
              <a:t>Libbey’s</a:t>
            </a:r>
            <a:r>
              <a:rPr lang="zh-CN" altLang="en-US" dirty="0" smtClean="0">
                <a:latin typeface="Calibri"/>
                <a:cs typeface="Calibri"/>
              </a:rPr>
              <a:t> </a:t>
            </a:r>
            <a:r>
              <a:rPr lang="en-US" altLang="zh-CN" dirty="0" smtClean="0">
                <a:latin typeface="Calibri"/>
                <a:cs typeface="Calibri"/>
              </a:rPr>
              <a:t>entrance</a:t>
            </a:r>
            <a:r>
              <a:rPr lang="zh-CN" altLang="en-US" dirty="0" smtClean="0">
                <a:latin typeface="Calibri"/>
                <a:cs typeface="Calibri"/>
              </a:rPr>
              <a:t> </a:t>
            </a:r>
            <a:r>
              <a:rPr lang="en-US" altLang="zh-CN" dirty="0" smtClean="0">
                <a:latin typeface="Calibri"/>
                <a:cs typeface="Calibri"/>
              </a:rPr>
              <a:t>to</a:t>
            </a:r>
            <a:r>
              <a:rPr lang="zh-CN" altLang="en-US" dirty="0" smtClean="0">
                <a:latin typeface="Calibri"/>
                <a:cs typeface="Calibri"/>
              </a:rPr>
              <a:t> </a:t>
            </a:r>
            <a:r>
              <a:rPr lang="en-US" altLang="zh-CN" dirty="0" smtClean="0">
                <a:latin typeface="Calibri"/>
                <a:cs typeface="Calibri"/>
              </a:rPr>
              <a:t>Indonesia,</a:t>
            </a:r>
            <a:r>
              <a:rPr lang="zh-CN" altLang="en-US" dirty="0" smtClean="0">
                <a:latin typeface="Calibri"/>
                <a:cs typeface="Calibri"/>
              </a:rPr>
              <a:t> </a:t>
            </a:r>
            <a:r>
              <a:rPr lang="en-US" altLang="zh-CN" dirty="0" smtClean="0">
                <a:latin typeface="Calibri"/>
                <a:cs typeface="Calibri"/>
              </a:rPr>
              <a:t>many</a:t>
            </a:r>
            <a:r>
              <a:rPr lang="zh-CN" altLang="en-US" dirty="0" smtClean="0">
                <a:latin typeface="Calibri"/>
                <a:cs typeface="Calibri"/>
              </a:rPr>
              <a:t> </a:t>
            </a:r>
            <a:r>
              <a:rPr lang="en-US" altLang="zh-CN" dirty="0" smtClean="0">
                <a:latin typeface="Calibri"/>
                <a:cs typeface="Calibri"/>
              </a:rPr>
              <a:t>of</a:t>
            </a:r>
            <a:r>
              <a:rPr lang="zh-CN" altLang="en-US" dirty="0" smtClean="0">
                <a:latin typeface="Calibri"/>
                <a:cs typeface="Calibri"/>
              </a:rPr>
              <a:t> </a:t>
            </a:r>
            <a:r>
              <a:rPr lang="en-US" altLang="zh-CN" dirty="0" smtClean="0">
                <a:latin typeface="Calibri"/>
                <a:cs typeface="Calibri"/>
              </a:rPr>
              <a:t>those</a:t>
            </a:r>
            <a:r>
              <a:rPr lang="zh-CN" altLang="en-US" dirty="0" smtClean="0">
                <a:latin typeface="Calibri"/>
                <a:cs typeface="Calibri"/>
              </a:rPr>
              <a:t> </a:t>
            </a:r>
            <a:r>
              <a:rPr lang="en-US" altLang="zh-CN" dirty="0" smtClean="0">
                <a:latin typeface="Calibri"/>
                <a:cs typeface="Calibri"/>
              </a:rPr>
              <a:t>risks</a:t>
            </a:r>
            <a:r>
              <a:rPr lang="zh-CN" altLang="en-US" dirty="0" smtClean="0">
                <a:latin typeface="Calibri"/>
                <a:cs typeface="Calibri"/>
              </a:rPr>
              <a:t> </a:t>
            </a:r>
            <a:r>
              <a:rPr lang="en-US" altLang="zh-CN" dirty="0" smtClean="0">
                <a:latin typeface="Calibri"/>
                <a:cs typeface="Calibri"/>
              </a:rPr>
              <a:t>can</a:t>
            </a:r>
            <a:r>
              <a:rPr lang="zh-CN" altLang="en-US" dirty="0" smtClean="0">
                <a:latin typeface="Calibri"/>
                <a:cs typeface="Calibri"/>
              </a:rPr>
              <a:t> </a:t>
            </a:r>
            <a:r>
              <a:rPr lang="en-US" altLang="zh-CN" dirty="0" smtClean="0">
                <a:latin typeface="Calibri"/>
                <a:cs typeface="Calibri"/>
              </a:rPr>
              <a:t>be</a:t>
            </a:r>
            <a:r>
              <a:rPr lang="zh-CN" altLang="en-US" dirty="0" smtClean="0">
                <a:latin typeface="Calibri"/>
                <a:cs typeface="Calibri"/>
              </a:rPr>
              <a:t> </a:t>
            </a:r>
            <a:r>
              <a:rPr lang="en-US" altLang="zh-CN" dirty="0" smtClean="0">
                <a:latin typeface="Calibri"/>
                <a:cs typeface="Calibri"/>
              </a:rPr>
              <a:t>reduced</a:t>
            </a:r>
            <a:r>
              <a:rPr lang="zh-CN" altLang="en-US" dirty="0" smtClean="0">
                <a:latin typeface="Calibri"/>
                <a:cs typeface="Calibri"/>
              </a:rPr>
              <a:t> </a:t>
            </a:r>
            <a:r>
              <a:rPr lang="en-US" altLang="zh-CN" dirty="0" smtClean="0">
                <a:latin typeface="Calibri"/>
                <a:cs typeface="Calibri"/>
              </a:rPr>
              <a:t>by</a:t>
            </a:r>
            <a:r>
              <a:rPr lang="zh-CN" altLang="en-US" dirty="0" smtClean="0">
                <a:latin typeface="Calibri"/>
                <a:cs typeface="Calibri"/>
              </a:rPr>
              <a:t> </a:t>
            </a:r>
            <a:r>
              <a:rPr lang="en-US" altLang="zh-CN" dirty="0" smtClean="0">
                <a:latin typeface="Calibri"/>
                <a:cs typeface="Calibri"/>
              </a:rPr>
              <a:t>hedging</a:t>
            </a:r>
            <a:r>
              <a:rPr lang="zh-CN" altLang="en-US" dirty="0" smtClean="0">
                <a:latin typeface="Calibri"/>
                <a:cs typeface="Calibri"/>
              </a:rPr>
              <a:t> </a:t>
            </a:r>
            <a:r>
              <a:rPr lang="en-US" altLang="zh-CN" dirty="0" smtClean="0">
                <a:latin typeface="Calibri"/>
                <a:cs typeface="Calibri"/>
              </a:rPr>
              <a:t>and</a:t>
            </a:r>
            <a:r>
              <a:rPr lang="zh-CN" altLang="en-US" dirty="0" smtClean="0">
                <a:latin typeface="Calibri"/>
                <a:cs typeface="Calibri"/>
              </a:rPr>
              <a:t> </a:t>
            </a:r>
            <a:r>
              <a:rPr lang="en-US" altLang="zh-CN" dirty="0" smtClean="0">
                <a:latin typeface="Calibri"/>
                <a:cs typeface="Calibri"/>
              </a:rPr>
              <a:t>risk</a:t>
            </a:r>
            <a:r>
              <a:rPr lang="zh-CN" altLang="en-US" dirty="0" smtClean="0">
                <a:latin typeface="Calibri"/>
                <a:cs typeface="Calibri"/>
              </a:rPr>
              <a:t> </a:t>
            </a:r>
            <a:r>
              <a:rPr lang="en-US" altLang="zh-CN" dirty="0" smtClean="0">
                <a:latin typeface="Calibri"/>
                <a:cs typeface="Calibri"/>
              </a:rPr>
              <a:t>pre-planning.</a:t>
            </a:r>
            <a:r>
              <a:rPr lang="zh-CN" altLang="en-US" dirty="0" smtClean="0">
                <a:latin typeface="Calibri"/>
                <a:cs typeface="Calibri"/>
              </a:rPr>
              <a:t> </a:t>
            </a:r>
            <a:endParaRPr lang="en-US" dirty="0">
              <a:latin typeface="Calibri"/>
              <a:cs typeface="Calibri"/>
            </a:endParaRPr>
          </a:p>
        </p:txBody>
      </p:sp>
      <p:sp>
        <p:nvSpPr>
          <p:cNvPr id="26" name="Rounded Rectangle 25"/>
          <p:cNvSpPr/>
          <p:nvPr/>
        </p:nvSpPr>
        <p:spPr>
          <a:xfrm>
            <a:off x="253982" y="3167240"/>
            <a:ext cx="3092593" cy="366022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3484036" y="3185182"/>
            <a:ext cx="3092593" cy="366022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6684210" y="3173244"/>
            <a:ext cx="3092593" cy="366022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LidjR4RG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5884" y="1363497"/>
            <a:ext cx="1099503" cy="1288785"/>
          </a:xfrm>
          <a:prstGeom prst="rect">
            <a:avLst/>
          </a:prstGeom>
        </p:spPr>
      </p:pic>
      <p:pic>
        <p:nvPicPr>
          <p:cNvPr id="8" name="Picture 7" descr="300px-Indonesia_1974_100000_rupiah_obv_Heritage_3005-21422.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1250" y="1390658"/>
            <a:ext cx="1180994" cy="1169184"/>
          </a:xfrm>
          <a:prstGeom prst="rect">
            <a:avLst/>
          </a:prstGeom>
        </p:spPr>
      </p:pic>
      <p:sp>
        <p:nvSpPr>
          <p:cNvPr id="17" name="TextBox 16"/>
          <p:cNvSpPr txBox="1"/>
          <p:nvPr/>
        </p:nvSpPr>
        <p:spPr>
          <a:xfrm>
            <a:off x="9662627" y="7403068"/>
            <a:ext cx="1296537" cy="369332"/>
          </a:xfrm>
          <a:prstGeom prst="rect">
            <a:avLst/>
          </a:prstGeom>
          <a:noFill/>
        </p:spPr>
        <p:txBody>
          <a:bodyPr wrap="square" rtlCol="0">
            <a:spAutoFit/>
          </a:bodyPr>
          <a:lstStyle/>
          <a:p>
            <a:r>
              <a:rPr lang="en-US" dirty="0" smtClean="0"/>
              <a:t>25</a:t>
            </a:r>
            <a:endParaRPr lang="en-US" dirty="0"/>
          </a:p>
        </p:txBody>
      </p:sp>
    </p:spTree>
    <p:extLst>
      <p:ext uri="{BB962C8B-B14F-4D97-AF65-F5344CB8AC3E}">
        <p14:creationId xmlns:p14="http://schemas.microsoft.com/office/powerpoint/2010/main" val="39810291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45999" y="0"/>
            <a:ext cx="3396282" cy="584776"/>
          </a:xfrm>
          <a:prstGeom prst="rect">
            <a:avLst/>
          </a:prstGeom>
        </p:spPr>
        <p:txBody>
          <a:bodyPr wrap="none">
            <a:spAutoFit/>
          </a:bodyPr>
          <a:lstStyle/>
          <a:p>
            <a:pPr algn="ctr"/>
            <a:r>
              <a:rPr lang="en-US" sz="3200" dirty="0">
                <a:solidFill>
                  <a:srgbClr val="FFFFFF"/>
                </a:solidFill>
              </a:rPr>
              <a:t>Executive Summary</a:t>
            </a:r>
          </a:p>
        </p:txBody>
      </p:sp>
      <p:sp>
        <p:nvSpPr>
          <p:cNvPr id="8" name="TextBox 7"/>
          <p:cNvSpPr txBox="1"/>
          <p:nvPr/>
        </p:nvSpPr>
        <p:spPr>
          <a:xfrm>
            <a:off x="922547" y="915829"/>
            <a:ext cx="8660876" cy="646331"/>
          </a:xfrm>
          <a:prstGeom prst="rect">
            <a:avLst/>
          </a:prstGeom>
          <a:noFill/>
        </p:spPr>
        <p:txBody>
          <a:bodyPr wrap="square" rtlCol="0">
            <a:spAutoFit/>
          </a:bodyPr>
          <a:lstStyle/>
          <a:p>
            <a:r>
              <a:rPr lang="en-US" dirty="0" smtClean="0">
                <a:solidFill>
                  <a:srgbClr val="FFFFFF"/>
                </a:solidFill>
                <a:latin typeface="Calibri" panose="020F0502020204030204" pitchFamily="34" charset="0"/>
              </a:rPr>
              <a:t>Libbey will penetrate the Indonesian market through a Joint Venture with a local direct selling firm</a:t>
            </a:r>
            <a:endParaRPr lang="en-US" dirty="0">
              <a:solidFill>
                <a:srgbClr val="FFFFFF"/>
              </a:solidFill>
              <a:latin typeface="Calibri" panose="020F0502020204030204" pitchFamily="34" charset="0"/>
            </a:endParaRPr>
          </a:p>
        </p:txBody>
      </p:sp>
      <p:sp>
        <p:nvSpPr>
          <p:cNvPr id="10" name="TextBox 9"/>
          <p:cNvSpPr txBox="1"/>
          <p:nvPr/>
        </p:nvSpPr>
        <p:spPr>
          <a:xfrm>
            <a:off x="887071" y="1595428"/>
            <a:ext cx="8739939" cy="3139321"/>
          </a:xfrm>
          <a:prstGeom prst="rect">
            <a:avLst/>
          </a:prstGeom>
          <a:noFill/>
        </p:spPr>
        <p:txBody>
          <a:bodyPr wrap="square" rtlCol="0">
            <a:spAutoFit/>
          </a:bodyPr>
          <a:lstStyle/>
          <a:p>
            <a:pPr marL="285750" indent="-285750">
              <a:buFont typeface="Arial"/>
              <a:buChar char="•"/>
            </a:pPr>
            <a:r>
              <a:rPr lang="en-US" dirty="0" smtClean="0">
                <a:solidFill>
                  <a:schemeClr val="bg1"/>
                </a:solidFill>
              </a:rPr>
              <a:t>Together, the two firms will harness their social networks to better understand the Indonesian market, introduce Libbey products, and grow Libbey’s brand recognition </a:t>
            </a:r>
          </a:p>
          <a:p>
            <a:pPr marL="285750" indent="-285750">
              <a:buFont typeface="Arial"/>
              <a:buChar char="•"/>
            </a:pPr>
            <a:r>
              <a:rPr lang="en-US" dirty="0" smtClean="0">
                <a:solidFill>
                  <a:schemeClr val="bg1"/>
                </a:solidFill>
              </a:rPr>
              <a:t>Libbey will manage product orders, distribution of logistics, and overall strategic management of the company, including branding and product positioning</a:t>
            </a:r>
          </a:p>
          <a:p>
            <a:pPr marL="285750" indent="-285750">
              <a:buFont typeface="Arial"/>
              <a:buChar char="•"/>
            </a:pPr>
            <a:r>
              <a:rPr lang="en-US" dirty="0" smtClean="0">
                <a:solidFill>
                  <a:schemeClr val="bg1"/>
                </a:solidFill>
              </a:rPr>
              <a:t>The local direct selling partner will manage Marketing</a:t>
            </a:r>
            <a:r>
              <a:rPr lang="en-US" dirty="0">
                <a:solidFill>
                  <a:schemeClr val="bg1"/>
                </a:solidFill>
              </a:rPr>
              <a:t>, Advertising, and Human Resource </a:t>
            </a:r>
            <a:r>
              <a:rPr lang="en-US" dirty="0" smtClean="0">
                <a:solidFill>
                  <a:schemeClr val="bg1"/>
                </a:solidFill>
              </a:rPr>
              <a:t>functions and will work closely with Libbey expats in a shared Indonesian office</a:t>
            </a:r>
          </a:p>
          <a:p>
            <a:pPr marL="285750" indent="-285750">
              <a:buFont typeface="Arial"/>
              <a:buChar char="•"/>
            </a:pPr>
            <a:r>
              <a:rPr lang="en-US" dirty="0" smtClean="0">
                <a:solidFill>
                  <a:schemeClr val="bg1"/>
                </a:solidFill>
              </a:rPr>
              <a:t>Libbey and its partner will employ unique customer feedback collection and analysis to create an agile marketing and selling strategy </a:t>
            </a:r>
            <a:endParaRPr lang="en-US" dirty="0">
              <a:solidFill>
                <a:schemeClr val="bg1"/>
              </a:solidFill>
            </a:endParaRPr>
          </a:p>
          <a:p>
            <a:pPr marL="285750" indent="-285750">
              <a:buFont typeface="Arial"/>
              <a:buChar char="•"/>
            </a:pPr>
            <a:r>
              <a:rPr lang="en-US" dirty="0" smtClean="0">
                <a:solidFill>
                  <a:schemeClr val="bg1"/>
                </a:solidFill>
              </a:rPr>
              <a:t>Pending a successful negotiation with the firm, Libbey will receive 60% of profits in this market </a:t>
            </a:r>
          </a:p>
          <a:p>
            <a:pPr marL="285750" indent="-285750">
              <a:buFont typeface="Arial"/>
              <a:buChar char="•"/>
            </a:pPr>
            <a:endParaRPr lang="en-US" dirty="0"/>
          </a:p>
        </p:txBody>
      </p:sp>
      <p:sp>
        <p:nvSpPr>
          <p:cNvPr id="9" name="TextBox 8"/>
          <p:cNvSpPr txBox="1"/>
          <p:nvPr/>
        </p:nvSpPr>
        <p:spPr>
          <a:xfrm>
            <a:off x="901264" y="5101849"/>
            <a:ext cx="8739939" cy="2585323"/>
          </a:xfrm>
          <a:prstGeom prst="rect">
            <a:avLst/>
          </a:prstGeom>
          <a:noFill/>
        </p:spPr>
        <p:txBody>
          <a:bodyPr wrap="square" rtlCol="0">
            <a:spAutoFit/>
          </a:bodyPr>
          <a:lstStyle/>
          <a:p>
            <a:pPr marL="285750" indent="-285750">
              <a:buFont typeface="Arial"/>
              <a:buChar char="•"/>
            </a:pPr>
            <a:endParaRPr lang="en-US" dirty="0" smtClean="0">
              <a:solidFill>
                <a:schemeClr val="bg1"/>
              </a:solidFill>
            </a:endParaRPr>
          </a:p>
          <a:p>
            <a:pPr marL="285750" indent="-285750">
              <a:buFont typeface="Arial"/>
              <a:buChar char="•"/>
            </a:pPr>
            <a:r>
              <a:rPr lang="en-US" dirty="0" smtClean="0">
                <a:solidFill>
                  <a:schemeClr val="bg1"/>
                </a:solidFill>
              </a:rPr>
              <a:t>The Libbey brand name will grow through word of mouth advertising</a:t>
            </a:r>
          </a:p>
          <a:p>
            <a:pPr marL="285750" indent="-285750">
              <a:buFont typeface="Arial"/>
              <a:buChar char="•"/>
            </a:pPr>
            <a:r>
              <a:rPr lang="en-US" dirty="0" smtClean="0">
                <a:solidFill>
                  <a:schemeClr val="bg1"/>
                </a:solidFill>
              </a:rPr>
              <a:t>Libbey’s enhanced reputation will lead to successful growth of an eCommerce platform</a:t>
            </a:r>
          </a:p>
          <a:p>
            <a:pPr marL="285750" indent="-285750">
              <a:buFont typeface="Arial"/>
              <a:buChar char="•"/>
            </a:pPr>
            <a:r>
              <a:rPr lang="en-US" dirty="0" smtClean="0">
                <a:solidFill>
                  <a:schemeClr val="bg1"/>
                </a:solidFill>
              </a:rPr>
              <a:t>Ideally, Libbey will profitably capture 10% of the market with a salesforce of over 1,500 and sales of 200M IDR per salesperson, growing at a steady pace</a:t>
            </a:r>
          </a:p>
          <a:p>
            <a:pPr marL="285750" indent="-285750">
              <a:buFont typeface="Arial"/>
              <a:buChar char="•"/>
            </a:pPr>
            <a:r>
              <a:rPr lang="en-US" dirty="0" smtClean="0">
                <a:solidFill>
                  <a:schemeClr val="bg1"/>
                </a:solidFill>
              </a:rPr>
              <a:t>Success in the Indonesian market will enable Libbey to expand across channels and into other Asian Pacific countries </a:t>
            </a:r>
            <a:endParaRPr lang="en-US" dirty="0" smtClean="0">
              <a:solidFill>
                <a:schemeClr val="bg1"/>
              </a:solidFill>
            </a:endParaRPr>
          </a:p>
          <a:p>
            <a:pPr marL="285750" indent="-285750">
              <a:buFont typeface="Arial"/>
              <a:buChar char="•"/>
            </a:pPr>
            <a:r>
              <a:rPr lang="en-US" dirty="0" smtClean="0">
                <a:solidFill>
                  <a:schemeClr val="bg1"/>
                </a:solidFill>
              </a:rPr>
              <a:t>Considering best, base, and worst case scenarios, the NPV of entry is $16 Million</a:t>
            </a:r>
            <a:endParaRPr lang="en-US" dirty="0" smtClean="0">
              <a:solidFill>
                <a:schemeClr val="bg1"/>
              </a:solidFill>
            </a:endParaRPr>
          </a:p>
          <a:p>
            <a:pPr marL="285750" indent="-285750">
              <a:buFont typeface="Arial"/>
              <a:buChar char="•"/>
            </a:pPr>
            <a:endParaRPr lang="en-US" dirty="0" smtClean="0">
              <a:solidFill>
                <a:schemeClr val="bg1"/>
              </a:solidFill>
            </a:endParaRPr>
          </a:p>
        </p:txBody>
      </p:sp>
      <p:sp>
        <p:nvSpPr>
          <p:cNvPr id="12" name="TextBox 11"/>
          <p:cNvSpPr txBox="1"/>
          <p:nvPr/>
        </p:nvSpPr>
        <p:spPr>
          <a:xfrm>
            <a:off x="923292" y="4645571"/>
            <a:ext cx="8211184" cy="646331"/>
          </a:xfrm>
          <a:prstGeom prst="rect">
            <a:avLst/>
          </a:prstGeom>
          <a:noFill/>
        </p:spPr>
        <p:txBody>
          <a:bodyPr wrap="square" rtlCol="0">
            <a:spAutoFit/>
          </a:bodyPr>
          <a:lstStyle/>
          <a:p>
            <a:r>
              <a:rPr lang="en-US" dirty="0" smtClean="0">
                <a:solidFill>
                  <a:srgbClr val="FFFFFF"/>
                </a:solidFill>
                <a:latin typeface="Calibri" panose="020F0502020204030204" pitchFamily="34" charset="0"/>
              </a:rPr>
              <a:t>By </a:t>
            </a:r>
            <a:r>
              <a:rPr lang="en-US" dirty="0">
                <a:solidFill>
                  <a:srgbClr val="FFFFFF"/>
                </a:solidFill>
                <a:latin typeface="Calibri" panose="020F0502020204030204" pitchFamily="34" charset="0"/>
              </a:rPr>
              <a:t>organically building the Libbey brand </a:t>
            </a:r>
            <a:r>
              <a:rPr lang="en-US" dirty="0" smtClean="0">
                <a:solidFill>
                  <a:srgbClr val="FFFFFF"/>
                </a:solidFill>
                <a:latin typeface="Calibri" panose="020F0502020204030204" pitchFamily="34" charset="0"/>
              </a:rPr>
              <a:t>, Libbey can profitably capture significant market share</a:t>
            </a:r>
            <a:endParaRPr lang="en-US" dirty="0">
              <a:solidFill>
                <a:srgbClr val="FFFFFF"/>
              </a:solidFill>
              <a:latin typeface="Calibri" panose="020F0502020204030204" pitchFamily="34" charset="0"/>
            </a:endParaRPr>
          </a:p>
        </p:txBody>
      </p:sp>
      <p:sp>
        <p:nvSpPr>
          <p:cNvPr id="13" name="Rounded Rectangle 12"/>
          <p:cNvSpPr/>
          <p:nvPr/>
        </p:nvSpPr>
        <p:spPr>
          <a:xfrm>
            <a:off x="930395" y="872510"/>
            <a:ext cx="8356113" cy="699115"/>
          </a:xfrm>
          <a:prstGeom prst="round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 name="Rounded Rectangle 13"/>
          <p:cNvSpPr/>
          <p:nvPr/>
        </p:nvSpPr>
        <p:spPr>
          <a:xfrm>
            <a:off x="947539" y="4644620"/>
            <a:ext cx="8338970" cy="647282"/>
          </a:xfrm>
          <a:prstGeom prst="round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 name="Chevron 15"/>
          <p:cNvSpPr/>
          <p:nvPr/>
        </p:nvSpPr>
        <p:spPr>
          <a:xfrm>
            <a:off x="186191" y="4706021"/>
            <a:ext cx="597603" cy="500024"/>
          </a:xfrm>
          <a:prstGeom prst="chevron">
            <a:avLst>
              <a:gd name="adj" fmla="val 8861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7" name="Chevron 16"/>
          <p:cNvSpPr/>
          <p:nvPr/>
        </p:nvSpPr>
        <p:spPr>
          <a:xfrm>
            <a:off x="184695" y="998244"/>
            <a:ext cx="597603" cy="500024"/>
          </a:xfrm>
          <a:prstGeom prst="chevron">
            <a:avLst>
              <a:gd name="adj" fmla="val 8861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023161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86786" y="1288786"/>
            <a:ext cx="9544739" cy="6182431"/>
            <a:chOff x="186786" y="1158039"/>
            <a:chExt cx="9544739" cy="6182431"/>
          </a:xfrm>
        </p:grpSpPr>
        <p:sp>
          <p:nvSpPr>
            <p:cNvPr id="4" name="Rounded Rectangle 3"/>
            <p:cNvSpPr/>
            <p:nvPr/>
          </p:nvSpPr>
          <p:spPr>
            <a:xfrm>
              <a:off x="186787" y="1998553"/>
              <a:ext cx="3025925" cy="44640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r>
                <a:rPr lang="en-US" dirty="0"/>
                <a:t>Legal courts in Indonesia tend to side with local companies in legal battles. Therefore, Libbey will need to have contingencies in the partnership contracts</a:t>
              </a:r>
              <a:r>
                <a:rPr lang="en-US" dirty="0" smtClean="0"/>
                <a:t>.</a:t>
              </a:r>
            </a:p>
            <a:p>
              <a:pPr lvl="0"/>
              <a:endParaRPr lang="en-US" dirty="0"/>
            </a:p>
            <a:p>
              <a:pPr lvl="0"/>
              <a:r>
                <a:rPr lang="en-US" dirty="0"/>
                <a:t>Mutual consent is required for contract annulment in Indonesia, so Libbey must include contingency clauses in the paperwork to protect its operational and governance powers.</a:t>
              </a:r>
            </a:p>
          </p:txBody>
        </p:sp>
        <p:sp>
          <p:nvSpPr>
            <p:cNvPr id="5" name="Rounded Rectangle 4"/>
            <p:cNvSpPr/>
            <p:nvPr/>
          </p:nvSpPr>
          <p:spPr>
            <a:xfrm>
              <a:off x="3418176" y="1998551"/>
              <a:ext cx="3025926" cy="44266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r>
                <a:rPr lang="en-US" dirty="0"/>
                <a:t>In general, direct selling firms are less concerned about increasing the market share of their clients and more concerned with the wellbeing of their employees. Therefore, it will be difficult to find a difficult partner </a:t>
              </a:r>
              <a:endParaRPr lang="en-US" dirty="0" smtClean="0"/>
            </a:p>
            <a:p>
              <a:pPr lvl="0"/>
              <a:endParaRPr lang="en-US" dirty="0"/>
            </a:p>
            <a:p>
              <a:pPr lvl="0"/>
              <a:r>
                <a:rPr lang="en-US" dirty="0"/>
                <a:t>Direct selling firms rarely focus on one client or product, so conflicts of interest are imminent. </a:t>
              </a:r>
            </a:p>
          </p:txBody>
        </p:sp>
        <p:sp>
          <p:nvSpPr>
            <p:cNvPr id="6" name="Rounded Rectangle 5"/>
            <p:cNvSpPr/>
            <p:nvPr/>
          </p:nvSpPr>
          <p:spPr>
            <a:xfrm>
              <a:off x="6705600" y="1979873"/>
              <a:ext cx="3025925" cy="45200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r>
                <a:rPr lang="en-US" dirty="0" smtClean="0"/>
                <a:t>Ownership issues surround control of operations and intellectual property. </a:t>
              </a:r>
            </a:p>
            <a:p>
              <a:pPr lvl="0"/>
              <a:endParaRPr lang="en-US" dirty="0" smtClean="0"/>
            </a:p>
            <a:p>
              <a:pPr lvl="0"/>
              <a:r>
                <a:rPr lang="en-US" dirty="0" smtClean="0"/>
                <a:t>Libbey </a:t>
              </a:r>
              <a:r>
                <a:rPr lang="en-US" dirty="0"/>
                <a:t>will mitigate potential ownership issues by maintaining a 60% stake in the joint venture. It will therefore have ultimate control over the direction of </a:t>
              </a:r>
              <a:r>
                <a:rPr lang="en-US" dirty="0" smtClean="0"/>
                <a:t>the firm, including how Libbey will be branded and marketed in the Indonesian market. </a:t>
              </a:r>
              <a:endParaRPr lang="en-US" dirty="0"/>
            </a:p>
          </p:txBody>
        </p:sp>
        <p:sp>
          <p:nvSpPr>
            <p:cNvPr id="7" name="Rounded Rectangle 6"/>
            <p:cNvSpPr/>
            <p:nvPr/>
          </p:nvSpPr>
          <p:spPr>
            <a:xfrm>
              <a:off x="186786" y="1643669"/>
              <a:ext cx="2428212" cy="5603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Legal Risks</a:t>
              </a:r>
              <a:endParaRPr lang="en-US" sz="2400" dirty="0"/>
            </a:p>
          </p:txBody>
        </p:sp>
        <p:sp>
          <p:nvSpPr>
            <p:cNvPr id="8" name="Rounded Rectangle 7"/>
            <p:cNvSpPr/>
            <p:nvPr/>
          </p:nvSpPr>
          <p:spPr>
            <a:xfrm>
              <a:off x="3959853" y="6241443"/>
              <a:ext cx="2617969" cy="5603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Collaboration Risks</a:t>
              </a:r>
              <a:endParaRPr lang="en-US" sz="2400" dirty="0"/>
            </a:p>
          </p:txBody>
        </p:sp>
        <p:sp>
          <p:nvSpPr>
            <p:cNvPr id="10" name="Rounded Rectangle 9"/>
            <p:cNvSpPr/>
            <p:nvPr/>
          </p:nvSpPr>
          <p:spPr>
            <a:xfrm>
              <a:off x="7287608" y="1646645"/>
              <a:ext cx="2428212" cy="5603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Ownership Issues</a:t>
              </a:r>
              <a:endParaRPr lang="en-US" sz="2400" dirty="0"/>
            </a:p>
          </p:txBody>
        </p:sp>
        <p:sp>
          <p:nvSpPr>
            <p:cNvPr id="11" name="Curved Up Arrow 10"/>
            <p:cNvSpPr/>
            <p:nvPr/>
          </p:nvSpPr>
          <p:spPr>
            <a:xfrm>
              <a:off x="1363534" y="6499959"/>
              <a:ext cx="2502926" cy="840511"/>
            </a:xfrm>
            <a:prstGeom prst="curvedUpArrow">
              <a:avLst>
                <a:gd name="adj1" fmla="val 16170"/>
                <a:gd name="adj2" fmla="val 40085"/>
                <a:gd name="adj3" fmla="val 2336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p:cNvSpPr/>
            <p:nvPr/>
          </p:nvSpPr>
          <p:spPr>
            <a:xfrm>
              <a:off x="4557567" y="1158039"/>
              <a:ext cx="2652354" cy="803158"/>
            </a:xfrm>
            <a:prstGeom prst="curvedDownArrow">
              <a:avLst>
                <a:gd name="adj1" fmla="val 15441"/>
                <a:gd name="adj2" fmla="val 50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15" name="Rectangle 14"/>
          <p:cNvSpPr/>
          <p:nvPr/>
        </p:nvSpPr>
        <p:spPr>
          <a:xfrm>
            <a:off x="0" y="0"/>
            <a:ext cx="9915976" cy="1077218"/>
          </a:xfrm>
          <a:prstGeom prst="rect">
            <a:avLst/>
          </a:prstGeom>
        </p:spPr>
        <p:txBody>
          <a:bodyPr wrap="square">
            <a:spAutoFit/>
          </a:bodyPr>
          <a:lstStyle/>
          <a:p>
            <a:r>
              <a:rPr lang="en-US" sz="3200" dirty="0">
                <a:solidFill>
                  <a:schemeClr val="accent1"/>
                </a:solidFill>
              </a:rPr>
              <a:t>Libbey Inc. is subject to risks specifically associated with its Joint Venture entry strategy</a:t>
            </a:r>
          </a:p>
        </p:txBody>
      </p:sp>
      <p:cxnSp>
        <p:nvCxnSpPr>
          <p:cNvPr id="16" name="Straight Connector 15"/>
          <p:cNvCxnSpPr/>
          <p:nvPr/>
        </p:nvCxnSpPr>
        <p:spPr>
          <a:xfrm flipV="1">
            <a:off x="0" y="1142942"/>
            <a:ext cx="7333961" cy="22360"/>
          </a:xfrm>
          <a:prstGeom prst="line">
            <a:avLst/>
          </a:prstGeom>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9662627" y="7403068"/>
            <a:ext cx="1296537" cy="369332"/>
          </a:xfrm>
          <a:prstGeom prst="rect">
            <a:avLst/>
          </a:prstGeom>
          <a:noFill/>
        </p:spPr>
        <p:txBody>
          <a:bodyPr wrap="square" rtlCol="0">
            <a:spAutoFit/>
          </a:bodyPr>
          <a:lstStyle/>
          <a:p>
            <a:r>
              <a:rPr lang="en-US" dirty="0" smtClean="0"/>
              <a:t>26</a:t>
            </a:r>
            <a:endParaRPr lang="en-US" dirty="0"/>
          </a:p>
        </p:txBody>
      </p:sp>
    </p:spTree>
    <p:extLst>
      <p:ext uri="{BB962C8B-B14F-4D97-AF65-F5344CB8AC3E}">
        <p14:creationId xmlns:p14="http://schemas.microsoft.com/office/powerpoint/2010/main" val="14674361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 y="-104578"/>
            <a:ext cx="8887539" cy="1879291"/>
          </a:xfrm>
        </p:spPr>
        <p:txBody>
          <a:bodyPr>
            <a:normAutofit/>
          </a:bodyPr>
          <a:lstStyle/>
          <a:p>
            <a:r>
              <a:rPr lang="en-US" sz="3200" dirty="0" smtClean="0"/>
              <a:t>Appendix: Sales Force Growth Estimates and WACC</a:t>
            </a:r>
            <a:r>
              <a:rPr lang="en-US" sz="3200" dirty="0">
                <a:latin typeface="Times New Roman"/>
                <a:cs typeface="Times New Roman"/>
              </a:rPr>
              <a:t/>
            </a:r>
            <a:br>
              <a:rPr lang="en-US" sz="3200" dirty="0">
                <a:latin typeface="Times New Roman"/>
                <a:cs typeface="Times New Roman"/>
              </a:rPr>
            </a:br>
            <a:endParaRPr lang="en-US" sz="3200" dirty="0"/>
          </a:p>
        </p:txBody>
      </p:sp>
      <p:graphicFrame>
        <p:nvGraphicFramePr>
          <p:cNvPr id="4" name="Chart 3" title="Chart"/>
          <p:cNvGraphicFramePr>
            <a:graphicFrameLocks/>
          </p:cNvGraphicFramePr>
          <p:nvPr>
            <p:extLst/>
          </p:nvPr>
        </p:nvGraphicFramePr>
        <p:xfrm>
          <a:off x="1668732" y="1718831"/>
          <a:ext cx="3819093" cy="26083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title="Chart"/>
          <p:cNvGraphicFramePr>
            <a:graphicFrameLocks/>
          </p:cNvGraphicFramePr>
          <p:nvPr>
            <p:extLst/>
          </p:nvPr>
        </p:nvGraphicFramePr>
        <p:xfrm>
          <a:off x="1446451" y="5171558"/>
          <a:ext cx="4496080" cy="27301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p:cNvGraphicFramePr>
            <a:graphicFrameLocks noGrp="1"/>
          </p:cNvGraphicFramePr>
          <p:nvPr>
            <p:extLst/>
          </p:nvPr>
        </p:nvGraphicFramePr>
        <p:xfrm>
          <a:off x="7133301" y="1524152"/>
          <a:ext cx="2537955" cy="5181753"/>
        </p:xfrm>
        <a:graphic>
          <a:graphicData uri="http://schemas.openxmlformats.org/drawingml/2006/table">
            <a:tbl>
              <a:tblPr/>
              <a:tblGrid>
                <a:gridCol w="1560955"/>
                <a:gridCol w="977000"/>
              </a:tblGrid>
              <a:tr h="244093">
                <a:tc>
                  <a:txBody>
                    <a:bodyPr/>
                    <a:lstStyle/>
                    <a:p>
                      <a:pPr algn="l" fontAlgn="b"/>
                      <a:r>
                        <a:rPr lang="en-US" sz="1400" b="0" i="0" u="sng" strike="noStrike">
                          <a:solidFill>
                            <a:srgbClr val="000000"/>
                          </a:solidFill>
                          <a:effectLst/>
                          <a:latin typeface="Calibri LIght"/>
                          <a:cs typeface="Calibri LIght"/>
                        </a:rPr>
                        <a:t>Cost of Equity (CAPM)</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LIght"/>
                          <a:cs typeface="Calibri LIght"/>
                        </a:rPr>
                        <a:t> </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44093">
                <a:tc>
                  <a:txBody>
                    <a:bodyPr/>
                    <a:lstStyle/>
                    <a:p>
                      <a:pPr algn="l" fontAlgn="b"/>
                      <a:r>
                        <a:rPr lang="tr-TR" sz="1400" b="0" i="0" u="none" strike="noStrike" dirty="0">
                          <a:solidFill>
                            <a:srgbClr val="000000"/>
                          </a:solidFill>
                          <a:effectLst/>
                          <a:latin typeface="Calibri LIght"/>
                          <a:cs typeface="Calibri LIght"/>
                        </a:rPr>
                        <a:t>10-yr </a:t>
                      </a:r>
                      <a:r>
                        <a:rPr lang="tr-TR" sz="1400" b="0" i="0" u="none" strike="noStrike" dirty="0" err="1">
                          <a:solidFill>
                            <a:srgbClr val="000000"/>
                          </a:solidFill>
                          <a:effectLst/>
                          <a:latin typeface="Calibri LIght"/>
                          <a:cs typeface="Calibri LIght"/>
                        </a:rPr>
                        <a:t>yield</a:t>
                      </a:r>
                      <a:endParaRPr lang="tr-TR" sz="1400" b="0" i="0" u="none" strike="noStrike" dirty="0">
                        <a:solidFill>
                          <a:srgbClr val="000000"/>
                        </a:solidFill>
                        <a:effectLst/>
                        <a:latin typeface="Calibri LIght"/>
                        <a:cs typeface="Calibri LIght"/>
                      </a:endParaRP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LIght"/>
                          <a:cs typeface="Calibri LIght"/>
                        </a:rPr>
                        <a:t>7.41%</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44093">
                <a:tc>
                  <a:txBody>
                    <a:bodyPr/>
                    <a:lstStyle/>
                    <a:p>
                      <a:pPr algn="l" fontAlgn="b"/>
                      <a:r>
                        <a:rPr lang="en-US" sz="1400" b="0" i="0" u="none" strike="noStrike" dirty="0">
                          <a:solidFill>
                            <a:srgbClr val="000000"/>
                          </a:solidFill>
                          <a:effectLst/>
                          <a:latin typeface="Calibri LIght"/>
                          <a:cs typeface="Calibri LIght"/>
                        </a:rPr>
                        <a:t>Default Spread</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LIght"/>
                          <a:cs typeface="Calibri LIght"/>
                        </a:rPr>
                        <a:t>2.2%</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da-DK" sz="1400" b="0" i="0" u="none" strike="noStrike">
                          <a:solidFill>
                            <a:srgbClr val="000000"/>
                          </a:solidFill>
                          <a:effectLst/>
                          <a:latin typeface="Calibri LIght"/>
                          <a:cs typeface="Calibri LIght"/>
                        </a:rPr>
                        <a:t>Risk Free Rate:</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LIght"/>
                          <a:cs typeface="Calibri LIght"/>
                        </a:rPr>
                        <a:t>5.2%</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nb-NO" sz="1400" b="0" i="0" u="none" strike="noStrike">
                          <a:solidFill>
                            <a:srgbClr val="000000"/>
                          </a:solidFill>
                          <a:effectLst/>
                          <a:latin typeface="Calibri LIght"/>
                          <a:cs typeface="Calibri LIght"/>
                        </a:rPr>
                        <a:t>Equity Risk Premium:</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LIght"/>
                          <a:cs typeface="Calibri LIght"/>
                        </a:rPr>
                        <a:t>9.1%</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en-US" sz="1400" b="0" i="0" u="none" strike="noStrike">
                          <a:solidFill>
                            <a:srgbClr val="000000"/>
                          </a:solidFill>
                          <a:effectLst/>
                          <a:latin typeface="Calibri LIght"/>
                          <a:cs typeface="Calibri LIght"/>
                        </a:rPr>
                        <a:t>Beta</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LIght"/>
                          <a:cs typeface="Calibri LIght"/>
                        </a:rPr>
                        <a:t>1.03</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en-US" sz="1400" b="1" i="0" u="none" strike="noStrike">
                          <a:solidFill>
                            <a:srgbClr val="000000"/>
                          </a:solidFill>
                          <a:effectLst/>
                          <a:latin typeface="Calibri LIght"/>
                          <a:cs typeface="Calibri LIght"/>
                        </a:rPr>
                        <a:t>Cost of Equity:</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dirty="0">
                          <a:solidFill>
                            <a:srgbClr val="000000"/>
                          </a:solidFill>
                          <a:effectLst/>
                          <a:latin typeface="Calibri LIght"/>
                          <a:cs typeface="Calibri LIght"/>
                        </a:rPr>
                        <a:t>14.53%</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en-US" sz="1400" b="0" i="0" u="none" strike="noStrike">
                          <a:solidFill>
                            <a:srgbClr val="000000"/>
                          </a:solidFill>
                          <a:effectLst/>
                          <a:latin typeface="Calibri LIght"/>
                          <a:cs typeface="Calibri LIght"/>
                        </a:rPr>
                        <a:t> </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effectLst/>
                          <a:latin typeface="Calibri LIght"/>
                          <a:cs typeface="Calibri LIght"/>
                        </a:rPr>
                        <a:t> </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en-US" sz="1400" b="0" i="0" u="sng" strike="noStrike">
                          <a:solidFill>
                            <a:srgbClr val="000000"/>
                          </a:solidFill>
                          <a:effectLst/>
                          <a:latin typeface="Calibri LIght"/>
                          <a:cs typeface="Calibri LIght"/>
                        </a:rPr>
                        <a:t>Cost of Debt</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effectLst/>
                          <a:latin typeface="Calibri LIght"/>
                          <a:cs typeface="Calibri LIght"/>
                        </a:rPr>
                        <a:t> </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en-US" sz="1400" b="0" i="0" u="none" strike="noStrike">
                          <a:solidFill>
                            <a:srgbClr val="000000"/>
                          </a:solidFill>
                          <a:effectLst/>
                          <a:latin typeface="Calibri LIght"/>
                          <a:cs typeface="Calibri LIght"/>
                        </a:rPr>
                        <a:t>Pre Tax Cost of Debt</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LIght"/>
                          <a:cs typeface="Calibri LIght"/>
                        </a:rPr>
                        <a:t>4.63%</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en-US" sz="1400" b="0" i="0" u="none" strike="noStrike">
                          <a:solidFill>
                            <a:srgbClr val="000000"/>
                          </a:solidFill>
                          <a:effectLst/>
                          <a:latin typeface="Calibri LIght"/>
                          <a:cs typeface="Calibri LIght"/>
                        </a:rPr>
                        <a:t>Tax rate</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LIght"/>
                          <a:cs typeface="Calibri LIght"/>
                        </a:rPr>
                        <a:t>25.00%</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en-US" sz="1400" b="1" i="0" u="none" strike="noStrike">
                          <a:solidFill>
                            <a:srgbClr val="000000"/>
                          </a:solidFill>
                          <a:effectLst/>
                          <a:latin typeface="Calibri LIght"/>
                          <a:cs typeface="Calibri LIght"/>
                        </a:rPr>
                        <a:t>After Tax Cost of Debt:</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LIght"/>
                          <a:cs typeface="Calibri LIght"/>
                        </a:rPr>
                        <a:t>3.47%</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en-US" sz="1400" b="0" i="0" u="none" strike="noStrike">
                          <a:solidFill>
                            <a:srgbClr val="000000"/>
                          </a:solidFill>
                          <a:effectLst/>
                          <a:latin typeface="Calibri LIght"/>
                          <a:cs typeface="Calibri LIght"/>
                        </a:rPr>
                        <a:t> </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effectLst/>
                          <a:latin typeface="Calibri LIght"/>
                          <a:cs typeface="Calibri LIght"/>
                        </a:rPr>
                        <a:t> </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en-US" sz="1400" b="0" i="0" u="sng" strike="noStrike">
                          <a:solidFill>
                            <a:srgbClr val="000000"/>
                          </a:solidFill>
                          <a:effectLst/>
                          <a:latin typeface="Calibri LIght"/>
                          <a:cs typeface="Calibri LIght"/>
                        </a:rPr>
                        <a:t>WACC</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effectLst/>
                          <a:latin typeface="Calibri LIght"/>
                          <a:cs typeface="Calibri LIght"/>
                        </a:rPr>
                        <a:t> </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de-DE" sz="1400" b="0" i="0" u="none" strike="noStrike">
                          <a:solidFill>
                            <a:srgbClr val="000000"/>
                          </a:solidFill>
                          <a:effectLst/>
                          <a:latin typeface="Calibri LIght"/>
                          <a:cs typeface="Calibri LIght"/>
                        </a:rPr>
                        <a:t>Debt/Total Capital Ratio:</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LIght"/>
                          <a:cs typeface="Calibri LIght"/>
                        </a:rPr>
                        <a:t>46.38%</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de-DE" sz="1400" b="0" i="0" u="none" strike="noStrike">
                          <a:solidFill>
                            <a:srgbClr val="000000"/>
                          </a:solidFill>
                          <a:effectLst/>
                          <a:latin typeface="Calibri LIght"/>
                          <a:cs typeface="Calibri LIght"/>
                        </a:rPr>
                        <a:t>Equity/Total Capital Ratio:</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400" b="0" i="0" u="none" strike="noStrike">
                          <a:solidFill>
                            <a:srgbClr val="000000"/>
                          </a:solidFill>
                          <a:effectLst/>
                          <a:latin typeface="Calibri LIght"/>
                          <a:cs typeface="Calibri LIght"/>
                        </a:rPr>
                        <a:t>53.62%</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en-US" sz="1400" b="0" i="0" u="none" strike="noStrike">
                          <a:solidFill>
                            <a:srgbClr val="000000"/>
                          </a:solidFill>
                          <a:effectLst/>
                          <a:latin typeface="Calibri LIght"/>
                          <a:cs typeface="Calibri LIght"/>
                        </a:rPr>
                        <a:t> </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effectLst/>
                          <a:latin typeface="Calibri LIght"/>
                          <a:cs typeface="Calibri LIght"/>
                        </a:rPr>
                        <a:t> </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4093">
                <a:tc>
                  <a:txBody>
                    <a:bodyPr/>
                    <a:lstStyle/>
                    <a:p>
                      <a:pPr algn="l" fontAlgn="b"/>
                      <a:r>
                        <a:rPr lang="en-US" sz="1400" b="1" i="0" u="none" strike="noStrike" dirty="0">
                          <a:solidFill>
                            <a:srgbClr val="000000"/>
                          </a:solidFill>
                          <a:effectLst/>
                          <a:latin typeface="Calibri LIght"/>
                          <a:cs typeface="Calibri LIght"/>
                        </a:rPr>
                        <a:t>WACC:</a:t>
                      </a:r>
                    </a:p>
                  </a:txBody>
                  <a:tcPr marL="10478" marR="10478" marT="14393"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400" b="1" i="0" u="none" strike="noStrike" dirty="0">
                          <a:solidFill>
                            <a:srgbClr val="000000"/>
                          </a:solidFill>
                          <a:effectLst/>
                          <a:latin typeface="Calibri LIght"/>
                          <a:cs typeface="Calibri LIght"/>
                        </a:rPr>
                        <a:t>9.40%</a:t>
                      </a:r>
                    </a:p>
                  </a:txBody>
                  <a:tcPr marL="10478" marR="10478" marT="143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r>
            </a:tbl>
          </a:graphicData>
        </a:graphic>
      </p:graphicFrame>
      <p:graphicFrame>
        <p:nvGraphicFramePr>
          <p:cNvPr id="8" name="Table 7"/>
          <p:cNvGraphicFramePr>
            <a:graphicFrameLocks noGrp="1"/>
          </p:cNvGraphicFramePr>
          <p:nvPr>
            <p:extLst/>
          </p:nvPr>
        </p:nvGraphicFramePr>
        <p:xfrm>
          <a:off x="7183627" y="7130101"/>
          <a:ext cx="2634208" cy="532553"/>
        </p:xfrm>
        <a:graphic>
          <a:graphicData uri="http://schemas.openxmlformats.org/drawingml/2006/table">
            <a:tbl>
              <a:tblPr/>
              <a:tblGrid>
                <a:gridCol w="2634208"/>
              </a:tblGrid>
              <a:tr h="532553">
                <a:tc>
                  <a:txBody>
                    <a:bodyPr/>
                    <a:lstStyle/>
                    <a:p>
                      <a:pPr algn="l" fontAlgn="b"/>
                      <a:r>
                        <a:rPr lang="en-US" sz="900" b="0" i="0" u="none" strike="noStrike" dirty="0">
                          <a:solidFill>
                            <a:srgbClr val="000000"/>
                          </a:solidFill>
                          <a:effectLst/>
                          <a:latin typeface="Calibri light"/>
                          <a:cs typeface="Calibri light"/>
                        </a:rPr>
                        <a:t>Sources: Libbey 10K, Google Finance, http://pages.stern.nyu.edu/~adamodar/, http://www.tradingeconomics.com/bonds</a:t>
                      </a:r>
                    </a:p>
                  </a:txBody>
                  <a:tcPr marL="10478" marR="10478" marT="14393" marB="0" anchor="b">
                    <a:lnL>
                      <a:noFill/>
                    </a:lnL>
                    <a:lnR>
                      <a:noFill/>
                    </a:lnR>
                    <a:lnT>
                      <a:noFill/>
                    </a:lnT>
                    <a:lnB>
                      <a:noFill/>
                    </a:lnB>
                  </a:tcPr>
                </a:tc>
              </a:tr>
            </a:tbl>
          </a:graphicData>
        </a:graphic>
      </p:graphicFrame>
      <p:graphicFrame>
        <p:nvGraphicFramePr>
          <p:cNvPr id="12" name="Table 11"/>
          <p:cNvGraphicFramePr>
            <a:graphicFrameLocks noGrp="1"/>
          </p:cNvGraphicFramePr>
          <p:nvPr>
            <p:extLst/>
          </p:nvPr>
        </p:nvGraphicFramePr>
        <p:xfrm>
          <a:off x="156796" y="2773917"/>
          <a:ext cx="1317078" cy="226695"/>
        </p:xfrm>
        <a:graphic>
          <a:graphicData uri="http://schemas.openxmlformats.org/drawingml/2006/table">
            <a:tbl>
              <a:tblPr/>
              <a:tblGrid>
                <a:gridCol w="1317078"/>
              </a:tblGrid>
              <a:tr h="226695">
                <a:tc>
                  <a:txBody>
                    <a:bodyPr/>
                    <a:lstStyle/>
                    <a:p>
                      <a:pPr algn="l" fontAlgn="b"/>
                      <a:r>
                        <a:rPr lang="en-US" sz="1100" b="0" i="0" u="none" strike="noStrike" dirty="0" smtClean="0">
                          <a:solidFill>
                            <a:srgbClr val="000000"/>
                          </a:solidFill>
                          <a:effectLst/>
                          <a:latin typeface="Arial"/>
                        </a:rPr>
                        <a:t>Source: NY Times</a:t>
                      </a:r>
                      <a:endParaRPr lang="en-US" sz="1100" b="0" i="0" u="none" strike="noStrike" dirty="0">
                        <a:solidFill>
                          <a:srgbClr val="000000"/>
                        </a:solidFill>
                        <a:effectLst/>
                        <a:latin typeface="Arial"/>
                      </a:endParaRPr>
                    </a:p>
                  </a:txBody>
                  <a:tcPr marL="10478" marR="10478" marT="14393" marB="0" anchor="b">
                    <a:lnL>
                      <a:noFill/>
                    </a:lnL>
                    <a:lnR>
                      <a:noFill/>
                    </a:lnR>
                    <a:lnT>
                      <a:noFill/>
                    </a:lnT>
                    <a:lnB>
                      <a:noFill/>
                    </a:lnB>
                  </a:tcPr>
                </a:tc>
              </a:tr>
            </a:tbl>
          </a:graphicData>
        </a:graphic>
      </p:graphicFrame>
      <p:sp>
        <p:nvSpPr>
          <p:cNvPr id="14" name="TextBox 13"/>
          <p:cNvSpPr txBox="1"/>
          <p:nvPr/>
        </p:nvSpPr>
        <p:spPr>
          <a:xfrm>
            <a:off x="125436" y="1182335"/>
            <a:ext cx="6789224" cy="584776"/>
          </a:xfrm>
          <a:prstGeom prst="rect">
            <a:avLst/>
          </a:prstGeom>
          <a:noFill/>
        </p:spPr>
        <p:txBody>
          <a:bodyPr wrap="square" rtlCol="0">
            <a:spAutoFit/>
          </a:bodyPr>
          <a:lstStyle/>
          <a:p>
            <a:r>
              <a:rPr lang="en-US" sz="1600" dirty="0" smtClean="0"/>
              <a:t>Tupperware’s sales force growth was used to estimate the Libbey sales force, starting with fewer sales agents at the start:</a:t>
            </a:r>
            <a:endParaRPr lang="en-US" sz="1600" dirty="0"/>
          </a:p>
        </p:txBody>
      </p:sp>
      <p:sp>
        <p:nvSpPr>
          <p:cNvPr id="15" name="TextBox 14"/>
          <p:cNvSpPr txBox="1"/>
          <p:nvPr/>
        </p:nvSpPr>
        <p:spPr>
          <a:xfrm>
            <a:off x="8154440" y="1080859"/>
            <a:ext cx="753632" cy="369332"/>
          </a:xfrm>
          <a:prstGeom prst="rect">
            <a:avLst/>
          </a:prstGeom>
          <a:noFill/>
        </p:spPr>
        <p:txBody>
          <a:bodyPr wrap="none" rtlCol="0">
            <a:spAutoFit/>
          </a:bodyPr>
          <a:lstStyle/>
          <a:p>
            <a:r>
              <a:rPr lang="en-US" dirty="0" smtClean="0"/>
              <a:t>WACC</a:t>
            </a:r>
            <a:endParaRPr lang="en-US" dirty="0"/>
          </a:p>
        </p:txBody>
      </p:sp>
      <p:cxnSp>
        <p:nvCxnSpPr>
          <p:cNvPr id="10" name="Straight Connector 9"/>
          <p:cNvCxnSpPr/>
          <p:nvPr/>
        </p:nvCxnSpPr>
        <p:spPr>
          <a:xfrm>
            <a:off x="1" y="1135420"/>
            <a:ext cx="77987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706433" y="1131039"/>
            <a:ext cx="35753" cy="6484580"/>
          </a:xfrm>
          <a:prstGeom prst="line">
            <a:avLst/>
          </a:prstGeom>
        </p:spPr>
        <p:style>
          <a:lnRef idx="2">
            <a:schemeClr val="accent1"/>
          </a:lnRef>
          <a:fillRef idx="0">
            <a:schemeClr val="accent1"/>
          </a:fillRef>
          <a:effectRef idx="1">
            <a:schemeClr val="accent1"/>
          </a:effectRef>
          <a:fontRef idx="minor">
            <a:schemeClr val="tx1"/>
          </a:fontRef>
        </p:style>
      </p:cxnSp>
      <p:sp>
        <p:nvSpPr>
          <p:cNvPr id="13" name="Down Arrow 12"/>
          <p:cNvSpPr/>
          <p:nvPr/>
        </p:nvSpPr>
        <p:spPr>
          <a:xfrm>
            <a:off x="3465169" y="4468247"/>
            <a:ext cx="436521" cy="68950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 name="TextBox 15"/>
          <p:cNvSpPr txBox="1"/>
          <p:nvPr/>
        </p:nvSpPr>
        <p:spPr>
          <a:xfrm>
            <a:off x="9662627" y="7403068"/>
            <a:ext cx="1296537" cy="369332"/>
          </a:xfrm>
          <a:prstGeom prst="rect">
            <a:avLst/>
          </a:prstGeom>
          <a:noFill/>
        </p:spPr>
        <p:txBody>
          <a:bodyPr wrap="square" rtlCol="0">
            <a:spAutoFit/>
          </a:bodyPr>
          <a:lstStyle/>
          <a:p>
            <a:r>
              <a:rPr lang="en-US" dirty="0" smtClean="0"/>
              <a:t>  </a:t>
            </a:r>
            <a:r>
              <a:rPr lang="en-US" dirty="0" err="1" smtClean="0"/>
              <a:t>i</a:t>
            </a:r>
            <a:endParaRPr lang="en-US" dirty="0"/>
          </a:p>
        </p:txBody>
      </p:sp>
    </p:spTree>
    <p:extLst>
      <p:ext uri="{BB962C8B-B14F-4D97-AF65-F5344CB8AC3E}">
        <p14:creationId xmlns:p14="http://schemas.microsoft.com/office/powerpoint/2010/main" val="24011114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19519"/>
            <a:ext cx="10058400" cy="997846"/>
          </a:xfrm>
        </p:spPr>
        <p:txBody>
          <a:bodyPr>
            <a:normAutofit/>
          </a:bodyPr>
          <a:lstStyle/>
          <a:p>
            <a:pPr algn="ctr"/>
            <a:r>
              <a:rPr lang="en-US" sz="3200" dirty="0" smtClean="0"/>
              <a:t>Work Cited</a:t>
            </a:r>
            <a:endParaRPr lang="en-US" sz="3200" dirty="0"/>
          </a:p>
        </p:txBody>
      </p:sp>
      <p:cxnSp>
        <p:nvCxnSpPr>
          <p:cNvPr id="5" name="Straight Connector 4"/>
          <p:cNvCxnSpPr/>
          <p:nvPr/>
        </p:nvCxnSpPr>
        <p:spPr>
          <a:xfrm>
            <a:off x="1122364" y="1117365"/>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660394" y="1246964"/>
            <a:ext cx="8771466" cy="6370973"/>
          </a:xfrm>
          <a:prstGeom prst="rect">
            <a:avLst/>
          </a:prstGeom>
        </p:spPr>
        <p:txBody>
          <a:bodyPr wrap="square">
            <a:spAutoFit/>
          </a:bodyPr>
          <a:lstStyle/>
          <a:p>
            <a:pPr marL="285750" indent="-285750">
              <a:buFont typeface="Arial"/>
              <a:buChar char="•"/>
            </a:pPr>
            <a:endParaRPr lang="en-US" sz="1200" dirty="0"/>
          </a:p>
          <a:p>
            <a:pPr marL="285750" indent="-285750">
              <a:buFont typeface="Arial"/>
              <a:buChar char="•"/>
            </a:pPr>
            <a:r>
              <a:rPr lang="en-US" sz="1200" dirty="0" err="1"/>
              <a:t>Libbey</a:t>
            </a:r>
            <a:r>
              <a:rPr lang="en-US" sz="1200" dirty="0"/>
              <a:t> website</a:t>
            </a:r>
          </a:p>
          <a:p>
            <a:pPr marL="742950" lvl="1" indent="-285750">
              <a:buFont typeface="Arial"/>
              <a:buChar char="•"/>
            </a:pPr>
            <a:r>
              <a:rPr lang="en-US" sz="1200" dirty="0" err="1"/>
              <a:t>Libbey</a:t>
            </a:r>
            <a:r>
              <a:rPr lang="en-US" sz="1200" dirty="0"/>
              <a:t> Retail, B2B, and Foodservice e-commerce websites </a:t>
            </a:r>
          </a:p>
          <a:p>
            <a:pPr marL="742950" lvl="1" indent="-285750">
              <a:buFont typeface="Arial"/>
              <a:buChar char="•"/>
            </a:pPr>
            <a:r>
              <a:rPr lang="en-US" sz="1200" dirty="0" err="1"/>
              <a:t>Libbey</a:t>
            </a:r>
            <a:r>
              <a:rPr lang="en-US" sz="1200" dirty="0"/>
              <a:t> Investor Relations page </a:t>
            </a:r>
          </a:p>
          <a:p>
            <a:pPr marL="285750" indent="-285750">
              <a:buFont typeface="Arial"/>
              <a:buChar char="•"/>
            </a:pPr>
            <a:r>
              <a:rPr lang="pt-BR" sz="1200" dirty="0" err="1"/>
              <a:t>Euromonitor</a:t>
            </a:r>
            <a:r>
              <a:rPr lang="pt-BR" sz="1200" dirty="0"/>
              <a:t> </a:t>
            </a:r>
            <a:r>
              <a:rPr lang="pt-BR" sz="1200" dirty="0" err="1"/>
              <a:t>International</a:t>
            </a:r>
            <a:endParaRPr lang="pt-BR" sz="1200" dirty="0"/>
          </a:p>
          <a:p>
            <a:pPr marL="742950" lvl="1" indent="-285750">
              <a:buFont typeface="Arial"/>
              <a:buChar char="•"/>
            </a:pPr>
            <a:r>
              <a:rPr lang="en-US" sz="1200" dirty="0" err="1"/>
              <a:t>Homewares</a:t>
            </a:r>
            <a:r>
              <a:rPr lang="en-US" sz="1200" dirty="0"/>
              <a:t> in Indonesia </a:t>
            </a:r>
          </a:p>
          <a:p>
            <a:pPr marL="742950" lvl="1" indent="-285750">
              <a:buFont typeface="Arial"/>
              <a:buChar char="•"/>
            </a:pPr>
            <a:r>
              <a:rPr lang="en-US" sz="1200" dirty="0"/>
              <a:t>Direct Selling in Indonesia </a:t>
            </a:r>
          </a:p>
          <a:p>
            <a:pPr marL="742950" lvl="1" indent="-285750">
              <a:buFont typeface="Arial"/>
              <a:buChar char="•"/>
            </a:pPr>
            <a:r>
              <a:rPr lang="en-US" sz="1200" dirty="0"/>
              <a:t>Consumer Appliances in Indonesia </a:t>
            </a:r>
          </a:p>
          <a:p>
            <a:pPr marL="742950" lvl="1" indent="-285750">
              <a:buFont typeface="Arial"/>
              <a:buChar char="•"/>
            </a:pPr>
            <a:r>
              <a:rPr lang="en-US" sz="1200" dirty="0"/>
              <a:t>Indonesia: Country Pulse </a:t>
            </a:r>
          </a:p>
          <a:p>
            <a:pPr marL="742950" lvl="1" indent="-285750">
              <a:buFont typeface="Arial"/>
              <a:buChar char="•"/>
            </a:pPr>
            <a:r>
              <a:rPr lang="en-US" sz="1200" dirty="0"/>
              <a:t>Vietnam: Country Pulse </a:t>
            </a:r>
          </a:p>
          <a:p>
            <a:pPr marL="742950" lvl="1" indent="-285750">
              <a:buFont typeface="Arial"/>
              <a:buChar char="•"/>
            </a:pPr>
            <a:r>
              <a:rPr lang="it-IT" sz="1200" dirty="0"/>
              <a:t>Tea in Indonesia </a:t>
            </a:r>
          </a:p>
          <a:p>
            <a:pPr marL="742950" lvl="1" indent="-285750">
              <a:buFont typeface="Arial"/>
              <a:buChar char="•"/>
            </a:pPr>
            <a:r>
              <a:rPr lang="en-US" sz="1200" dirty="0"/>
              <a:t>Income and Expenditure: Indonesia</a:t>
            </a:r>
          </a:p>
          <a:p>
            <a:pPr marL="285750" indent="-285750">
              <a:buFont typeface="Arial"/>
              <a:buChar char="•"/>
            </a:pPr>
            <a:r>
              <a:rPr lang="en-US" sz="1200" dirty="0"/>
              <a:t>Wall Street Journal</a:t>
            </a:r>
          </a:p>
          <a:p>
            <a:pPr marL="285750" indent="-285750">
              <a:buFont typeface="Arial"/>
              <a:buChar char="•"/>
            </a:pPr>
            <a:r>
              <a:rPr lang="en-US" sz="1200" dirty="0"/>
              <a:t>Kelly Reports</a:t>
            </a:r>
          </a:p>
          <a:p>
            <a:pPr marL="285750" indent="-285750">
              <a:buFont typeface="Arial"/>
              <a:buChar char="•"/>
            </a:pPr>
            <a:r>
              <a:rPr lang="en-US" sz="1200" dirty="0"/>
              <a:t>World Industry and Market Outlook Report </a:t>
            </a:r>
          </a:p>
          <a:p>
            <a:pPr marL="285750" indent="-285750">
              <a:buFont typeface="Arial"/>
              <a:buChar char="•"/>
            </a:pPr>
            <a:r>
              <a:rPr lang="en-US" sz="1200" dirty="0"/>
              <a:t>Country Commercial Guide </a:t>
            </a:r>
          </a:p>
          <a:p>
            <a:pPr marL="285750" indent="-285750">
              <a:buFont typeface="Arial"/>
              <a:buChar char="•"/>
            </a:pPr>
            <a:r>
              <a:rPr lang="da-DK" sz="1200" dirty="0"/>
              <a:t>Economist Intelligence Unit </a:t>
            </a:r>
          </a:p>
          <a:p>
            <a:pPr marL="285750" indent="-285750">
              <a:buFont typeface="Arial"/>
              <a:buChar char="•"/>
            </a:pPr>
            <a:r>
              <a:rPr lang="en-US" sz="1200" dirty="0"/>
              <a:t>Hays Guide </a:t>
            </a:r>
            <a:r>
              <a:rPr lang="en-US" sz="1200" dirty="0" err="1"/>
              <a:t>Libbey</a:t>
            </a:r>
            <a:r>
              <a:rPr lang="en-US" sz="1200" dirty="0"/>
              <a:t> 10K</a:t>
            </a:r>
          </a:p>
          <a:p>
            <a:pPr marL="285750" indent="-285750">
              <a:buFont typeface="Arial"/>
              <a:buChar char="•"/>
            </a:pPr>
            <a:r>
              <a:rPr lang="da-DK" sz="1200" dirty="0"/>
              <a:t>Google Finance</a:t>
            </a:r>
          </a:p>
          <a:p>
            <a:pPr marL="285750" indent="-285750">
              <a:buFont typeface="Arial"/>
              <a:buChar char="•"/>
            </a:pPr>
            <a:r>
              <a:rPr lang="en-US" sz="1200" dirty="0"/>
              <a:t>CIA World </a:t>
            </a:r>
            <a:r>
              <a:rPr lang="en-US" sz="1200" dirty="0" err="1"/>
              <a:t>Factbook</a:t>
            </a:r>
            <a:endParaRPr lang="en-US" sz="1200" dirty="0"/>
          </a:p>
          <a:p>
            <a:pPr marL="285750" indent="-285750">
              <a:buFont typeface="Arial"/>
              <a:buChar char="•"/>
            </a:pPr>
            <a:r>
              <a:rPr lang="en-US" sz="1200" dirty="0"/>
              <a:t>COMM 3050 Slides</a:t>
            </a:r>
          </a:p>
          <a:p>
            <a:pPr marL="285750" indent="-285750">
              <a:buFont typeface="Arial"/>
              <a:buChar char="•"/>
            </a:pPr>
            <a:r>
              <a:rPr lang="en-US" sz="1200" u="sng" dirty="0">
                <a:hlinkClick r:id="rId2"/>
              </a:rPr>
              <a:t>https://www.kpmg.com/ID/en/IssuesAndInsights/ArticlesPublications/Documents/A-Primer-on-Indonesian-Added-Value-Tax.pdf</a:t>
            </a:r>
            <a:endParaRPr lang="en-US" sz="1200" dirty="0">
              <a:hlinkClick r:id="rId2"/>
            </a:endParaRPr>
          </a:p>
          <a:p>
            <a:pPr marL="285750" indent="-285750">
              <a:buFont typeface="Arial"/>
              <a:buChar char="•"/>
            </a:pPr>
            <a:r>
              <a:rPr lang="en-US" sz="1200" u="sng" dirty="0">
                <a:hlinkClick r:id="rId3"/>
              </a:rPr>
              <a:t>http://www.nytimes.com/2015/03/01/world/asia/tupperwares-sweet-spot-shifts-to-indonesia.html</a:t>
            </a:r>
            <a:endParaRPr lang="en-US" sz="1200" dirty="0">
              <a:hlinkClick r:id="rId3"/>
            </a:endParaRPr>
          </a:p>
          <a:p>
            <a:pPr marL="285750" indent="-285750">
              <a:buFont typeface="Arial"/>
              <a:buChar char="•"/>
            </a:pPr>
            <a:r>
              <a:rPr lang="en-US" sz="1200" u="sng" dirty="0">
                <a:hlinkClick r:id="rId4"/>
              </a:rPr>
              <a:t>http://www.searates.com/reference/portdistance/</a:t>
            </a:r>
            <a:r>
              <a:rPr lang="en-US" sz="1200" dirty="0">
                <a:hlinkClick r:id="rId4"/>
              </a:rPr>
              <a:t> </a:t>
            </a:r>
          </a:p>
          <a:p>
            <a:pPr marL="285750" indent="-285750">
              <a:buFont typeface="Arial"/>
              <a:buChar char="•"/>
            </a:pPr>
            <a:r>
              <a:rPr lang="ro-RO" sz="1200" u="sng" dirty="0">
                <a:hlinkClick r:id="rId5"/>
              </a:rPr>
              <a:t>http://lpi.worldbank.org/international/scorecard/radar/254/C/IDN/2014#chartarea</a:t>
            </a:r>
            <a:r>
              <a:rPr lang="ro-RO" sz="1200" dirty="0">
                <a:hlinkClick r:id="rId5"/>
              </a:rPr>
              <a:t> </a:t>
            </a:r>
          </a:p>
          <a:p>
            <a:pPr marL="285750" indent="-285750">
              <a:buFont typeface="Arial"/>
              <a:buChar char="•"/>
            </a:pPr>
            <a:r>
              <a:rPr lang="en-US" sz="1200" u="sng" dirty="0">
                <a:hlinkClick r:id="rId6"/>
              </a:rPr>
              <a:t>http://www.dutycalculator.com/new-import-duty-and-tax-calculation/</a:t>
            </a:r>
            <a:r>
              <a:rPr lang="en-US" sz="1200" dirty="0">
                <a:hlinkClick r:id="rId6"/>
              </a:rPr>
              <a:t> </a:t>
            </a:r>
          </a:p>
          <a:p>
            <a:pPr marL="285750" indent="-285750">
              <a:buFont typeface="Arial"/>
              <a:buChar char="•"/>
            </a:pPr>
            <a:r>
              <a:rPr lang="en-US" sz="1200" u="sng" dirty="0">
                <a:hlinkClick r:id="rId7"/>
              </a:rPr>
              <a:t>http://translate.google.co.uk/translate?hl=en&amp;sl=id&amp;u=http://indo.wsj.com/posts/tag/groupw/&amp;prev=/search%3Fq%3D%2522groupW%2522%2B%2522wall%2Bstreet%2Bjournal%2522%26client%3Dsafari%26hl%3Den</a:t>
            </a:r>
            <a:endParaRPr lang="en-US" sz="1200" dirty="0">
              <a:hlinkClick r:id="rId7"/>
            </a:endParaRPr>
          </a:p>
          <a:p>
            <a:pPr marL="285750" indent="-285750">
              <a:buFont typeface="Arial"/>
              <a:buChar char="•"/>
            </a:pPr>
            <a:r>
              <a:rPr lang="en-US" sz="1200" u="sng" dirty="0">
                <a:hlinkClick r:id="rId8"/>
              </a:rPr>
              <a:t>http://www.cushmanwakefield.com/~/media/global-reports/OSATW%202014%20Publication%20updated.pdf</a:t>
            </a:r>
            <a:endParaRPr lang="en-US" sz="1200" dirty="0">
              <a:hlinkClick r:id="rId8"/>
            </a:endParaRPr>
          </a:p>
          <a:p>
            <a:pPr marL="285750" indent="-285750">
              <a:buFont typeface="Arial"/>
              <a:buChar char="•"/>
            </a:pPr>
            <a:r>
              <a:rPr lang="en-US" sz="1200" u="sng" dirty="0">
                <a:hlinkClick r:id="rId9"/>
              </a:rPr>
              <a:t>http://order.tupperware.com/ccm-html/newconsult13.htm</a:t>
            </a:r>
            <a:endParaRPr lang="en-US" sz="1200" dirty="0">
              <a:hlinkClick r:id="rId9"/>
            </a:endParaRPr>
          </a:p>
          <a:p>
            <a:pPr marL="285750" indent="-285750">
              <a:buFont typeface="Arial"/>
              <a:buChar char="•"/>
            </a:pPr>
            <a:r>
              <a:rPr lang="en-US" sz="1200" u="sng" dirty="0">
                <a:hlinkClick r:id="rId10"/>
              </a:rPr>
              <a:t>http://data.worldbank.org/indicator/NY.GNP.PCAP.CD/countries/ID-4E-XN?display=graph</a:t>
            </a:r>
            <a:endParaRPr lang="en-US" sz="1200" dirty="0">
              <a:hlinkClick r:id="rId10"/>
            </a:endParaRPr>
          </a:p>
          <a:p>
            <a:pPr marL="285750" indent="-285750">
              <a:buFont typeface="Arial"/>
              <a:buChar char="•"/>
            </a:pPr>
            <a:r>
              <a:rPr lang="hu-HU" sz="1200" u="sng" dirty="0">
                <a:hlinkClick r:id="rId11"/>
              </a:rPr>
              <a:t>http://pages.stern.nyu.edu/~adamodar/</a:t>
            </a:r>
            <a:endParaRPr lang="hu-HU" sz="1200" dirty="0">
              <a:hlinkClick r:id="rId11"/>
            </a:endParaRPr>
          </a:p>
          <a:p>
            <a:pPr marL="285750" indent="-285750">
              <a:buFont typeface="Arial"/>
              <a:buChar char="•"/>
            </a:pPr>
            <a:r>
              <a:rPr lang="en-US" sz="1200" u="sng" dirty="0">
                <a:hlinkClick r:id="rId12"/>
              </a:rPr>
              <a:t>http://www.tradingeconomics.com/bonds</a:t>
            </a:r>
            <a:endParaRPr lang="en-US" sz="1200" dirty="0">
              <a:hlinkClick r:id="rId12"/>
            </a:endParaRPr>
          </a:p>
        </p:txBody>
      </p:sp>
      <p:sp>
        <p:nvSpPr>
          <p:cNvPr id="6" name="TextBox 5"/>
          <p:cNvSpPr txBox="1"/>
          <p:nvPr/>
        </p:nvSpPr>
        <p:spPr>
          <a:xfrm>
            <a:off x="9672152" y="7403068"/>
            <a:ext cx="1296537" cy="369332"/>
          </a:xfrm>
          <a:prstGeom prst="rect">
            <a:avLst/>
          </a:prstGeom>
          <a:noFill/>
        </p:spPr>
        <p:txBody>
          <a:bodyPr wrap="square" rtlCol="0">
            <a:spAutoFit/>
          </a:bodyPr>
          <a:lstStyle/>
          <a:p>
            <a:r>
              <a:rPr lang="en-US" dirty="0" smtClean="0"/>
              <a:t>ii</a:t>
            </a:r>
            <a:endParaRPr lang="en-US" dirty="0"/>
          </a:p>
        </p:txBody>
      </p:sp>
    </p:spTree>
    <p:extLst>
      <p:ext uri="{BB962C8B-B14F-4D97-AF65-F5344CB8AC3E}">
        <p14:creationId xmlns:p14="http://schemas.microsoft.com/office/powerpoint/2010/main" val="1919124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19519"/>
            <a:ext cx="10058400" cy="997846"/>
          </a:xfrm>
        </p:spPr>
        <p:txBody>
          <a:bodyPr>
            <a:normAutofit/>
          </a:bodyPr>
          <a:lstStyle/>
          <a:p>
            <a:pPr algn="ctr"/>
            <a:r>
              <a:rPr lang="en-US" sz="3200" dirty="0" smtClean="0"/>
              <a:t>Table of Contents</a:t>
            </a:r>
            <a:endParaRPr lang="en-US" sz="3200" dirty="0"/>
          </a:p>
        </p:txBody>
      </p:sp>
      <p:cxnSp>
        <p:nvCxnSpPr>
          <p:cNvPr id="5" name="Straight Connector 4"/>
          <p:cNvCxnSpPr/>
          <p:nvPr/>
        </p:nvCxnSpPr>
        <p:spPr>
          <a:xfrm>
            <a:off x="1091822" y="1087795"/>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066801" y="1153476"/>
            <a:ext cx="7784029" cy="6986528"/>
          </a:xfrm>
          <a:prstGeom prst="rect">
            <a:avLst/>
          </a:prstGeom>
          <a:noFill/>
        </p:spPr>
        <p:txBody>
          <a:bodyPr wrap="square" rtlCol="0">
            <a:spAutoFit/>
          </a:bodyPr>
          <a:lstStyle/>
          <a:p>
            <a:pPr lvl="0"/>
            <a:r>
              <a:rPr lang="en-US" sz="1600" b="1" dirty="0" err="1"/>
              <a:t>Libbey</a:t>
            </a:r>
            <a:r>
              <a:rPr lang="en-US" sz="1600" b="1" dirty="0"/>
              <a:t> Glass </a:t>
            </a:r>
            <a:r>
              <a:rPr lang="en-US" sz="1600" b="1" dirty="0" smtClean="0"/>
              <a:t>Overview                                                                                                    </a:t>
            </a:r>
            <a:endParaRPr lang="en-US" sz="1600" b="1" dirty="0"/>
          </a:p>
          <a:p>
            <a:pPr lvl="1"/>
            <a:r>
              <a:rPr lang="en-US" sz="1600" dirty="0"/>
              <a:t>As-Is Business Model Canvas</a:t>
            </a:r>
          </a:p>
          <a:p>
            <a:pPr lvl="1"/>
            <a:r>
              <a:rPr lang="en-US" sz="1600" dirty="0"/>
              <a:t>Product Portfolio</a:t>
            </a:r>
          </a:p>
          <a:p>
            <a:pPr lvl="0"/>
            <a:r>
              <a:rPr lang="en-US" sz="1600" b="1" dirty="0"/>
              <a:t>Indonesian Market Analysis</a:t>
            </a:r>
          </a:p>
          <a:p>
            <a:pPr lvl="1"/>
            <a:r>
              <a:rPr lang="en-US" sz="1600" dirty="0"/>
              <a:t>Market Selection</a:t>
            </a:r>
          </a:p>
          <a:p>
            <a:pPr lvl="1"/>
            <a:r>
              <a:rPr lang="en-US" sz="1600" dirty="0"/>
              <a:t>Country Overview</a:t>
            </a:r>
          </a:p>
          <a:p>
            <a:pPr lvl="1"/>
            <a:r>
              <a:rPr lang="en-US" sz="1600" dirty="0"/>
              <a:t>CAGE Analysis</a:t>
            </a:r>
          </a:p>
          <a:p>
            <a:pPr lvl="1"/>
            <a:r>
              <a:rPr lang="en-US" sz="1600" dirty="0"/>
              <a:t>Porter’s Five Forces Analysis</a:t>
            </a:r>
          </a:p>
          <a:p>
            <a:pPr lvl="1"/>
            <a:r>
              <a:rPr lang="en-US" sz="1600" dirty="0"/>
              <a:t>Institutional </a:t>
            </a:r>
            <a:r>
              <a:rPr lang="en-US" sz="1600" dirty="0" smtClean="0"/>
              <a:t>Voids</a:t>
            </a:r>
          </a:p>
          <a:p>
            <a:pPr lvl="0"/>
            <a:r>
              <a:rPr lang="en-US" sz="1600" b="1" dirty="0" smtClean="0"/>
              <a:t>Market Entrance Strategy</a:t>
            </a:r>
          </a:p>
          <a:p>
            <a:pPr lvl="1"/>
            <a:r>
              <a:rPr lang="en-US" sz="1600" dirty="0" smtClean="0"/>
              <a:t>Strategy </a:t>
            </a:r>
            <a:r>
              <a:rPr lang="en-US" sz="1600" dirty="0"/>
              <a:t>Overview</a:t>
            </a:r>
          </a:p>
          <a:p>
            <a:pPr lvl="1"/>
            <a:r>
              <a:rPr lang="en-US" sz="1600" dirty="0"/>
              <a:t>To-Be Business Model Canvas</a:t>
            </a:r>
          </a:p>
          <a:p>
            <a:pPr lvl="1"/>
            <a:r>
              <a:rPr lang="en-US" sz="1600" dirty="0"/>
              <a:t>Detailed Strategic Plan</a:t>
            </a:r>
          </a:p>
          <a:p>
            <a:pPr lvl="1"/>
            <a:r>
              <a:rPr lang="en-US" sz="1600" dirty="0" smtClean="0"/>
              <a:t>Partnership </a:t>
            </a:r>
            <a:r>
              <a:rPr lang="en-US" sz="1600" dirty="0"/>
              <a:t>Details and Potential </a:t>
            </a:r>
            <a:r>
              <a:rPr lang="en-US" sz="1600" dirty="0" smtClean="0"/>
              <a:t>Partners</a:t>
            </a:r>
          </a:p>
          <a:p>
            <a:pPr lvl="1"/>
            <a:r>
              <a:rPr lang="en-US" sz="1600" dirty="0"/>
              <a:t>Libbey To-Be Process </a:t>
            </a:r>
            <a:r>
              <a:rPr lang="en-US" sz="1600" dirty="0" smtClean="0"/>
              <a:t>Model</a:t>
            </a:r>
            <a:endParaRPr lang="en-US" sz="1600" dirty="0"/>
          </a:p>
          <a:p>
            <a:pPr lvl="1"/>
            <a:r>
              <a:rPr lang="en-US" sz="1600" dirty="0"/>
              <a:t>STP </a:t>
            </a:r>
            <a:r>
              <a:rPr lang="en-US" sz="1600" dirty="0" smtClean="0"/>
              <a:t>Map</a:t>
            </a:r>
          </a:p>
          <a:p>
            <a:pPr lvl="1"/>
            <a:r>
              <a:rPr lang="en-US" sz="1600" dirty="0" smtClean="0"/>
              <a:t>4P </a:t>
            </a:r>
            <a:r>
              <a:rPr lang="en-US" sz="1600" dirty="0"/>
              <a:t>Analysis</a:t>
            </a:r>
          </a:p>
          <a:p>
            <a:pPr lvl="1"/>
            <a:r>
              <a:rPr lang="en-US" sz="1600" dirty="0"/>
              <a:t>LBGUPS </a:t>
            </a:r>
            <a:endParaRPr lang="en-US" sz="1600" dirty="0" smtClean="0"/>
          </a:p>
          <a:p>
            <a:pPr lvl="1"/>
            <a:r>
              <a:rPr lang="en-US" sz="1600" dirty="0" smtClean="0"/>
              <a:t>Abandonment </a:t>
            </a:r>
            <a:r>
              <a:rPr lang="en-US" sz="1600" dirty="0"/>
              <a:t>Criteria</a:t>
            </a:r>
          </a:p>
          <a:p>
            <a:pPr lvl="0"/>
            <a:r>
              <a:rPr lang="en-US" sz="1600" b="1" dirty="0"/>
              <a:t>Financial Analysis</a:t>
            </a:r>
          </a:p>
          <a:p>
            <a:pPr lvl="1"/>
            <a:r>
              <a:rPr lang="en-US" sz="1600" dirty="0"/>
              <a:t>Cost and Revenue Models</a:t>
            </a:r>
          </a:p>
          <a:p>
            <a:pPr lvl="1"/>
            <a:r>
              <a:rPr lang="en-US" sz="1600" dirty="0"/>
              <a:t>Base-case DCF</a:t>
            </a:r>
          </a:p>
          <a:p>
            <a:pPr lvl="1"/>
            <a:r>
              <a:rPr lang="en-US" sz="1600" dirty="0"/>
              <a:t>NPV of Entry and Scenario </a:t>
            </a:r>
            <a:r>
              <a:rPr lang="en-US" sz="1600" dirty="0" smtClean="0"/>
              <a:t>Criteria</a:t>
            </a:r>
          </a:p>
          <a:p>
            <a:pPr lvl="1"/>
            <a:r>
              <a:rPr lang="en-US" sz="1600" dirty="0" smtClean="0"/>
              <a:t>Risk Analysis</a:t>
            </a:r>
          </a:p>
          <a:p>
            <a:pPr lvl="0"/>
            <a:r>
              <a:rPr lang="en-US" sz="1600" b="1" dirty="0" smtClean="0"/>
              <a:t>Appendix</a:t>
            </a:r>
          </a:p>
          <a:p>
            <a:pPr lvl="0"/>
            <a:r>
              <a:rPr lang="en-US" sz="1600" b="1" dirty="0" smtClean="0"/>
              <a:t>Works Cited</a:t>
            </a:r>
            <a:endParaRPr lang="en-US" sz="1600" b="1" dirty="0"/>
          </a:p>
          <a:p>
            <a:endParaRPr lang="en-US" sz="1600" dirty="0"/>
          </a:p>
        </p:txBody>
      </p:sp>
      <p:sp>
        <p:nvSpPr>
          <p:cNvPr id="14" name="TextBox 13"/>
          <p:cNvSpPr txBox="1"/>
          <p:nvPr/>
        </p:nvSpPr>
        <p:spPr>
          <a:xfrm>
            <a:off x="6936811" y="1163995"/>
            <a:ext cx="6653583" cy="6494085"/>
          </a:xfrm>
          <a:prstGeom prst="rect">
            <a:avLst/>
          </a:prstGeom>
          <a:noFill/>
        </p:spPr>
        <p:txBody>
          <a:bodyPr wrap="square" rtlCol="0">
            <a:spAutoFit/>
          </a:bodyPr>
          <a:lstStyle/>
          <a:p>
            <a:pPr lvl="0"/>
            <a:endParaRPr lang="en-US" sz="1600" dirty="0" smtClean="0"/>
          </a:p>
          <a:p>
            <a:pPr lvl="0"/>
            <a:r>
              <a:rPr lang="en-US" sz="1600" dirty="0" smtClean="0"/>
              <a:t>1</a:t>
            </a:r>
          </a:p>
          <a:p>
            <a:pPr lvl="0"/>
            <a:r>
              <a:rPr lang="en-US" sz="1600" dirty="0" smtClean="0"/>
              <a:t>2</a:t>
            </a:r>
          </a:p>
          <a:p>
            <a:pPr lvl="0"/>
            <a:endParaRPr lang="en-US" sz="1600" dirty="0" smtClean="0"/>
          </a:p>
          <a:p>
            <a:pPr lvl="0"/>
            <a:r>
              <a:rPr lang="en-US" sz="1600" dirty="0" smtClean="0"/>
              <a:t>3</a:t>
            </a:r>
          </a:p>
          <a:p>
            <a:pPr lvl="0"/>
            <a:r>
              <a:rPr lang="en-US" sz="1600" dirty="0" smtClean="0"/>
              <a:t>4</a:t>
            </a:r>
          </a:p>
          <a:p>
            <a:pPr lvl="0"/>
            <a:r>
              <a:rPr lang="en-US" sz="1600" dirty="0" smtClean="0"/>
              <a:t>5</a:t>
            </a:r>
          </a:p>
          <a:p>
            <a:pPr lvl="0"/>
            <a:r>
              <a:rPr lang="en-US" sz="1600" dirty="0" smtClean="0"/>
              <a:t>7</a:t>
            </a:r>
          </a:p>
          <a:p>
            <a:pPr lvl="0"/>
            <a:r>
              <a:rPr lang="en-US" sz="1600" dirty="0" smtClean="0"/>
              <a:t>8</a:t>
            </a:r>
          </a:p>
          <a:p>
            <a:pPr lvl="0"/>
            <a:endParaRPr lang="en-US" sz="1600" dirty="0" smtClean="0"/>
          </a:p>
          <a:p>
            <a:pPr lvl="0"/>
            <a:r>
              <a:rPr lang="en-US" sz="1600" dirty="0" smtClean="0"/>
              <a:t>9</a:t>
            </a:r>
          </a:p>
          <a:p>
            <a:pPr lvl="0"/>
            <a:r>
              <a:rPr lang="en-US" sz="1600" dirty="0" smtClean="0"/>
              <a:t>10</a:t>
            </a:r>
          </a:p>
          <a:p>
            <a:pPr lvl="0"/>
            <a:r>
              <a:rPr lang="en-US" sz="1600" dirty="0" smtClean="0"/>
              <a:t>11</a:t>
            </a:r>
          </a:p>
          <a:p>
            <a:pPr lvl="0"/>
            <a:r>
              <a:rPr lang="en-US" sz="1600" dirty="0" smtClean="0"/>
              <a:t>14</a:t>
            </a:r>
          </a:p>
          <a:p>
            <a:pPr lvl="0"/>
            <a:r>
              <a:rPr lang="en-US" sz="1600" dirty="0" smtClean="0"/>
              <a:t>16</a:t>
            </a:r>
          </a:p>
          <a:p>
            <a:pPr lvl="0"/>
            <a:r>
              <a:rPr lang="en-US" sz="1600" dirty="0" smtClean="0"/>
              <a:t>17</a:t>
            </a:r>
          </a:p>
          <a:p>
            <a:pPr lvl="0"/>
            <a:r>
              <a:rPr lang="en-US" sz="1600" dirty="0" smtClean="0"/>
              <a:t>18</a:t>
            </a:r>
          </a:p>
          <a:p>
            <a:pPr lvl="0"/>
            <a:r>
              <a:rPr lang="en-US" sz="1600" dirty="0" smtClean="0"/>
              <a:t>20</a:t>
            </a:r>
          </a:p>
          <a:p>
            <a:pPr lvl="0"/>
            <a:r>
              <a:rPr lang="en-US" sz="1600" dirty="0" smtClean="0"/>
              <a:t>21</a:t>
            </a:r>
          </a:p>
          <a:p>
            <a:pPr lvl="0"/>
            <a:endParaRPr lang="en-US" sz="1600" dirty="0" smtClean="0"/>
          </a:p>
          <a:p>
            <a:pPr lvl="0"/>
            <a:r>
              <a:rPr lang="en-US" sz="1600" dirty="0" smtClean="0"/>
              <a:t>22</a:t>
            </a:r>
          </a:p>
          <a:p>
            <a:pPr lvl="0"/>
            <a:r>
              <a:rPr lang="en-US" sz="1600" dirty="0" smtClean="0"/>
              <a:t>23</a:t>
            </a:r>
          </a:p>
          <a:p>
            <a:pPr lvl="0"/>
            <a:r>
              <a:rPr lang="en-US" sz="1600" dirty="0" smtClean="0"/>
              <a:t>24</a:t>
            </a:r>
          </a:p>
          <a:p>
            <a:pPr lvl="0"/>
            <a:r>
              <a:rPr lang="en-US" sz="1600" dirty="0" smtClean="0"/>
              <a:t>25</a:t>
            </a:r>
          </a:p>
          <a:p>
            <a:pPr lvl="0"/>
            <a:r>
              <a:rPr lang="en-US" sz="1600" dirty="0"/>
              <a:t>i</a:t>
            </a:r>
            <a:endParaRPr lang="en-US" sz="1600" dirty="0" smtClean="0"/>
          </a:p>
          <a:p>
            <a:pPr lvl="0"/>
            <a:r>
              <a:rPr lang="en-US" sz="1600" dirty="0" smtClean="0"/>
              <a:t>ii</a:t>
            </a:r>
          </a:p>
        </p:txBody>
      </p:sp>
    </p:spTree>
    <p:extLst>
      <p:ext uri="{BB962C8B-B14F-4D97-AF65-F5344CB8AC3E}">
        <p14:creationId xmlns:p14="http://schemas.microsoft.com/office/powerpoint/2010/main" val="40256558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404" y="2548792"/>
            <a:ext cx="6056314" cy="4023122"/>
          </a:xfrm>
          <a:prstGeom prst="rect">
            <a:avLst/>
          </a:prstGeom>
        </p:spPr>
      </p:pic>
      <p:sp>
        <p:nvSpPr>
          <p:cNvPr id="61" name="Rounded Rectangle 60"/>
          <p:cNvSpPr/>
          <p:nvPr/>
        </p:nvSpPr>
        <p:spPr>
          <a:xfrm>
            <a:off x="142869" y="1428676"/>
            <a:ext cx="1830946" cy="140349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8887539" cy="1099068"/>
          </a:xfrm>
        </p:spPr>
        <p:txBody>
          <a:bodyPr>
            <a:normAutofit/>
          </a:bodyPr>
          <a:lstStyle/>
          <a:p>
            <a:r>
              <a:rPr lang="en-US" sz="3200" dirty="0" smtClean="0"/>
              <a:t>Libbey Glass is a company that exemplifies variety, internationality, flexibility, and success</a:t>
            </a:r>
            <a:endParaRPr lang="en-US" sz="3200" dirty="0"/>
          </a:p>
        </p:txBody>
      </p:sp>
      <p:sp>
        <p:nvSpPr>
          <p:cNvPr id="4" name="TextBox 3"/>
          <p:cNvSpPr txBox="1"/>
          <p:nvPr/>
        </p:nvSpPr>
        <p:spPr>
          <a:xfrm>
            <a:off x="538859" y="1036610"/>
            <a:ext cx="957763" cy="430887"/>
          </a:xfrm>
          <a:prstGeom prst="rect">
            <a:avLst/>
          </a:prstGeom>
          <a:noFill/>
        </p:spPr>
        <p:txBody>
          <a:bodyPr wrap="none" rtlCol="0">
            <a:spAutoFit/>
          </a:bodyPr>
          <a:lstStyle/>
          <a:p>
            <a:r>
              <a:rPr lang="en-US" sz="2200" b="1" dirty="0"/>
              <a:t>Variety</a:t>
            </a:r>
          </a:p>
        </p:txBody>
      </p:sp>
      <p:sp>
        <p:nvSpPr>
          <p:cNvPr id="5" name="TextBox 4"/>
          <p:cNvSpPr txBox="1"/>
          <p:nvPr/>
        </p:nvSpPr>
        <p:spPr>
          <a:xfrm>
            <a:off x="8508230" y="4582443"/>
            <a:ext cx="1039067" cy="430887"/>
          </a:xfrm>
          <a:prstGeom prst="rect">
            <a:avLst/>
          </a:prstGeom>
          <a:noFill/>
        </p:spPr>
        <p:txBody>
          <a:bodyPr wrap="none" rtlCol="0">
            <a:spAutoFit/>
          </a:bodyPr>
          <a:lstStyle/>
          <a:p>
            <a:r>
              <a:rPr lang="en-US" sz="2200" b="1" dirty="0" smtClean="0"/>
              <a:t>Success</a:t>
            </a:r>
            <a:endParaRPr lang="en-US" sz="2200" b="1" dirty="0"/>
          </a:p>
        </p:txBody>
      </p:sp>
      <p:sp>
        <p:nvSpPr>
          <p:cNvPr id="6" name="TextBox 5"/>
          <p:cNvSpPr txBox="1"/>
          <p:nvPr/>
        </p:nvSpPr>
        <p:spPr>
          <a:xfrm>
            <a:off x="172635" y="4268872"/>
            <a:ext cx="1741695" cy="400110"/>
          </a:xfrm>
          <a:prstGeom prst="rect">
            <a:avLst/>
          </a:prstGeom>
          <a:noFill/>
        </p:spPr>
        <p:txBody>
          <a:bodyPr wrap="none" rtlCol="0">
            <a:spAutoFit/>
          </a:bodyPr>
          <a:lstStyle/>
          <a:p>
            <a:pPr algn="ctr"/>
            <a:r>
              <a:rPr lang="en-US" sz="2000" b="1" dirty="0" smtClean="0"/>
              <a:t>Internationality</a:t>
            </a:r>
            <a:endParaRPr lang="en-US" sz="2000" b="1" dirty="0"/>
          </a:p>
        </p:txBody>
      </p:sp>
      <p:sp>
        <p:nvSpPr>
          <p:cNvPr id="7" name="TextBox 6"/>
          <p:cNvSpPr txBox="1"/>
          <p:nvPr/>
        </p:nvSpPr>
        <p:spPr>
          <a:xfrm>
            <a:off x="8438860" y="1033305"/>
            <a:ext cx="1220912" cy="430887"/>
          </a:xfrm>
          <a:prstGeom prst="rect">
            <a:avLst/>
          </a:prstGeom>
          <a:noFill/>
        </p:spPr>
        <p:txBody>
          <a:bodyPr wrap="none" rtlCol="0">
            <a:spAutoFit/>
          </a:bodyPr>
          <a:lstStyle/>
          <a:p>
            <a:r>
              <a:rPr lang="en-US" sz="2200" b="1" dirty="0" smtClean="0">
                <a:solidFill>
                  <a:srgbClr val="000000"/>
                </a:solidFill>
              </a:rPr>
              <a:t>Flexibility</a:t>
            </a:r>
            <a:endParaRPr lang="en-US" sz="2200" b="1" dirty="0">
              <a:solidFill>
                <a:srgbClr val="000000"/>
              </a:solidFill>
            </a:endParaRPr>
          </a:p>
        </p:txBody>
      </p:sp>
      <p:sp>
        <p:nvSpPr>
          <p:cNvPr id="8" name="Rectangle 7"/>
          <p:cNvSpPr/>
          <p:nvPr/>
        </p:nvSpPr>
        <p:spPr>
          <a:xfrm>
            <a:off x="125437" y="1523280"/>
            <a:ext cx="1889016" cy="1200329"/>
          </a:xfrm>
          <a:prstGeom prst="rect">
            <a:avLst/>
          </a:prstGeom>
        </p:spPr>
        <p:txBody>
          <a:bodyPr wrap="square">
            <a:spAutoFit/>
          </a:bodyPr>
          <a:lstStyle/>
          <a:p>
            <a:r>
              <a:rPr lang="en-US" sz="1200" dirty="0" smtClean="0"/>
              <a:t>Libbey designs </a:t>
            </a:r>
            <a:r>
              <a:rPr lang="en-US" sz="1200" dirty="0"/>
              <a:t>and markets </a:t>
            </a:r>
            <a:r>
              <a:rPr lang="en-US" sz="1200" b="1" dirty="0" smtClean="0">
                <a:latin typeface="Calibri"/>
                <a:cs typeface="Calibri"/>
              </a:rPr>
              <a:t>six extensive lines </a:t>
            </a:r>
            <a:r>
              <a:rPr lang="en-US" sz="1200" dirty="0"/>
              <a:t>of </a:t>
            </a:r>
            <a:r>
              <a:rPr lang="en-US" sz="1200" dirty="0" smtClean="0"/>
              <a:t>high-quality </a:t>
            </a:r>
            <a:r>
              <a:rPr lang="en-US" sz="1200" dirty="0"/>
              <a:t>glass tableware, ceramic dinnerware, metal flatware, </a:t>
            </a:r>
            <a:r>
              <a:rPr lang="en-US" sz="1200" dirty="0" smtClean="0"/>
              <a:t>hollowware, </a:t>
            </a:r>
            <a:r>
              <a:rPr lang="en-US" sz="1200" dirty="0"/>
              <a:t>and </a:t>
            </a:r>
            <a:r>
              <a:rPr lang="en-US" sz="1200" dirty="0" smtClean="0"/>
              <a:t>serveware</a:t>
            </a:r>
            <a:r>
              <a:rPr lang="en-US" sz="1200" dirty="0"/>
              <a:t>.</a:t>
            </a:r>
          </a:p>
        </p:txBody>
      </p:sp>
      <p:sp>
        <p:nvSpPr>
          <p:cNvPr id="9" name="Rectangle 8"/>
          <p:cNvSpPr/>
          <p:nvPr/>
        </p:nvSpPr>
        <p:spPr>
          <a:xfrm>
            <a:off x="8242859" y="5085590"/>
            <a:ext cx="1815541" cy="1200329"/>
          </a:xfrm>
          <a:prstGeom prst="rect">
            <a:avLst/>
          </a:prstGeom>
        </p:spPr>
        <p:txBody>
          <a:bodyPr wrap="square">
            <a:spAutoFit/>
          </a:bodyPr>
          <a:lstStyle/>
          <a:p>
            <a:r>
              <a:rPr lang="en-US" sz="1200" dirty="0"/>
              <a:t>I</a:t>
            </a:r>
            <a:r>
              <a:rPr lang="en-US" sz="1200" dirty="0" smtClean="0"/>
              <a:t>ts </a:t>
            </a:r>
            <a:r>
              <a:rPr lang="en-US" sz="1200" dirty="0"/>
              <a:t>net sales have been steady over the past five </a:t>
            </a:r>
            <a:r>
              <a:rPr lang="en-US" sz="1200" dirty="0" smtClean="0"/>
              <a:t>years, it pays regular dividends, has cash reserves of $60M and a debt capacity of $82M.</a:t>
            </a:r>
            <a:endParaRPr lang="en-US" sz="1200" dirty="0"/>
          </a:p>
        </p:txBody>
      </p:sp>
      <p:sp>
        <p:nvSpPr>
          <p:cNvPr id="11" name="Rectangle 10"/>
          <p:cNvSpPr/>
          <p:nvPr/>
        </p:nvSpPr>
        <p:spPr>
          <a:xfrm>
            <a:off x="141311" y="4763473"/>
            <a:ext cx="1861348" cy="1384995"/>
          </a:xfrm>
          <a:prstGeom prst="rect">
            <a:avLst/>
          </a:prstGeom>
        </p:spPr>
        <p:txBody>
          <a:bodyPr wrap="square">
            <a:spAutoFit/>
          </a:bodyPr>
          <a:lstStyle/>
          <a:p>
            <a:r>
              <a:rPr lang="en-US" sz="1200" dirty="0"/>
              <a:t>Libbey already has a significant </a:t>
            </a:r>
            <a:r>
              <a:rPr lang="en-US" sz="1200" dirty="0">
                <a:cs typeface="Calibri"/>
              </a:rPr>
              <a:t>international </a:t>
            </a:r>
            <a:r>
              <a:rPr lang="en-US" sz="1200" dirty="0" smtClean="0">
                <a:cs typeface="Calibri"/>
              </a:rPr>
              <a:t>presence, with manufacturing facilities in China, Mexico, and United States. Its products are sold in </a:t>
            </a:r>
            <a:r>
              <a:rPr lang="en-US" sz="1200" b="1" dirty="0">
                <a:latin typeface="Calibri"/>
                <a:cs typeface="Calibri"/>
              </a:rPr>
              <a:t>over 100 countries</a:t>
            </a:r>
            <a:r>
              <a:rPr lang="en-US" sz="1200" dirty="0" smtClean="0">
                <a:cs typeface="Calibri"/>
              </a:rPr>
              <a:t>. </a:t>
            </a:r>
            <a:endParaRPr lang="en-US" sz="1200" dirty="0"/>
          </a:p>
        </p:txBody>
      </p:sp>
      <p:sp>
        <p:nvSpPr>
          <p:cNvPr id="12" name="Rectangle 11"/>
          <p:cNvSpPr/>
          <p:nvPr/>
        </p:nvSpPr>
        <p:spPr>
          <a:xfrm>
            <a:off x="8223811" y="1476300"/>
            <a:ext cx="1834589" cy="1200329"/>
          </a:xfrm>
          <a:prstGeom prst="rect">
            <a:avLst/>
          </a:prstGeom>
        </p:spPr>
        <p:txBody>
          <a:bodyPr wrap="square">
            <a:spAutoFit/>
          </a:bodyPr>
          <a:lstStyle/>
          <a:p>
            <a:r>
              <a:rPr lang="en-US" sz="1200" dirty="0" smtClean="0"/>
              <a:t>Libbey sells its products through </a:t>
            </a:r>
            <a:r>
              <a:rPr lang="en-US" sz="1200" b="1" dirty="0" smtClean="0">
                <a:latin typeface="Calibri"/>
                <a:cs typeface="Calibri"/>
              </a:rPr>
              <a:t>three distinct channels </a:t>
            </a:r>
            <a:r>
              <a:rPr lang="en-US" sz="1200" dirty="0" smtClean="0"/>
              <a:t>internationally, and is therefore able to adapt to each country’s unique needs. </a:t>
            </a:r>
            <a:endParaRPr lang="en-US" sz="1200" dirty="0"/>
          </a:p>
        </p:txBody>
      </p:sp>
      <p:sp>
        <p:nvSpPr>
          <p:cNvPr id="17" name="TextBox 16"/>
          <p:cNvSpPr txBox="1"/>
          <p:nvPr/>
        </p:nvSpPr>
        <p:spPr>
          <a:xfrm>
            <a:off x="157184" y="3352310"/>
            <a:ext cx="1811237" cy="830997"/>
          </a:xfrm>
          <a:prstGeom prst="rect">
            <a:avLst/>
          </a:prstGeom>
          <a:noFill/>
          <a:ln>
            <a:noFill/>
          </a:ln>
        </p:spPr>
        <p:txBody>
          <a:bodyPr wrap="square" rtlCol="0">
            <a:spAutoFit/>
          </a:bodyPr>
          <a:lstStyle/>
          <a:p>
            <a:r>
              <a:rPr lang="en-US" sz="1200" dirty="0" smtClean="0"/>
              <a:t>In order to fully </a:t>
            </a:r>
            <a:r>
              <a:rPr lang="en-US" sz="1200" b="1" dirty="0" smtClean="0">
                <a:latin typeface="Calibri"/>
                <a:cs typeface="Calibri"/>
              </a:rPr>
              <a:t>realize the potential</a:t>
            </a:r>
            <a:r>
              <a:rPr lang="en-US" sz="1200" dirty="0" smtClean="0"/>
              <a:t> of all product lines, it must </a:t>
            </a:r>
            <a:r>
              <a:rPr lang="en-US" sz="1200" dirty="0" smtClean="0">
                <a:cs typeface="Calibri"/>
              </a:rPr>
              <a:t>seek to enter </a:t>
            </a:r>
            <a:r>
              <a:rPr lang="en-US" sz="1200" dirty="0" smtClean="0"/>
              <a:t>larger markets.  </a:t>
            </a:r>
            <a:endParaRPr lang="en-US" sz="1200" dirty="0"/>
          </a:p>
        </p:txBody>
      </p:sp>
      <p:sp>
        <p:nvSpPr>
          <p:cNvPr id="18" name="Rectangle 17"/>
          <p:cNvSpPr/>
          <p:nvPr/>
        </p:nvSpPr>
        <p:spPr>
          <a:xfrm>
            <a:off x="8239707" y="6883465"/>
            <a:ext cx="1818693" cy="646331"/>
          </a:xfrm>
          <a:prstGeom prst="rect">
            <a:avLst/>
          </a:prstGeom>
        </p:spPr>
        <p:txBody>
          <a:bodyPr wrap="square">
            <a:spAutoFit/>
          </a:bodyPr>
          <a:lstStyle/>
          <a:p>
            <a:r>
              <a:rPr lang="en-US" sz="1200" dirty="0"/>
              <a:t>I</a:t>
            </a:r>
            <a:r>
              <a:rPr lang="en-US" sz="1200" dirty="0" smtClean="0"/>
              <a:t>n </a:t>
            </a:r>
            <a:r>
              <a:rPr lang="en-US" sz="1200" dirty="0"/>
              <a:t>order to </a:t>
            </a:r>
            <a:r>
              <a:rPr lang="en-US" sz="1200" dirty="0" smtClean="0"/>
              <a:t>achieve its target annual growth rate of </a:t>
            </a:r>
            <a:r>
              <a:rPr lang="en-US" sz="1200" dirty="0"/>
              <a:t>4-6</a:t>
            </a:r>
            <a:r>
              <a:rPr lang="en-US" sz="1200" dirty="0" smtClean="0"/>
              <a:t>%, </a:t>
            </a:r>
            <a:r>
              <a:rPr lang="en-US" sz="1200" dirty="0"/>
              <a:t>it must </a:t>
            </a:r>
            <a:r>
              <a:rPr lang="en-US" sz="1200" dirty="0" smtClean="0"/>
              <a:t>expand.</a:t>
            </a:r>
            <a:endParaRPr lang="en-US" sz="1200" dirty="0"/>
          </a:p>
        </p:txBody>
      </p:sp>
      <p:sp>
        <p:nvSpPr>
          <p:cNvPr id="19" name="Rectangle 18"/>
          <p:cNvSpPr/>
          <p:nvPr/>
        </p:nvSpPr>
        <p:spPr>
          <a:xfrm>
            <a:off x="125437" y="6719164"/>
            <a:ext cx="1884083" cy="830997"/>
          </a:xfrm>
          <a:prstGeom prst="rect">
            <a:avLst/>
          </a:prstGeom>
        </p:spPr>
        <p:txBody>
          <a:bodyPr wrap="square">
            <a:spAutoFit/>
          </a:bodyPr>
          <a:lstStyle/>
          <a:p>
            <a:r>
              <a:rPr lang="en-US" sz="1200" dirty="0"/>
              <a:t>B</a:t>
            </a:r>
            <a:r>
              <a:rPr lang="en-US" sz="1200" dirty="0" smtClean="0"/>
              <a:t>ut Libbey can </a:t>
            </a:r>
            <a:r>
              <a:rPr lang="en-US" sz="1200" b="1" dirty="0">
                <a:latin typeface="Calibri"/>
                <a:cs typeface="Calibri"/>
              </a:rPr>
              <a:t>reap higher returns</a:t>
            </a:r>
            <a:r>
              <a:rPr lang="en-US" sz="1200" dirty="0"/>
              <a:t> by digging into a new market and becoming a sizeable player there.</a:t>
            </a:r>
          </a:p>
        </p:txBody>
      </p:sp>
      <p:sp>
        <p:nvSpPr>
          <p:cNvPr id="20" name="TextBox 19"/>
          <p:cNvSpPr txBox="1"/>
          <p:nvPr/>
        </p:nvSpPr>
        <p:spPr>
          <a:xfrm>
            <a:off x="8151446" y="3212668"/>
            <a:ext cx="1818693" cy="1015663"/>
          </a:xfrm>
          <a:prstGeom prst="rect">
            <a:avLst/>
          </a:prstGeom>
          <a:noFill/>
        </p:spPr>
        <p:txBody>
          <a:bodyPr wrap="square" rtlCol="0">
            <a:spAutoFit/>
          </a:bodyPr>
          <a:lstStyle/>
          <a:p>
            <a:r>
              <a:rPr lang="en-US" sz="1200" dirty="0" smtClean="0"/>
              <a:t>To </a:t>
            </a:r>
            <a:r>
              <a:rPr lang="en-US" sz="1200" b="1" dirty="0" smtClean="0">
                <a:latin typeface="Calibri"/>
                <a:cs typeface="Calibri"/>
              </a:rPr>
              <a:t>utilize this advantage </a:t>
            </a:r>
            <a:r>
              <a:rPr lang="en-US" sz="1200" dirty="0" smtClean="0"/>
              <a:t>of flexibility, Libbey must continuously expand to countries with revenue opportunities.</a:t>
            </a:r>
            <a:endParaRPr lang="en-US" sz="1200" dirty="0"/>
          </a:p>
        </p:txBody>
      </p:sp>
      <p:cxnSp>
        <p:nvCxnSpPr>
          <p:cNvPr id="21" name="Straight Connector 20"/>
          <p:cNvCxnSpPr/>
          <p:nvPr/>
        </p:nvCxnSpPr>
        <p:spPr>
          <a:xfrm>
            <a:off x="0" y="1032711"/>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Down Arrow 23"/>
          <p:cNvSpPr/>
          <p:nvPr/>
        </p:nvSpPr>
        <p:spPr>
          <a:xfrm>
            <a:off x="885763" y="2930965"/>
            <a:ext cx="249702" cy="31646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33" name="Oval 32"/>
          <p:cNvSpPr/>
          <p:nvPr/>
        </p:nvSpPr>
        <p:spPr>
          <a:xfrm>
            <a:off x="5498300" y="4372598"/>
            <a:ext cx="1520406" cy="1255328"/>
          </a:xfrm>
          <a:prstGeom prst="ellipse">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flipV="1">
            <a:off x="6088739" y="2825606"/>
            <a:ext cx="2229433" cy="1546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024278" y="5809293"/>
            <a:ext cx="1970339" cy="83716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a:stCxn id="36" idx="0"/>
          </p:cNvCxnSpPr>
          <p:nvPr/>
        </p:nvCxnSpPr>
        <p:spPr>
          <a:xfrm flipV="1">
            <a:off x="6009448" y="4889250"/>
            <a:ext cx="2340473" cy="920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3116680" y="4315665"/>
            <a:ext cx="1392702" cy="4529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069239" y="3725589"/>
            <a:ext cx="1392702" cy="50249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50" idx="2"/>
          </p:cNvCxnSpPr>
          <p:nvPr/>
        </p:nvCxnSpPr>
        <p:spPr>
          <a:xfrm flipH="1" flipV="1">
            <a:off x="1891539" y="2908028"/>
            <a:ext cx="1177700" cy="106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2"/>
            <a:endCxn id="6" idx="3"/>
          </p:cNvCxnSpPr>
          <p:nvPr/>
        </p:nvCxnSpPr>
        <p:spPr>
          <a:xfrm flipH="1" flipV="1">
            <a:off x="1914330" y="4468927"/>
            <a:ext cx="1202350" cy="7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159456" y="3316564"/>
            <a:ext cx="1808965" cy="89009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p:cNvSpPr/>
          <p:nvPr/>
        </p:nvSpPr>
        <p:spPr>
          <a:xfrm>
            <a:off x="8953595" y="2810460"/>
            <a:ext cx="249702" cy="31646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70" name="Down Arrow 69"/>
          <p:cNvSpPr/>
          <p:nvPr/>
        </p:nvSpPr>
        <p:spPr>
          <a:xfrm>
            <a:off x="8951815" y="6450893"/>
            <a:ext cx="249702" cy="31646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71" name="Down Arrow 70"/>
          <p:cNvSpPr/>
          <p:nvPr/>
        </p:nvSpPr>
        <p:spPr>
          <a:xfrm>
            <a:off x="885818" y="6301340"/>
            <a:ext cx="249702" cy="31646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72" name="Rounded Rectangle 71"/>
          <p:cNvSpPr/>
          <p:nvPr/>
        </p:nvSpPr>
        <p:spPr>
          <a:xfrm>
            <a:off x="135846" y="4713996"/>
            <a:ext cx="1832575" cy="147693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157184" y="6706059"/>
            <a:ext cx="1811237" cy="85005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8175302" y="5063867"/>
            <a:ext cx="1749688" cy="124669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8191176" y="6854628"/>
            <a:ext cx="1731339" cy="70148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8176441" y="3204063"/>
            <a:ext cx="1783386" cy="102426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8169099" y="1445204"/>
            <a:ext cx="1783386" cy="128062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50243" y="2085516"/>
            <a:ext cx="4651264" cy="369332"/>
          </a:xfrm>
          <a:prstGeom prst="rect">
            <a:avLst/>
          </a:prstGeom>
          <a:noFill/>
        </p:spPr>
        <p:txBody>
          <a:bodyPr wrap="square" rtlCol="0">
            <a:spAutoFit/>
          </a:bodyPr>
          <a:lstStyle/>
          <a:p>
            <a:pPr algn="ctr"/>
            <a:r>
              <a:rPr lang="en-US" dirty="0" smtClean="0"/>
              <a:t>“As-Is” Business Model Canvas </a:t>
            </a:r>
            <a:endParaRPr lang="en-US" dirty="0"/>
          </a:p>
        </p:txBody>
      </p:sp>
      <p:sp>
        <p:nvSpPr>
          <p:cNvPr id="41" name="TextBox 40"/>
          <p:cNvSpPr txBox="1"/>
          <p:nvPr/>
        </p:nvSpPr>
        <p:spPr>
          <a:xfrm>
            <a:off x="9767403" y="7420322"/>
            <a:ext cx="1296537"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5597449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121" y="111120"/>
            <a:ext cx="9509163" cy="1019074"/>
          </a:xfrm>
        </p:spPr>
        <p:txBody>
          <a:bodyPr>
            <a:normAutofit/>
          </a:bodyPr>
          <a:lstStyle/>
          <a:p>
            <a:r>
              <a:rPr lang="en-US" sz="3200" dirty="0" smtClean="0"/>
              <a:t>Of Libbey Inc.’s product portfolio, Libbey Glassware, Syracuse China, and World Tableware are the most adaptable</a:t>
            </a:r>
            <a:endParaRPr lang="en-US" sz="3200" dirty="0"/>
          </a:p>
        </p:txBody>
      </p:sp>
      <p:cxnSp>
        <p:nvCxnSpPr>
          <p:cNvPr id="20" name="Straight Connector 19"/>
          <p:cNvCxnSpPr/>
          <p:nvPr/>
        </p:nvCxnSpPr>
        <p:spPr>
          <a:xfrm>
            <a:off x="0" y="1150360"/>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285295" y="2864213"/>
            <a:ext cx="1890647" cy="656305"/>
          </a:xfrm>
          <a:prstGeom prst="roundRect">
            <a:avLst>
              <a:gd name="adj" fmla="val 10000"/>
            </a:avLst>
          </a:prstGeom>
          <a:blipFill rotWithShape="1">
            <a:blip r:embed="rId2">
              <a:extLst>
                <a:ext uri="{28A0092B-C50C-407E-A947-70E740481C1C}">
                  <a14:useLocalDpi xmlns:a14="http://schemas.microsoft.com/office/drawing/2010/main" val="0"/>
                </a:ext>
              </a:extLst>
            </a:blip>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33" name="Rounded Rectangle 32"/>
          <p:cNvSpPr/>
          <p:nvPr/>
        </p:nvSpPr>
        <p:spPr>
          <a:xfrm>
            <a:off x="285295" y="3599635"/>
            <a:ext cx="1890647" cy="759073"/>
          </a:xfrm>
          <a:prstGeom prst="roundRect">
            <a:avLst>
              <a:gd name="adj" fmla="val 10000"/>
            </a:avLst>
          </a:prstGeom>
          <a:blipFill rotWithShape="1">
            <a:blip r:embed="rId3"/>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38" name="Rounded Rectangle 37"/>
          <p:cNvSpPr/>
          <p:nvPr/>
        </p:nvSpPr>
        <p:spPr>
          <a:xfrm>
            <a:off x="285295" y="4437825"/>
            <a:ext cx="1890647" cy="666739"/>
          </a:xfrm>
          <a:prstGeom prst="roundRect">
            <a:avLst>
              <a:gd name="adj" fmla="val 10000"/>
            </a:avLst>
          </a:prstGeom>
          <a:blipFill rotWithShape="1">
            <a:blip r:embed="rId4"/>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39" name="Rounded Rectangle 38"/>
          <p:cNvSpPr/>
          <p:nvPr/>
        </p:nvSpPr>
        <p:spPr>
          <a:xfrm>
            <a:off x="285295" y="5183681"/>
            <a:ext cx="1890647" cy="666739"/>
          </a:xfrm>
          <a:prstGeom prst="roundRect">
            <a:avLst>
              <a:gd name="adj" fmla="val 10000"/>
            </a:avLst>
          </a:prstGeom>
          <a:blipFill rotWithShape="1">
            <a:blip r:embed="rId5"/>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40" name="Rounded Rectangle 39"/>
          <p:cNvSpPr/>
          <p:nvPr/>
        </p:nvSpPr>
        <p:spPr>
          <a:xfrm>
            <a:off x="285295" y="5929537"/>
            <a:ext cx="1890647" cy="666739"/>
          </a:xfrm>
          <a:prstGeom prst="roundRect">
            <a:avLst>
              <a:gd name="adj" fmla="val 10000"/>
            </a:avLst>
          </a:prstGeom>
          <a:blipFill rotWithShape="1">
            <a:blip r:embed="rId6"/>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41" name="Rounded Rectangle 40"/>
          <p:cNvSpPr/>
          <p:nvPr/>
        </p:nvSpPr>
        <p:spPr>
          <a:xfrm>
            <a:off x="285295" y="6675393"/>
            <a:ext cx="1890647" cy="666739"/>
          </a:xfrm>
          <a:prstGeom prst="roundRect">
            <a:avLst>
              <a:gd name="adj" fmla="val 10000"/>
            </a:avLst>
          </a:prstGeom>
          <a:blipFill rotWithShape="1">
            <a:blip r:embed="rId7"/>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42" name="Rounded Rectangle 41"/>
          <p:cNvSpPr/>
          <p:nvPr/>
        </p:nvSpPr>
        <p:spPr>
          <a:xfrm>
            <a:off x="285295" y="2002748"/>
            <a:ext cx="1877715" cy="782348"/>
          </a:xfrm>
          <a:prstGeom prst="roundRect">
            <a:avLst>
              <a:gd name="adj" fmla="val 10000"/>
            </a:avLst>
          </a:prstGeom>
          <a:blipFill rotWithShape="1">
            <a:blip r:embed="rId8">
              <a:extLst>
                <a:ext uri="{28A0092B-C50C-407E-A947-70E740481C1C}">
                  <a14:useLocalDpi xmlns:a14="http://schemas.microsoft.com/office/drawing/2010/main" val="0"/>
                </a:ext>
              </a:extLst>
            </a:blip>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43" name="TextBox 42"/>
          <p:cNvSpPr txBox="1"/>
          <p:nvPr/>
        </p:nvSpPr>
        <p:spPr>
          <a:xfrm>
            <a:off x="811881" y="1309323"/>
            <a:ext cx="837473" cy="461665"/>
          </a:xfrm>
          <a:prstGeom prst="rect">
            <a:avLst/>
          </a:prstGeom>
          <a:noFill/>
        </p:spPr>
        <p:txBody>
          <a:bodyPr wrap="none" rtlCol="0">
            <a:spAutoFit/>
          </a:bodyPr>
          <a:lstStyle/>
          <a:p>
            <a:r>
              <a:rPr lang="en-US" sz="2400" spc="-120" dirty="0" smtClean="0">
                <a:latin typeface="+mj-lt"/>
                <a:ea typeface="+mj-ea"/>
                <a:cs typeface="+mj-cs"/>
              </a:rPr>
              <a:t>Brand</a:t>
            </a:r>
            <a:endParaRPr lang="en-US" sz="2400" spc="-120" dirty="0">
              <a:latin typeface="+mj-lt"/>
              <a:ea typeface="+mj-ea"/>
              <a:cs typeface="+mj-cs"/>
            </a:endParaRPr>
          </a:p>
        </p:txBody>
      </p:sp>
      <p:sp>
        <p:nvSpPr>
          <p:cNvPr id="44" name="TextBox 43"/>
          <p:cNvSpPr txBox="1"/>
          <p:nvPr/>
        </p:nvSpPr>
        <p:spPr>
          <a:xfrm>
            <a:off x="2704101" y="1307209"/>
            <a:ext cx="1147365" cy="461665"/>
          </a:xfrm>
          <a:prstGeom prst="rect">
            <a:avLst/>
          </a:prstGeom>
          <a:noFill/>
        </p:spPr>
        <p:txBody>
          <a:bodyPr wrap="none" rtlCol="0">
            <a:spAutoFit/>
          </a:bodyPr>
          <a:lstStyle/>
          <a:p>
            <a:r>
              <a:rPr lang="en-US" sz="2400" spc="-120" dirty="0" smtClean="0">
                <a:latin typeface="+mj-lt"/>
                <a:ea typeface="+mj-ea"/>
                <a:cs typeface="+mj-cs"/>
              </a:rPr>
              <a:t>Products</a:t>
            </a:r>
            <a:endParaRPr lang="en-US" sz="2400" spc="-120" dirty="0">
              <a:latin typeface="+mj-lt"/>
              <a:ea typeface="+mj-ea"/>
              <a:cs typeface="+mj-cs"/>
            </a:endParaRPr>
          </a:p>
        </p:txBody>
      </p:sp>
      <p:sp>
        <p:nvSpPr>
          <p:cNvPr id="45" name="TextBox 44"/>
          <p:cNvSpPr txBox="1"/>
          <p:nvPr/>
        </p:nvSpPr>
        <p:spPr>
          <a:xfrm>
            <a:off x="4310384" y="1291335"/>
            <a:ext cx="1892826" cy="461665"/>
          </a:xfrm>
          <a:prstGeom prst="rect">
            <a:avLst/>
          </a:prstGeom>
          <a:noFill/>
        </p:spPr>
        <p:txBody>
          <a:bodyPr wrap="none" rtlCol="0">
            <a:spAutoFit/>
          </a:bodyPr>
          <a:lstStyle/>
          <a:p>
            <a:r>
              <a:rPr lang="en-US" sz="2400" spc="-120" dirty="0" smtClean="0">
                <a:latin typeface="+mj-lt"/>
                <a:ea typeface="+mj-ea"/>
                <a:cs typeface="+mj-cs"/>
              </a:rPr>
              <a:t>Target Segment</a:t>
            </a:r>
            <a:endParaRPr lang="en-US" sz="2400" spc="-120" dirty="0">
              <a:latin typeface="+mj-lt"/>
              <a:ea typeface="+mj-ea"/>
              <a:cs typeface="+mj-cs"/>
            </a:endParaRPr>
          </a:p>
        </p:txBody>
      </p:sp>
      <p:sp>
        <p:nvSpPr>
          <p:cNvPr id="46" name="TextBox 45"/>
          <p:cNvSpPr txBox="1"/>
          <p:nvPr/>
        </p:nvSpPr>
        <p:spPr>
          <a:xfrm>
            <a:off x="7309088" y="1307209"/>
            <a:ext cx="1476815" cy="461665"/>
          </a:xfrm>
          <a:prstGeom prst="rect">
            <a:avLst/>
          </a:prstGeom>
          <a:noFill/>
        </p:spPr>
        <p:txBody>
          <a:bodyPr wrap="none" rtlCol="0">
            <a:spAutoFit/>
          </a:bodyPr>
          <a:lstStyle/>
          <a:p>
            <a:r>
              <a:rPr lang="en-US" sz="2400" spc="-120" dirty="0" smtClean="0">
                <a:latin typeface="+mj-lt"/>
                <a:ea typeface="+mj-ea"/>
                <a:cs typeface="+mj-cs"/>
              </a:rPr>
              <a:t>Adaptability</a:t>
            </a:r>
            <a:endParaRPr lang="en-US" sz="2400" spc="-120" dirty="0">
              <a:latin typeface="+mj-lt"/>
              <a:ea typeface="+mj-ea"/>
              <a:cs typeface="+mj-cs"/>
            </a:endParaRPr>
          </a:p>
        </p:txBody>
      </p:sp>
      <p:sp>
        <p:nvSpPr>
          <p:cNvPr id="14" name="Rounded Rectangle 13"/>
          <p:cNvSpPr/>
          <p:nvPr/>
        </p:nvSpPr>
        <p:spPr>
          <a:xfrm>
            <a:off x="2397504" y="2002748"/>
            <a:ext cx="1760561" cy="782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Glass tableware, including wine glass, jars, and other household glassware</a:t>
            </a:r>
            <a:endParaRPr lang="en-US" sz="1200" dirty="0"/>
          </a:p>
        </p:txBody>
      </p:sp>
      <p:sp>
        <p:nvSpPr>
          <p:cNvPr id="47" name="Rounded Rectangle 46"/>
          <p:cNvSpPr/>
          <p:nvPr/>
        </p:nvSpPr>
        <p:spPr>
          <a:xfrm>
            <a:off x="4392559" y="2002748"/>
            <a:ext cx="1760561" cy="782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Households or restaurants seeking high-equality glass products</a:t>
            </a:r>
            <a:endParaRPr lang="en-US" sz="1200" dirty="0"/>
          </a:p>
        </p:txBody>
      </p:sp>
      <p:sp>
        <p:nvSpPr>
          <p:cNvPr id="48" name="Rounded Rectangle 47"/>
          <p:cNvSpPr/>
          <p:nvPr/>
        </p:nvSpPr>
        <p:spPr>
          <a:xfrm>
            <a:off x="6299783" y="2002748"/>
            <a:ext cx="3467512" cy="782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This brand is well-equipped to adapt to most developing markets around the world due to low manufacturing cost and worldwide manufacturing</a:t>
            </a:r>
            <a:endParaRPr lang="en-US" sz="1200" dirty="0"/>
          </a:p>
        </p:txBody>
      </p:sp>
      <p:sp>
        <p:nvSpPr>
          <p:cNvPr id="49" name="Rounded Rectangle 48"/>
          <p:cNvSpPr/>
          <p:nvPr/>
        </p:nvSpPr>
        <p:spPr>
          <a:xfrm>
            <a:off x="2397504" y="2864213"/>
            <a:ext cx="1760561" cy="656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Ceramic tableware such as plates and bowls</a:t>
            </a:r>
            <a:endParaRPr lang="en-US" sz="1200" dirty="0"/>
          </a:p>
        </p:txBody>
      </p:sp>
      <p:sp>
        <p:nvSpPr>
          <p:cNvPr id="50" name="Rounded Rectangle 49"/>
          <p:cNvSpPr/>
          <p:nvPr/>
        </p:nvSpPr>
        <p:spPr>
          <a:xfrm>
            <a:off x="4392559" y="2864213"/>
            <a:ext cx="1760561" cy="656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Households seeking high performance ceramic tableware</a:t>
            </a:r>
            <a:endParaRPr lang="en-US" sz="1200" dirty="0"/>
          </a:p>
        </p:txBody>
      </p:sp>
      <p:sp>
        <p:nvSpPr>
          <p:cNvPr id="51" name="Rounded Rectangle 50"/>
          <p:cNvSpPr/>
          <p:nvPr/>
        </p:nvSpPr>
        <p:spPr>
          <a:xfrm>
            <a:off x="6299783" y="2864213"/>
            <a:ext cx="3467512" cy="656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This brand is well-equipped to adapt to most developing markets around the world. However, it is currently only manufactured in China and in the U.S.</a:t>
            </a:r>
            <a:endParaRPr lang="en-US" sz="1200" dirty="0"/>
          </a:p>
        </p:txBody>
      </p:sp>
      <p:sp>
        <p:nvSpPr>
          <p:cNvPr id="52" name="Rounded Rectangle 51"/>
          <p:cNvSpPr/>
          <p:nvPr/>
        </p:nvSpPr>
        <p:spPr>
          <a:xfrm>
            <a:off x="2397504" y="3613283"/>
            <a:ext cx="1760561" cy="656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Comprehensive tableware products of all materials</a:t>
            </a:r>
            <a:endParaRPr lang="en-US" sz="1200" dirty="0"/>
          </a:p>
        </p:txBody>
      </p:sp>
      <p:sp>
        <p:nvSpPr>
          <p:cNvPr id="53" name="Rounded Rectangle 52"/>
          <p:cNvSpPr/>
          <p:nvPr/>
        </p:nvSpPr>
        <p:spPr>
          <a:xfrm>
            <a:off x="4379627" y="3613283"/>
            <a:ext cx="1760561" cy="656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r>
              <a:rPr lang="en-US" sz="1200" dirty="0" smtClean="0"/>
              <a:t>estaurants seeking comprehensive tableware solution</a:t>
            </a:r>
            <a:endParaRPr lang="en-US" sz="1200" dirty="0"/>
          </a:p>
        </p:txBody>
      </p:sp>
      <p:sp>
        <p:nvSpPr>
          <p:cNvPr id="54" name="Rounded Rectangle 53"/>
          <p:cNvSpPr/>
          <p:nvPr/>
        </p:nvSpPr>
        <p:spPr>
          <a:xfrm>
            <a:off x="6299783" y="3613283"/>
            <a:ext cx="3467512" cy="656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This brand is well-equipped to adapt to most developing markets around the world due to low manufacturing costs and high global coverage</a:t>
            </a:r>
            <a:endParaRPr lang="en-US" sz="1200" dirty="0"/>
          </a:p>
        </p:txBody>
      </p:sp>
      <p:sp>
        <p:nvSpPr>
          <p:cNvPr id="55" name="Rounded Rectangle 54"/>
          <p:cNvSpPr/>
          <p:nvPr/>
        </p:nvSpPr>
        <p:spPr>
          <a:xfrm>
            <a:off x="2397504" y="4437825"/>
            <a:ext cx="1760561" cy="6568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Quality German Stemware and Wine Glass</a:t>
            </a:r>
            <a:endParaRPr lang="en-US" sz="1200" dirty="0"/>
          </a:p>
        </p:txBody>
      </p:sp>
      <p:sp>
        <p:nvSpPr>
          <p:cNvPr id="56" name="Rounded Rectangle 55"/>
          <p:cNvSpPr/>
          <p:nvPr/>
        </p:nvSpPr>
        <p:spPr>
          <a:xfrm>
            <a:off x="4379627" y="4437825"/>
            <a:ext cx="1760561" cy="6568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Households or restaurants seeking high-end glassware</a:t>
            </a:r>
            <a:endParaRPr lang="en-US" sz="1200" dirty="0"/>
          </a:p>
        </p:txBody>
      </p:sp>
      <p:sp>
        <p:nvSpPr>
          <p:cNvPr id="57" name="Rounded Rectangle 56"/>
          <p:cNvSpPr/>
          <p:nvPr/>
        </p:nvSpPr>
        <p:spPr>
          <a:xfrm>
            <a:off x="6299783" y="4437825"/>
            <a:ext cx="3467512" cy="6568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This brand is not well-equipped to adapt to developing markets due to high manufacturing costs and price</a:t>
            </a:r>
            <a:endParaRPr lang="en-US" sz="1200" dirty="0"/>
          </a:p>
        </p:txBody>
      </p:sp>
      <p:sp>
        <p:nvSpPr>
          <p:cNvPr id="58" name="Rounded Rectangle 57"/>
          <p:cNvSpPr/>
          <p:nvPr/>
        </p:nvSpPr>
        <p:spPr>
          <a:xfrm>
            <a:off x="2397504" y="5183798"/>
            <a:ext cx="1760561" cy="6568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 </a:t>
            </a:r>
            <a:r>
              <a:rPr lang="en-US" sz="1200" dirty="0" smtClean="0"/>
              <a:t>Stainless </a:t>
            </a:r>
            <a:r>
              <a:rPr lang="en-US" sz="1200" dirty="0"/>
              <a:t>steel and silverplated flatware and serveware</a:t>
            </a:r>
          </a:p>
        </p:txBody>
      </p:sp>
      <p:sp>
        <p:nvSpPr>
          <p:cNvPr id="59" name="Rounded Rectangle 58"/>
          <p:cNvSpPr/>
          <p:nvPr/>
        </p:nvSpPr>
        <p:spPr>
          <a:xfrm>
            <a:off x="4379627" y="5183798"/>
            <a:ext cx="1760561" cy="6568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High-end restaurants or households seeking high-end serveware</a:t>
            </a:r>
            <a:endParaRPr lang="en-US" sz="1200" dirty="0"/>
          </a:p>
        </p:txBody>
      </p:sp>
      <p:sp>
        <p:nvSpPr>
          <p:cNvPr id="60" name="Rounded Rectangle 59"/>
          <p:cNvSpPr/>
          <p:nvPr/>
        </p:nvSpPr>
        <p:spPr>
          <a:xfrm>
            <a:off x="6299783" y="5183798"/>
            <a:ext cx="3467512" cy="6568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This brand is not well-equipped to adapt to developing markets due to high manufacturing </a:t>
            </a:r>
            <a:r>
              <a:rPr lang="en-US" sz="1200" dirty="0" smtClean="0"/>
              <a:t>costs </a:t>
            </a:r>
            <a:r>
              <a:rPr lang="en-US" sz="1200" dirty="0"/>
              <a:t>and price</a:t>
            </a:r>
          </a:p>
        </p:txBody>
      </p:sp>
      <p:sp>
        <p:nvSpPr>
          <p:cNvPr id="61" name="Rounded Rectangle 60"/>
          <p:cNvSpPr/>
          <p:nvPr/>
        </p:nvSpPr>
        <p:spPr>
          <a:xfrm>
            <a:off x="2397504" y="5939455"/>
            <a:ext cx="1760561" cy="6568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Creative and durable ceramic dinnerware</a:t>
            </a:r>
            <a:endParaRPr lang="en-US" sz="1200" dirty="0"/>
          </a:p>
        </p:txBody>
      </p:sp>
      <p:sp>
        <p:nvSpPr>
          <p:cNvPr id="62" name="Rounded Rectangle 61"/>
          <p:cNvSpPr/>
          <p:nvPr/>
        </p:nvSpPr>
        <p:spPr>
          <a:xfrm>
            <a:off x="4379627" y="5939455"/>
            <a:ext cx="1760561" cy="6568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High-end </a:t>
            </a:r>
            <a:r>
              <a:rPr lang="en-US" sz="1200" dirty="0" smtClean="0"/>
              <a:t>restaurants </a:t>
            </a:r>
            <a:r>
              <a:rPr lang="en-US" sz="1200" dirty="0"/>
              <a:t>or </a:t>
            </a:r>
            <a:r>
              <a:rPr lang="en-US" sz="1200" dirty="0" smtClean="0"/>
              <a:t>households </a:t>
            </a:r>
            <a:r>
              <a:rPr lang="en-US" sz="1200" dirty="0"/>
              <a:t>seeking high-end </a:t>
            </a:r>
            <a:r>
              <a:rPr lang="en-US" sz="1200" dirty="0" smtClean="0"/>
              <a:t>tableware</a:t>
            </a:r>
            <a:endParaRPr lang="en-US" sz="1200" dirty="0"/>
          </a:p>
        </p:txBody>
      </p:sp>
      <p:sp>
        <p:nvSpPr>
          <p:cNvPr id="63" name="Rounded Rectangle 62"/>
          <p:cNvSpPr/>
          <p:nvPr/>
        </p:nvSpPr>
        <p:spPr>
          <a:xfrm>
            <a:off x="6299783" y="5939455"/>
            <a:ext cx="3467512" cy="6568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This brand is not well-equipped to adapt to developing markets due to high manufacturing </a:t>
            </a:r>
            <a:r>
              <a:rPr lang="en-US" sz="1200" dirty="0" smtClean="0"/>
              <a:t>costs </a:t>
            </a:r>
            <a:r>
              <a:rPr lang="en-US" sz="1200" dirty="0"/>
              <a:t>and price</a:t>
            </a:r>
          </a:p>
        </p:txBody>
      </p:sp>
      <p:sp>
        <p:nvSpPr>
          <p:cNvPr id="64" name="Rounded Rectangle 63"/>
          <p:cNvSpPr/>
          <p:nvPr/>
        </p:nvSpPr>
        <p:spPr>
          <a:xfrm>
            <a:off x="2397504" y="6685428"/>
            <a:ext cx="1760561" cy="6568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L</a:t>
            </a:r>
            <a:r>
              <a:rPr lang="en-US" sz="1200" dirty="0" smtClean="0"/>
              <a:t>uxurious </a:t>
            </a:r>
            <a:r>
              <a:rPr lang="en-US" sz="1200" dirty="0"/>
              <a:t>Bavarian </a:t>
            </a:r>
            <a:r>
              <a:rPr lang="en-US" sz="1200" dirty="0" smtClean="0"/>
              <a:t>crystal, serveware</a:t>
            </a:r>
            <a:r>
              <a:rPr lang="en-US" sz="1200" dirty="0"/>
              <a:t>, </a:t>
            </a:r>
            <a:r>
              <a:rPr lang="en-US" sz="1200" dirty="0" smtClean="0"/>
              <a:t>and </a:t>
            </a:r>
            <a:r>
              <a:rPr lang="en-US" sz="1200" dirty="0"/>
              <a:t>drinkware</a:t>
            </a:r>
          </a:p>
        </p:txBody>
      </p:sp>
      <p:sp>
        <p:nvSpPr>
          <p:cNvPr id="65" name="Rounded Rectangle 64"/>
          <p:cNvSpPr/>
          <p:nvPr/>
        </p:nvSpPr>
        <p:spPr>
          <a:xfrm>
            <a:off x="4379627" y="6685428"/>
            <a:ext cx="1760561" cy="6568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High-end </a:t>
            </a:r>
            <a:r>
              <a:rPr lang="en-US" sz="1200" dirty="0" smtClean="0"/>
              <a:t>restaurants </a:t>
            </a:r>
            <a:r>
              <a:rPr lang="en-US" sz="1200" dirty="0"/>
              <a:t>or </a:t>
            </a:r>
            <a:r>
              <a:rPr lang="en-US" sz="1200" dirty="0" smtClean="0"/>
              <a:t>households </a:t>
            </a:r>
            <a:r>
              <a:rPr lang="en-US" sz="1200" dirty="0"/>
              <a:t>seeking </a:t>
            </a:r>
            <a:r>
              <a:rPr lang="en-US" sz="1200" dirty="0" smtClean="0"/>
              <a:t>high-end, elegant glassware</a:t>
            </a:r>
            <a:endParaRPr lang="en-US" sz="1200" dirty="0"/>
          </a:p>
        </p:txBody>
      </p:sp>
      <p:sp>
        <p:nvSpPr>
          <p:cNvPr id="66" name="Rounded Rectangle 65"/>
          <p:cNvSpPr/>
          <p:nvPr/>
        </p:nvSpPr>
        <p:spPr>
          <a:xfrm>
            <a:off x="6299783" y="6685428"/>
            <a:ext cx="3467512" cy="6568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This brand is not well-equipped to adapt to developing markets due to high manufacturing </a:t>
            </a:r>
            <a:r>
              <a:rPr lang="en-US" sz="1200" dirty="0" smtClean="0"/>
              <a:t>costs </a:t>
            </a:r>
            <a:r>
              <a:rPr lang="en-US" sz="1200" dirty="0"/>
              <a:t>and price</a:t>
            </a:r>
          </a:p>
        </p:txBody>
      </p:sp>
      <p:sp>
        <p:nvSpPr>
          <p:cNvPr id="67" name="TextBox 66"/>
          <p:cNvSpPr txBox="1"/>
          <p:nvPr/>
        </p:nvSpPr>
        <p:spPr>
          <a:xfrm>
            <a:off x="9767403" y="7420322"/>
            <a:ext cx="1296537"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9981947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0137" y="125425"/>
            <a:ext cx="8887539" cy="1019074"/>
          </a:xfrm>
        </p:spPr>
        <p:txBody>
          <a:bodyPr>
            <a:normAutofit/>
          </a:bodyPr>
          <a:lstStyle/>
          <a:p>
            <a:r>
              <a:rPr lang="en-US" sz="3200" dirty="0" smtClean="0"/>
              <a:t>Indonesia is the most attractive market in Southeast Asia compared to other viable options </a:t>
            </a:r>
            <a:endParaRPr lang="en-US" sz="3200" dirty="0"/>
          </a:p>
        </p:txBody>
      </p:sp>
      <p:sp>
        <p:nvSpPr>
          <p:cNvPr id="25" name="Down Arrow 24"/>
          <p:cNvSpPr/>
          <p:nvPr/>
        </p:nvSpPr>
        <p:spPr>
          <a:xfrm>
            <a:off x="1927986" y="2878537"/>
            <a:ext cx="554159" cy="54065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Down Arrow 26"/>
          <p:cNvSpPr/>
          <p:nvPr/>
        </p:nvSpPr>
        <p:spPr>
          <a:xfrm>
            <a:off x="1928342" y="4685592"/>
            <a:ext cx="554159" cy="54065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534342" y="1620724"/>
            <a:ext cx="3316745" cy="1169551"/>
          </a:xfrm>
          <a:prstGeom prst="rect">
            <a:avLst/>
          </a:prstGeom>
        </p:spPr>
        <p:txBody>
          <a:bodyPr wrap="square">
            <a:spAutoFit/>
          </a:bodyPr>
          <a:lstStyle/>
          <a:p>
            <a:pPr lvl="1"/>
            <a:r>
              <a:rPr lang="en-US" sz="1400" dirty="0"/>
              <a:t>Libbey primarily sells to wholesalers and distributors in Asia Pacific, reflecting a </a:t>
            </a:r>
            <a:r>
              <a:rPr lang="en-US" sz="1400" b="1" dirty="0">
                <a:latin typeface="Calibri" panose="020F0502020204030204" pitchFamily="34" charset="0"/>
              </a:rPr>
              <a:t>major opportunity </a:t>
            </a:r>
            <a:r>
              <a:rPr lang="en-US" sz="1400" dirty="0"/>
              <a:t>to further penetrate this market and increase its </a:t>
            </a:r>
            <a:r>
              <a:rPr lang="en-US" sz="1400" dirty="0" smtClean="0"/>
              <a:t>presence.</a:t>
            </a:r>
            <a:endParaRPr lang="en-US" sz="1400" dirty="0"/>
          </a:p>
        </p:txBody>
      </p:sp>
      <p:sp>
        <p:nvSpPr>
          <p:cNvPr id="31" name="Rectangle 30"/>
          <p:cNvSpPr/>
          <p:nvPr/>
        </p:nvSpPr>
        <p:spPr>
          <a:xfrm>
            <a:off x="6559775" y="3393366"/>
            <a:ext cx="3058773" cy="1169551"/>
          </a:xfrm>
          <a:prstGeom prst="rect">
            <a:avLst/>
          </a:prstGeom>
        </p:spPr>
        <p:txBody>
          <a:bodyPr wrap="square">
            <a:spAutoFit/>
          </a:bodyPr>
          <a:lstStyle/>
          <a:p>
            <a:pPr lvl="1"/>
            <a:r>
              <a:rPr lang="en-US" sz="1400" dirty="0" smtClean="0"/>
              <a:t>Business in </a:t>
            </a:r>
            <a:r>
              <a:rPr lang="en-US" sz="1400" dirty="0">
                <a:latin typeface="Calibri" panose="020F0502020204030204" pitchFamily="34" charset="0"/>
              </a:rPr>
              <a:t>China is facing significant </a:t>
            </a:r>
            <a:r>
              <a:rPr lang="en-US" sz="1400" dirty="0" smtClean="0">
                <a:latin typeface="Calibri" panose="020F0502020204030204" pitchFamily="34" charset="0"/>
              </a:rPr>
              <a:t>difficulties</a:t>
            </a:r>
            <a:r>
              <a:rPr lang="en-US" sz="1400" dirty="0" smtClean="0"/>
              <a:t>, leaving </a:t>
            </a:r>
            <a:r>
              <a:rPr lang="en-US" sz="1400" b="1" dirty="0"/>
              <a:t>Vietnam, Malaysia, </a:t>
            </a:r>
            <a:r>
              <a:rPr lang="en-US" sz="1400" b="1" dirty="0" smtClean="0"/>
              <a:t>the Philippines and </a:t>
            </a:r>
            <a:r>
              <a:rPr lang="en-US" sz="1400" b="1" dirty="0"/>
              <a:t>Indonesia </a:t>
            </a:r>
            <a:r>
              <a:rPr lang="en-US" sz="1400" dirty="0"/>
              <a:t>as the top </a:t>
            </a:r>
            <a:r>
              <a:rPr lang="en-US" sz="1400" dirty="0" smtClean="0"/>
              <a:t>potential markets for Libbey.</a:t>
            </a:r>
            <a:endParaRPr lang="en-US" sz="1400" dirty="0"/>
          </a:p>
        </p:txBody>
      </p:sp>
      <p:sp>
        <p:nvSpPr>
          <p:cNvPr id="32" name="Rectangle 31"/>
          <p:cNvSpPr/>
          <p:nvPr/>
        </p:nvSpPr>
        <p:spPr>
          <a:xfrm>
            <a:off x="3990123" y="1622171"/>
            <a:ext cx="2888841" cy="1169551"/>
          </a:xfrm>
          <a:prstGeom prst="rect">
            <a:avLst/>
          </a:prstGeom>
        </p:spPr>
        <p:txBody>
          <a:bodyPr wrap="square">
            <a:spAutoFit/>
          </a:bodyPr>
          <a:lstStyle/>
          <a:p>
            <a:pPr lvl="1"/>
            <a:r>
              <a:rPr lang="en-US" sz="1400" dirty="0"/>
              <a:t>Libbey has expressed interest in increasing its market share in China and Asia </a:t>
            </a:r>
            <a:r>
              <a:rPr lang="en-US" sz="1400" dirty="0" smtClean="0"/>
              <a:t>Pacific</a:t>
            </a:r>
            <a:r>
              <a:rPr lang="zh-CN" altLang="en-US" sz="1400" dirty="0" smtClean="0"/>
              <a:t> </a:t>
            </a:r>
            <a:r>
              <a:rPr lang="en-US" altLang="zh-CN" sz="1400" dirty="0" smtClean="0"/>
              <a:t>and</a:t>
            </a:r>
            <a:r>
              <a:rPr lang="zh-CN" altLang="en-US" sz="1400" dirty="0" smtClean="0"/>
              <a:t> </a:t>
            </a:r>
            <a:r>
              <a:rPr lang="en-US" altLang="zh-CN" sz="1400" dirty="0" smtClean="0"/>
              <a:t>already</a:t>
            </a:r>
            <a:r>
              <a:rPr lang="zh-CN" altLang="en-US" sz="1400" dirty="0" smtClean="0"/>
              <a:t> </a:t>
            </a:r>
            <a:r>
              <a:rPr lang="en-US" altLang="zh-CN" sz="1400" dirty="0" smtClean="0"/>
              <a:t>has</a:t>
            </a:r>
            <a:r>
              <a:rPr lang="zh-CN" altLang="en-US" sz="1400" dirty="0" smtClean="0"/>
              <a:t> </a:t>
            </a:r>
            <a:r>
              <a:rPr lang="en-US" altLang="zh-CN" sz="1400" dirty="0" smtClean="0"/>
              <a:t>manufacturing</a:t>
            </a:r>
            <a:r>
              <a:rPr lang="zh-CN" altLang="en-US" sz="1400" dirty="0" smtClean="0"/>
              <a:t> </a:t>
            </a:r>
            <a:r>
              <a:rPr lang="en-US" altLang="zh-CN" sz="1400" dirty="0" smtClean="0"/>
              <a:t>facilities</a:t>
            </a:r>
            <a:r>
              <a:rPr lang="zh-CN" altLang="en-US" sz="1400" dirty="0" smtClean="0"/>
              <a:t> </a:t>
            </a:r>
            <a:r>
              <a:rPr lang="en-US" altLang="zh-CN" sz="1400" dirty="0" smtClean="0"/>
              <a:t>in</a:t>
            </a:r>
            <a:r>
              <a:rPr lang="zh-CN" altLang="en-US" sz="1400" dirty="0" smtClean="0"/>
              <a:t> </a:t>
            </a:r>
            <a:r>
              <a:rPr lang="en-US" altLang="zh-CN" sz="1400" dirty="0" smtClean="0"/>
              <a:t>China.</a:t>
            </a:r>
            <a:r>
              <a:rPr lang="zh-CN" altLang="en-US" sz="1400" dirty="0" smtClean="0"/>
              <a:t> </a:t>
            </a:r>
            <a:endParaRPr lang="en-US" sz="1400" dirty="0"/>
          </a:p>
        </p:txBody>
      </p:sp>
      <p:sp>
        <p:nvSpPr>
          <p:cNvPr id="34" name="Rectangle 33"/>
          <p:cNvSpPr/>
          <p:nvPr/>
        </p:nvSpPr>
        <p:spPr>
          <a:xfrm>
            <a:off x="3985952" y="3435751"/>
            <a:ext cx="2888841" cy="1169551"/>
          </a:xfrm>
          <a:prstGeom prst="rect">
            <a:avLst/>
          </a:prstGeom>
        </p:spPr>
        <p:txBody>
          <a:bodyPr wrap="square">
            <a:spAutoFit/>
          </a:bodyPr>
          <a:lstStyle/>
          <a:p>
            <a:pPr lvl="1"/>
            <a:r>
              <a:rPr lang="en-US" sz="1400" dirty="0" smtClean="0"/>
              <a:t>Many </a:t>
            </a:r>
            <a:r>
              <a:rPr lang="en-US" altLang="zh-CN" sz="1400" dirty="0" smtClean="0"/>
              <a:t>Southeast</a:t>
            </a:r>
            <a:r>
              <a:rPr lang="zh-CN" altLang="en-US" sz="1400" dirty="0" smtClean="0"/>
              <a:t> </a:t>
            </a:r>
            <a:r>
              <a:rPr lang="en-US" altLang="zh-CN" sz="1400" dirty="0" smtClean="0"/>
              <a:t>Asian</a:t>
            </a:r>
            <a:r>
              <a:rPr lang="zh-CN" altLang="en-US" sz="1400" dirty="0" smtClean="0"/>
              <a:t> </a:t>
            </a:r>
            <a:r>
              <a:rPr lang="en-US" altLang="zh-CN" sz="1400" dirty="0" smtClean="0"/>
              <a:t>countries</a:t>
            </a:r>
            <a:r>
              <a:rPr lang="zh-CN" altLang="en-US" sz="1400" dirty="0" smtClean="0"/>
              <a:t> </a:t>
            </a:r>
            <a:r>
              <a:rPr lang="en-US" altLang="zh-CN" sz="1400" b="1" dirty="0" smtClean="0">
                <a:latin typeface="Calibri" panose="020F0502020204030204" pitchFamily="34" charset="0"/>
              </a:rPr>
              <a:t>are</a:t>
            </a:r>
            <a:r>
              <a:rPr lang="zh-CN" altLang="en-US" sz="1400" b="1" dirty="0" smtClean="0">
                <a:latin typeface="Calibri" panose="020F0502020204030204" pitchFamily="34" charset="0"/>
              </a:rPr>
              <a:t> </a:t>
            </a:r>
            <a:r>
              <a:rPr lang="en-US" altLang="zh-CN" sz="1400" b="1" dirty="0" smtClean="0">
                <a:latin typeface="Calibri" panose="020F0502020204030204" pitchFamily="34" charset="0"/>
              </a:rPr>
              <a:t>growing</a:t>
            </a:r>
            <a:r>
              <a:rPr lang="zh-CN" altLang="en-US" sz="1400" b="1" dirty="0" smtClean="0">
                <a:latin typeface="Calibri" panose="020F0502020204030204" pitchFamily="34" charset="0"/>
              </a:rPr>
              <a:t> </a:t>
            </a:r>
            <a:r>
              <a:rPr lang="en-US" altLang="zh-CN" sz="1400" b="1" dirty="0" smtClean="0">
                <a:latin typeface="Calibri" panose="020F0502020204030204" pitchFamily="34" charset="0"/>
              </a:rPr>
              <a:t>at</a:t>
            </a:r>
            <a:r>
              <a:rPr lang="zh-CN" altLang="en-US" sz="1400" b="1" dirty="0">
                <a:latin typeface="Calibri" panose="020F0502020204030204" pitchFamily="34" charset="0"/>
              </a:rPr>
              <a:t> </a:t>
            </a:r>
            <a:r>
              <a:rPr lang="en-US" altLang="zh-CN" sz="1400" b="1" dirty="0" smtClean="0">
                <a:latin typeface="Calibri" panose="020F0502020204030204" pitchFamily="34" charset="0"/>
              </a:rPr>
              <a:t>astonishing</a:t>
            </a:r>
            <a:r>
              <a:rPr lang="zh-CN" altLang="en-US" sz="1400" b="1" dirty="0" smtClean="0">
                <a:latin typeface="Calibri" panose="020F0502020204030204" pitchFamily="34" charset="0"/>
              </a:rPr>
              <a:t> </a:t>
            </a:r>
            <a:r>
              <a:rPr lang="en-US" altLang="zh-CN" sz="1400" b="1" dirty="0" smtClean="0">
                <a:latin typeface="Calibri" panose="020F0502020204030204" pitchFamily="34" charset="0"/>
              </a:rPr>
              <a:t>rates</a:t>
            </a:r>
            <a:r>
              <a:rPr lang="zh-CN" altLang="en-US" sz="1400" b="1" dirty="0" smtClean="0">
                <a:latin typeface="Calibri" panose="020F0502020204030204" pitchFamily="34" charset="0"/>
              </a:rPr>
              <a:t> </a:t>
            </a:r>
            <a:r>
              <a:rPr lang="en-US" altLang="zh-CN" sz="1400" dirty="0" smtClean="0"/>
              <a:t>and their homeware markets are relatively unsaturated</a:t>
            </a:r>
            <a:r>
              <a:rPr lang="zh-CN" altLang="en-US" sz="1400" dirty="0" smtClean="0"/>
              <a:t>. </a:t>
            </a:r>
            <a:endParaRPr lang="en-US" sz="1400" dirty="0"/>
          </a:p>
        </p:txBody>
      </p:sp>
      <p:sp>
        <p:nvSpPr>
          <p:cNvPr id="35" name="Rectangle 34"/>
          <p:cNvSpPr/>
          <p:nvPr/>
        </p:nvSpPr>
        <p:spPr>
          <a:xfrm>
            <a:off x="7037719" y="5284889"/>
            <a:ext cx="2867898" cy="1169551"/>
          </a:xfrm>
          <a:prstGeom prst="rect">
            <a:avLst/>
          </a:prstGeom>
        </p:spPr>
        <p:txBody>
          <a:bodyPr wrap="square">
            <a:spAutoFit/>
          </a:bodyPr>
          <a:lstStyle/>
          <a:p>
            <a:r>
              <a:rPr lang="en-US" sz="1400" dirty="0" smtClean="0"/>
              <a:t>Indonesia has </a:t>
            </a:r>
            <a:r>
              <a:rPr lang="en-US" sz="1400" b="1" dirty="0">
                <a:latin typeface="Calibri" panose="020F0502020204030204" pitchFamily="34" charset="0"/>
              </a:rPr>
              <a:t>better prospects for economic success</a:t>
            </a:r>
            <a:r>
              <a:rPr lang="en-US" sz="1400" dirty="0"/>
              <a:t> than </a:t>
            </a:r>
            <a:r>
              <a:rPr lang="en-US" sz="1400" dirty="0" smtClean="0"/>
              <a:t>Vietnam and Philippines, particularly with high-end products, with its</a:t>
            </a:r>
            <a:r>
              <a:rPr lang="zh-CN" altLang="en-US" sz="1400" dirty="0" smtClean="0"/>
              <a:t> </a:t>
            </a:r>
            <a:r>
              <a:rPr lang="en-US" altLang="zh-CN" sz="1400" dirty="0" smtClean="0"/>
              <a:t>higher</a:t>
            </a:r>
            <a:r>
              <a:rPr lang="zh-CN" altLang="en-US" sz="1400" dirty="0" smtClean="0"/>
              <a:t> </a:t>
            </a:r>
            <a:r>
              <a:rPr lang="en-US" sz="1400" dirty="0" smtClean="0"/>
              <a:t>GDP </a:t>
            </a:r>
            <a:r>
              <a:rPr lang="en-US" sz="1400" dirty="0"/>
              <a:t>per </a:t>
            </a:r>
            <a:r>
              <a:rPr lang="en-US" sz="1400" dirty="0" smtClean="0"/>
              <a:t>capita</a:t>
            </a:r>
            <a:r>
              <a:rPr lang="zh-CN" altLang="en-US" sz="1400" dirty="0" smtClean="0"/>
              <a:t> </a:t>
            </a:r>
            <a:r>
              <a:rPr lang="en-US" altLang="zh-CN" sz="1400" dirty="0" smtClean="0"/>
              <a:t>and</a:t>
            </a:r>
            <a:r>
              <a:rPr lang="zh-CN" altLang="en-US" sz="1400" dirty="0" smtClean="0"/>
              <a:t> </a:t>
            </a:r>
            <a:r>
              <a:rPr lang="en-US" altLang="zh-CN" sz="1400" dirty="0" smtClean="0"/>
              <a:t>disposable</a:t>
            </a:r>
            <a:r>
              <a:rPr lang="zh-CN" altLang="en-US" sz="1400" dirty="0" smtClean="0"/>
              <a:t> </a:t>
            </a:r>
            <a:r>
              <a:rPr lang="en-US" altLang="zh-CN" sz="1400" dirty="0" smtClean="0"/>
              <a:t>income.</a:t>
            </a:r>
            <a:r>
              <a:rPr lang="zh-CN" altLang="en-US" sz="1400" dirty="0" smtClean="0"/>
              <a:t> </a:t>
            </a:r>
            <a:endParaRPr lang="en-US" sz="1400" dirty="0"/>
          </a:p>
        </p:txBody>
      </p:sp>
      <p:sp>
        <p:nvSpPr>
          <p:cNvPr id="36" name="Rectangle 35"/>
          <p:cNvSpPr/>
          <p:nvPr/>
        </p:nvSpPr>
        <p:spPr>
          <a:xfrm>
            <a:off x="4195621" y="6494724"/>
            <a:ext cx="5334024" cy="954107"/>
          </a:xfrm>
          <a:prstGeom prst="rect">
            <a:avLst/>
          </a:prstGeom>
        </p:spPr>
        <p:txBody>
          <a:bodyPr wrap="square">
            <a:spAutoFit/>
          </a:bodyPr>
          <a:lstStyle/>
          <a:p>
            <a:pPr lvl="1"/>
            <a:r>
              <a:rPr lang="en-US" sz="1400" dirty="0"/>
              <a:t>Indonesia’s homewares market </a:t>
            </a:r>
            <a:r>
              <a:rPr lang="en-US" sz="1400" dirty="0" smtClean="0"/>
              <a:t>is bigger and </a:t>
            </a:r>
            <a:r>
              <a:rPr lang="en-US" sz="1400" b="1" dirty="0">
                <a:latin typeface="Calibri" panose="020F0502020204030204" pitchFamily="34" charset="0"/>
              </a:rPr>
              <a:t>less concentrated </a:t>
            </a:r>
            <a:r>
              <a:rPr lang="en-US" sz="1400" dirty="0"/>
              <a:t>than that </a:t>
            </a:r>
            <a:r>
              <a:rPr lang="en-US" sz="1400" dirty="0" smtClean="0"/>
              <a:t>of </a:t>
            </a:r>
            <a:r>
              <a:rPr lang="en-US" sz="1400" dirty="0"/>
              <a:t>other </a:t>
            </a:r>
            <a:r>
              <a:rPr lang="en-US" sz="1400" dirty="0" smtClean="0"/>
              <a:t>countries</a:t>
            </a:r>
            <a:r>
              <a:rPr lang="zh-CN" altLang="en-US" sz="1400" dirty="0" smtClean="0"/>
              <a:t> </a:t>
            </a:r>
            <a:r>
              <a:rPr lang="en-US" altLang="zh-CN" sz="1400" dirty="0" smtClean="0"/>
              <a:t>-</a:t>
            </a:r>
            <a:r>
              <a:rPr lang="zh-CN" altLang="en-US" sz="1400" dirty="0" smtClean="0"/>
              <a:t> </a:t>
            </a:r>
            <a:r>
              <a:rPr lang="en-US" sz="1400" dirty="0" smtClean="0"/>
              <a:t>The </a:t>
            </a:r>
            <a:r>
              <a:rPr lang="en-US" sz="1400" dirty="0"/>
              <a:t>top 5 firms in the market only control 30</a:t>
            </a:r>
            <a:r>
              <a:rPr lang="en-US" sz="1400" dirty="0" smtClean="0"/>
              <a:t>% of the market</a:t>
            </a:r>
            <a:r>
              <a:rPr lang="zh-CN" altLang="en-US" sz="1400" dirty="0" smtClean="0"/>
              <a:t>. </a:t>
            </a:r>
            <a:r>
              <a:rPr lang="en-US" altLang="zh-CN" sz="1400" dirty="0" smtClean="0"/>
              <a:t>For example,</a:t>
            </a:r>
            <a:r>
              <a:rPr lang="zh-CN" altLang="en-US" sz="1400" dirty="0" smtClean="0"/>
              <a:t> </a:t>
            </a:r>
            <a:r>
              <a:rPr lang="en-US" sz="1400" dirty="0" smtClean="0"/>
              <a:t>Malaysia </a:t>
            </a:r>
            <a:r>
              <a:rPr lang="en-US" sz="1400" dirty="0"/>
              <a:t>is particularly consolidated (Tupperware controls 25% of market</a:t>
            </a:r>
            <a:r>
              <a:rPr lang="en-US" sz="1400" dirty="0" smtClean="0"/>
              <a:t>)</a:t>
            </a:r>
            <a:r>
              <a:rPr lang="en-US" altLang="zh-CN" sz="1400" dirty="0" smtClean="0"/>
              <a:t>.</a:t>
            </a:r>
            <a:r>
              <a:rPr lang="zh-CN" altLang="en-US" sz="1400" dirty="0" smtClean="0"/>
              <a:t> </a:t>
            </a:r>
            <a:endParaRPr lang="en-US" sz="1400" dirty="0"/>
          </a:p>
        </p:txBody>
      </p:sp>
      <p:sp>
        <p:nvSpPr>
          <p:cNvPr id="37" name="Rectangle 36"/>
          <p:cNvSpPr/>
          <p:nvPr/>
        </p:nvSpPr>
        <p:spPr>
          <a:xfrm>
            <a:off x="4012428" y="5270590"/>
            <a:ext cx="2736796" cy="1169551"/>
          </a:xfrm>
          <a:prstGeom prst="rect">
            <a:avLst/>
          </a:prstGeom>
        </p:spPr>
        <p:txBody>
          <a:bodyPr wrap="square">
            <a:spAutoFit/>
          </a:bodyPr>
          <a:lstStyle/>
          <a:p>
            <a:pPr lvl="1"/>
            <a:r>
              <a:rPr lang="en-US" sz="1400" dirty="0" smtClean="0"/>
              <a:t>Indonesia has both relatively </a:t>
            </a:r>
            <a:r>
              <a:rPr lang="en-US" sz="1400" b="1" dirty="0" smtClean="0">
                <a:latin typeface="Calibri" panose="020F0502020204030204" pitchFamily="34" charset="0"/>
              </a:rPr>
              <a:t>low import costs </a:t>
            </a:r>
            <a:r>
              <a:rPr lang="en-US" sz="1400" dirty="0" smtClean="0"/>
              <a:t>and relatively </a:t>
            </a:r>
            <a:r>
              <a:rPr lang="en-US" sz="1400" b="1" dirty="0">
                <a:latin typeface="Calibri" panose="020F0502020204030204" pitchFamily="34" charset="0"/>
              </a:rPr>
              <a:t>low inspection rates </a:t>
            </a:r>
            <a:r>
              <a:rPr lang="en-US" sz="1400" dirty="0" smtClean="0"/>
              <a:t>in port relative to other Southeast Asian countries. </a:t>
            </a:r>
            <a:endParaRPr lang="en-US" sz="1400" dirty="0"/>
          </a:p>
        </p:txBody>
      </p:sp>
      <p:cxnSp>
        <p:nvCxnSpPr>
          <p:cNvPr id="20" name="Straight Connector 19"/>
          <p:cNvCxnSpPr/>
          <p:nvPr/>
        </p:nvCxnSpPr>
        <p:spPr>
          <a:xfrm>
            <a:off x="0" y="1150360"/>
            <a:ext cx="779871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Rounded Rectangle 1"/>
          <p:cNvSpPr/>
          <p:nvPr/>
        </p:nvSpPr>
        <p:spPr>
          <a:xfrm>
            <a:off x="3985952" y="1622171"/>
            <a:ext cx="5928633" cy="11415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29931" y="1614841"/>
            <a:ext cx="4149915" cy="1148878"/>
          </a:xfrm>
          <a:prstGeom prst="roundRect">
            <a:avLst/>
          </a:prstGeom>
        </p:spPr>
        <p:style>
          <a:lnRef idx="1">
            <a:schemeClr val="accent1"/>
          </a:lnRef>
          <a:fillRef idx="3">
            <a:schemeClr val="accent1"/>
          </a:fillRef>
          <a:effectRef idx="2">
            <a:schemeClr val="accent1"/>
          </a:effectRef>
          <a:fontRef idx="minor">
            <a:schemeClr val="lt1"/>
          </a:fontRef>
        </p:style>
        <p:txBody>
          <a:bodyPr lIns="0" rIns="365760" rtlCol="0" anchor="ctr" anchorCtr="0"/>
          <a:lstStyle/>
          <a:p>
            <a:pPr lvl="1" algn="ctr"/>
            <a:r>
              <a:rPr lang="en-US" sz="1700" b="1" dirty="0" smtClean="0"/>
              <a:t>Libbey Should Expand </a:t>
            </a:r>
          </a:p>
          <a:p>
            <a:pPr lvl="1" algn="ctr"/>
            <a:r>
              <a:rPr lang="en-US" sz="1700" b="1" dirty="0" smtClean="0"/>
              <a:t>In Asia Pacific </a:t>
            </a:r>
            <a:endParaRPr lang="en-US" sz="1700" b="1" dirty="0"/>
          </a:p>
          <a:p>
            <a:pPr lvl="0"/>
            <a:endParaRPr lang="en-US" dirty="0"/>
          </a:p>
        </p:txBody>
      </p:sp>
      <p:sp>
        <p:nvSpPr>
          <p:cNvPr id="21" name="Rounded Rectangle 20"/>
          <p:cNvSpPr/>
          <p:nvPr/>
        </p:nvSpPr>
        <p:spPr>
          <a:xfrm>
            <a:off x="3985951" y="3465469"/>
            <a:ext cx="5928633" cy="11062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20987" y="3464853"/>
            <a:ext cx="4176747" cy="1113142"/>
          </a:xfrm>
          <a:prstGeom prst="roundRect">
            <a:avLst/>
          </a:prstGeom>
        </p:spPr>
        <p:style>
          <a:lnRef idx="1">
            <a:schemeClr val="accent1"/>
          </a:lnRef>
          <a:fillRef idx="3">
            <a:schemeClr val="accent1"/>
          </a:fillRef>
          <a:effectRef idx="2">
            <a:schemeClr val="accent1"/>
          </a:effectRef>
          <a:fontRef idx="minor">
            <a:schemeClr val="lt1"/>
          </a:fontRef>
        </p:style>
        <p:txBody>
          <a:bodyPr lIns="0" rIns="365760" rtlCol="0" anchor="ctr" anchorCtr="0"/>
          <a:lstStyle/>
          <a:p>
            <a:pPr lvl="1" algn="ctr"/>
            <a:r>
              <a:rPr lang="en-US" sz="1700" b="1" dirty="0" smtClean="0"/>
              <a:t>Libbey Should</a:t>
            </a:r>
            <a:r>
              <a:rPr lang="zh-CN" altLang="en-US" sz="1700" b="1" dirty="0" smtClean="0"/>
              <a:t> </a:t>
            </a:r>
            <a:r>
              <a:rPr lang="en-US" altLang="zh-CN" sz="1700" b="1" dirty="0" smtClean="0"/>
              <a:t>Focus</a:t>
            </a:r>
            <a:r>
              <a:rPr lang="zh-CN" altLang="en-US" sz="1700" b="1" dirty="0" smtClean="0"/>
              <a:t> </a:t>
            </a:r>
            <a:r>
              <a:rPr lang="en-US" altLang="zh-CN" sz="1700" b="1" dirty="0" smtClean="0"/>
              <a:t>On</a:t>
            </a:r>
            <a:r>
              <a:rPr lang="en-US" sz="1700" b="1" dirty="0" smtClean="0"/>
              <a:t> </a:t>
            </a:r>
          </a:p>
          <a:p>
            <a:pPr lvl="1" algn="ctr"/>
            <a:r>
              <a:rPr lang="en-US" sz="1700" b="1" dirty="0" smtClean="0"/>
              <a:t>Southeast Asia</a:t>
            </a:r>
            <a:endParaRPr lang="en-US" sz="1700" b="1" dirty="0"/>
          </a:p>
          <a:p>
            <a:pPr lvl="0"/>
            <a:endParaRPr lang="en-US" dirty="0"/>
          </a:p>
        </p:txBody>
      </p:sp>
      <p:sp>
        <p:nvSpPr>
          <p:cNvPr id="6" name="Rounded Rectangle 5"/>
          <p:cNvSpPr/>
          <p:nvPr/>
        </p:nvSpPr>
        <p:spPr>
          <a:xfrm>
            <a:off x="3781994" y="5301979"/>
            <a:ext cx="6132590" cy="22038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116592" y="5283507"/>
            <a:ext cx="4176747" cy="1140119"/>
          </a:xfrm>
          <a:prstGeom prst="roundRect">
            <a:avLst/>
          </a:prstGeom>
        </p:spPr>
        <p:style>
          <a:lnRef idx="1">
            <a:schemeClr val="accent1"/>
          </a:lnRef>
          <a:fillRef idx="3">
            <a:schemeClr val="accent1"/>
          </a:fillRef>
          <a:effectRef idx="2">
            <a:schemeClr val="accent1"/>
          </a:effectRef>
          <a:fontRef idx="minor">
            <a:schemeClr val="lt1"/>
          </a:fontRef>
        </p:style>
        <p:txBody>
          <a:bodyPr lIns="0" rIns="365760" rtlCol="0" anchor="ctr" anchorCtr="0"/>
          <a:lstStyle/>
          <a:p>
            <a:pPr lvl="1" algn="ctr"/>
            <a:r>
              <a:rPr lang="en-US" sz="1700" b="1" dirty="0" smtClean="0"/>
              <a:t>Libbey Should</a:t>
            </a:r>
            <a:r>
              <a:rPr lang="zh-CN" altLang="en-US" sz="1700" b="1" dirty="0" smtClean="0"/>
              <a:t> </a:t>
            </a:r>
            <a:r>
              <a:rPr lang="en-US" altLang="zh-CN" sz="1700" b="1" dirty="0" smtClean="0"/>
              <a:t>Enter the</a:t>
            </a:r>
          </a:p>
          <a:p>
            <a:pPr lvl="1" algn="ctr"/>
            <a:r>
              <a:rPr lang="en-US" altLang="zh-CN" sz="1700" b="1" dirty="0" smtClean="0"/>
              <a:t> Indonesian Homewares Market</a:t>
            </a:r>
            <a:endParaRPr lang="en-US" sz="1700" b="1" dirty="0"/>
          </a:p>
          <a:p>
            <a:pPr lvl="0"/>
            <a:endParaRPr lang="en-US" b="1" dirty="0"/>
          </a:p>
        </p:txBody>
      </p:sp>
      <p:sp>
        <p:nvSpPr>
          <p:cNvPr id="22" name="TextBox 21"/>
          <p:cNvSpPr txBox="1"/>
          <p:nvPr/>
        </p:nvSpPr>
        <p:spPr>
          <a:xfrm>
            <a:off x="9767403" y="7420322"/>
            <a:ext cx="1296537"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19078651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3448064" y="2754000"/>
            <a:ext cx="3328366" cy="48501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10955" y="2738700"/>
            <a:ext cx="3300790" cy="48823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580" y="119519"/>
            <a:ext cx="9795074" cy="997846"/>
          </a:xfrm>
        </p:spPr>
        <p:txBody>
          <a:bodyPr>
            <a:normAutofit/>
          </a:bodyPr>
          <a:lstStyle/>
          <a:p>
            <a:r>
              <a:rPr lang="en-US" sz="3200" dirty="0" smtClean="0"/>
              <a:t>Indonesia is a emerging market with a high economic growth rate, large population, and stable governmental structure</a:t>
            </a:r>
            <a:endParaRPr lang="en-US" sz="3200" dirty="0"/>
          </a:p>
        </p:txBody>
      </p:sp>
      <p:cxnSp>
        <p:nvCxnSpPr>
          <p:cNvPr id="6" name="Straight Connector 5"/>
          <p:cNvCxnSpPr/>
          <p:nvPr/>
        </p:nvCxnSpPr>
        <p:spPr>
          <a:xfrm>
            <a:off x="1" y="1135420"/>
            <a:ext cx="7857814" cy="7522"/>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767402" y="7403068"/>
            <a:ext cx="1296537" cy="369332"/>
          </a:xfrm>
          <a:prstGeom prst="rect">
            <a:avLst/>
          </a:prstGeom>
          <a:noFill/>
        </p:spPr>
        <p:txBody>
          <a:bodyPr wrap="square" rtlCol="0">
            <a:spAutoFit/>
          </a:bodyPr>
          <a:lstStyle/>
          <a:p>
            <a:r>
              <a:rPr lang="en-US" dirty="0"/>
              <a:t>4</a:t>
            </a:r>
          </a:p>
        </p:txBody>
      </p:sp>
      <p:sp>
        <p:nvSpPr>
          <p:cNvPr id="14" name="Rectangle 13"/>
          <p:cNvSpPr/>
          <p:nvPr/>
        </p:nvSpPr>
        <p:spPr>
          <a:xfrm>
            <a:off x="835926" y="1509236"/>
            <a:ext cx="8317167" cy="646331"/>
          </a:xfrm>
          <a:prstGeom prst="rect">
            <a:avLst/>
          </a:prstGeom>
        </p:spPr>
        <p:txBody>
          <a:bodyPr wrap="square">
            <a:spAutoFit/>
          </a:bodyPr>
          <a:lstStyle/>
          <a:p>
            <a:r>
              <a:rPr lang="en-US" dirty="0">
                <a:solidFill>
                  <a:srgbClr val="707070"/>
                </a:solidFill>
                <a:latin typeface="+mj-lt"/>
              </a:rPr>
              <a:t>Indonesia </a:t>
            </a:r>
            <a:r>
              <a:rPr lang="en-US" dirty="0" smtClean="0">
                <a:solidFill>
                  <a:srgbClr val="707070"/>
                </a:solidFill>
                <a:latin typeface="+mj-lt"/>
              </a:rPr>
              <a:t>is </a:t>
            </a:r>
            <a:r>
              <a:rPr lang="en-US" dirty="0">
                <a:solidFill>
                  <a:srgbClr val="707070"/>
                </a:solidFill>
                <a:latin typeface="+mj-lt"/>
              </a:rPr>
              <a:t>the world's third most populous democracy, the world's largest archipelagic state, and the world's largest Muslim-majority nation.</a:t>
            </a:r>
            <a:endParaRPr lang="en-US" dirty="0">
              <a:latin typeface="+mj-lt"/>
            </a:endParaRPr>
          </a:p>
        </p:txBody>
      </p:sp>
      <p:sp>
        <p:nvSpPr>
          <p:cNvPr id="15" name="Half Frame 14"/>
          <p:cNvSpPr/>
          <p:nvPr/>
        </p:nvSpPr>
        <p:spPr>
          <a:xfrm>
            <a:off x="740553" y="1435825"/>
            <a:ext cx="719757" cy="719742"/>
          </a:xfrm>
          <a:prstGeom prst="halfFrame">
            <a:avLst>
              <a:gd name="adj1" fmla="val 5498"/>
              <a:gd name="adj2" fmla="val 7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solidFill>
                <a:srgbClr val="FFFFFF"/>
              </a:solidFill>
            </a:endParaRPr>
          </a:p>
        </p:txBody>
      </p:sp>
      <p:sp>
        <p:nvSpPr>
          <p:cNvPr id="16" name="Half Frame 15"/>
          <p:cNvSpPr/>
          <p:nvPr/>
        </p:nvSpPr>
        <p:spPr>
          <a:xfrm rot="10800000">
            <a:off x="8516203" y="1435824"/>
            <a:ext cx="636890" cy="719742"/>
          </a:xfrm>
          <a:prstGeom prst="halfFrame">
            <a:avLst>
              <a:gd name="adj1" fmla="val 5498"/>
              <a:gd name="adj2" fmla="val 7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solidFill>
                <a:srgbClr val="FFFFFF"/>
              </a:solidFill>
            </a:endParaRPr>
          </a:p>
        </p:txBody>
      </p:sp>
      <p:sp>
        <p:nvSpPr>
          <p:cNvPr id="18" name="TextBox 17"/>
          <p:cNvSpPr txBox="1"/>
          <p:nvPr/>
        </p:nvSpPr>
        <p:spPr>
          <a:xfrm>
            <a:off x="904139" y="2218679"/>
            <a:ext cx="1666867" cy="461665"/>
          </a:xfrm>
          <a:prstGeom prst="rect">
            <a:avLst/>
          </a:prstGeom>
          <a:noFill/>
        </p:spPr>
        <p:txBody>
          <a:bodyPr wrap="none" rtlCol="0">
            <a:spAutoFit/>
          </a:bodyPr>
          <a:lstStyle/>
          <a:p>
            <a:r>
              <a:rPr lang="en-US" sz="2400" spc="-120" dirty="0" smtClean="0">
                <a:latin typeface="+mj-lt"/>
                <a:ea typeface="+mj-ea"/>
                <a:cs typeface="+mj-cs"/>
              </a:rPr>
              <a:t>Demographic</a:t>
            </a:r>
            <a:endParaRPr lang="en-US" sz="2400" spc="-120" dirty="0">
              <a:latin typeface="+mj-lt"/>
              <a:ea typeface="+mj-ea"/>
              <a:cs typeface="+mj-cs"/>
            </a:endParaRPr>
          </a:p>
        </p:txBody>
      </p:sp>
      <p:sp>
        <p:nvSpPr>
          <p:cNvPr id="19" name="TextBox 18"/>
          <p:cNvSpPr txBox="1"/>
          <p:nvPr/>
        </p:nvSpPr>
        <p:spPr>
          <a:xfrm>
            <a:off x="4405105" y="2238845"/>
            <a:ext cx="1206356" cy="461665"/>
          </a:xfrm>
          <a:prstGeom prst="rect">
            <a:avLst/>
          </a:prstGeom>
          <a:noFill/>
        </p:spPr>
        <p:txBody>
          <a:bodyPr wrap="none" rtlCol="0">
            <a:spAutoFit/>
          </a:bodyPr>
          <a:lstStyle/>
          <a:p>
            <a:r>
              <a:rPr lang="en-US" sz="2400" spc="-120" dirty="0" smtClean="0">
                <a:latin typeface="+mj-lt"/>
                <a:ea typeface="+mj-ea"/>
                <a:cs typeface="+mj-cs"/>
              </a:rPr>
              <a:t>Economy</a:t>
            </a:r>
            <a:endParaRPr lang="en-US" sz="2400" spc="-120" dirty="0">
              <a:latin typeface="+mj-lt"/>
              <a:ea typeface="+mj-ea"/>
              <a:cs typeface="+mj-cs"/>
            </a:endParaRPr>
          </a:p>
        </p:txBody>
      </p:sp>
      <p:sp>
        <p:nvSpPr>
          <p:cNvPr id="20" name="TextBox 19"/>
          <p:cNvSpPr txBox="1"/>
          <p:nvPr/>
        </p:nvSpPr>
        <p:spPr>
          <a:xfrm>
            <a:off x="7582191" y="2264579"/>
            <a:ext cx="1586203" cy="461665"/>
          </a:xfrm>
          <a:prstGeom prst="rect">
            <a:avLst/>
          </a:prstGeom>
          <a:noFill/>
        </p:spPr>
        <p:txBody>
          <a:bodyPr wrap="none" rtlCol="0">
            <a:spAutoFit/>
          </a:bodyPr>
          <a:lstStyle/>
          <a:p>
            <a:r>
              <a:rPr lang="en-US" sz="2400" spc="-120" dirty="0" smtClean="0">
                <a:latin typeface="+mj-lt"/>
                <a:ea typeface="+mj-ea"/>
                <a:cs typeface="+mj-cs"/>
              </a:rPr>
              <a:t>Government</a:t>
            </a:r>
            <a:endParaRPr lang="en-US" sz="2400" spc="-120" dirty="0">
              <a:latin typeface="+mj-lt"/>
              <a:ea typeface="+mj-ea"/>
              <a:cs typeface="+mj-cs"/>
            </a:endParaRPr>
          </a:p>
        </p:txBody>
      </p:sp>
      <p:sp>
        <p:nvSpPr>
          <p:cNvPr id="24" name="TextBox 23"/>
          <p:cNvSpPr txBox="1"/>
          <p:nvPr/>
        </p:nvSpPr>
        <p:spPr>
          <a:xfrm>
            <a:off x="135181" y="3246528"/>
            <a:ext cx="3276563" cy="3754874"/>
          </a:xfrm>
          <a:prstGeom prst="rect">
            <a:avLst/>
          </a:prstGeom>
          <a:noFill/>
        </p:spPr>
        <p:txBody>
          <a:bodyPr wrap="square" rtlCol="0">
            <a:spAutoFit/>
          </a:bodyPr>
          <a:lstStyle/>
          <a:p>
            <a:r>
              <a:rPr lang="en-US" sz="1400" dirty="0" smtClean="0"/>
              <a:t>Indonesia has a population of 255.21 million people, it is the 4</a:t>
            </a:r>
            <a:r>
              <a:rPr lang="en-US" sz="1400" baseline="30000" dirty="0" smtClean="0"/>
              <a:t>th</a:t>
            </a:r>
            <a:r>
              <a:rPr lang="en-US" sz="1400" dirty="0" smtClean="0"/>
              <a:t> largest country in the world by population, and largest Muslim nation in the world. </a:t>
            </a:r>
          </a:p>
          <a:p>
            <a:endParaRPr lang="en-US" sz="1400" dirty="0"/>
          </a:p>
          <a:p>
            <a:r>
              <a:rPr lang="en-US" sz="1400" dirty="0" smtClean="0"/>
              <a:t>Its population has been growing continuously, creating more middle-class customers that Libbey could potentially target in the future. </a:t>
            </a:r>
          </a:p>
          <a:p>
            <a:endParaRPr lang="en-US" sz="1400" dirty="0"/>
          </a:p>
          <a:p>
            <a:r>
              <a:rPr lang="en-US" sz="1400" dirty="0" smtClean="0"/>
              <a:t>More than 50% of the population lives in rural areas. The agriculture industry is therefore a huge employer and perceived as a national champion industry. </a:t>
            </a:r>
          </a:p>
          <a:p>
            <a:endParaRPr lang="en-US" sz="1400" dirty="0"/>
          </a:p>
          <a:p>
            <a:r>
              <a:rPr lang="en-US" sz="1400" dirty="0" smtClean="0"/>
              <a:t>There are a large number of ethnic groups present, each with its own culture. </a:t>
            </a:r>
            <a:endParaRPr lang="en-US" sz="1400" dirty="0"/>
          </a:p>
        </p:txBody>
      </p:sp>
      <p:sp>
        <p:nvSpPr>
          <p:cNvPr id="25" name="TextBox 24"/>
          <p:cNvSpPr txBox="1"/>
          <p:nvPr/>
        </p:nvSpPr>
        <p:spPr>
          <a:xfrm>
            <a:off x="3428138" y="3276174"/>
            <a:ext cx="3463714" cy="3970318"/>
          </a:xfrm>
          <a:prstGeom prst="rect">
            <a:avLst/>
          </a:prstGeom>
          <a:noFill/>
        </p:spPr>
        <p:txBody>
          <a:bodyPr wrap="square" rtlCol="0">
            <a:spAutoFit/>
          </a:bodyPr>
          <a:lstStyle/>
          <a:p>
            <a:r>
              <a:rPr lang="en-US" sz="1400" dirty="0" smtClean="0"/>
              <a:t>The 2014 GDP for Indonesia is $2.554 Trillion, making it the 9</a:t>
            </a:r>
            <a:r>
              <a:rPr lang="en-US" sz="1400" baseline="30000" dirty="0" smtClean="0"/>
              <a:t>th</a:t>
            </a:r>
            <a:r>
              <a:rPr lang="en-US" sz="1400" dirty="0" smtClean="0"/>
              <a:t> largest economy in the world. The GDP has been growing at a rate higher than 5% continuously in the past few years, a rate higher than OECD average. </a:t>
            </a:r>
          </a:p>
          <a:p>
            <a:endParaRPr lang="en-US" sz="1400" dirty="0"/>
          </a:p>
          <a:p>
            <a:r>
              <a:rPr lang="en-US" sz="1400" dirty="0" smtClean="0"/>
              <a:t>Its currency is </a:t>
            </a:r>
            <a:r>
              <a:rPr lang="en-US" sz="1400" dirty="0" err="1" smtClean="0"/>
              <a:t>Rupaiah</a:t>
            </a:r>
            <a:r>
              <a:rPr lang="en-US" sz="1400" dirty="0" smtClean="0"/>
              <a:t>, with exchange rate of 1 USD = 12,941 IDR. the currency have been depreciating in recent years primarily due to high inflation rate caused by economic growth.</a:t>
            </a:r>
          </a:p>
          <a:p>
            <a:endParaRPr lang="en-US" sz="1400" dirty="0"/>
          </a:p>
          <a:p>
            <a:r>
              <a:rPr lang="en-US" sz="1400" dirty="0"/>
              <a:t>68% of total consumer expenditure is attributed to the top four </a:t>
            </a:r>
            <a:r>
              <a:rPr lang="en-US" sz="1400" dirty="0" err="1"/>
              <a:t>deciles</a:t>
            </a:r>
            <a:r>
              <a:rPr lang="en-US" sz="1400" dirty="0"/>
              <a:t>. Only 4% of total consumer expenditure is attributed to the bottom two </a:t>
            </a:r>
            <a:r>
              <a:rPr lang="en-US" sz="1400" dirty="0" err="1"/>
              <a:t>declies</a:t>
            </a:r>
            <a:r>
              <a:rPr lang="en-US" sz="1400" dirty="0"/>
              <a:t>. This indicates large income disparity. </a:t>
            </a:r>
          </a:p>
          <a:p>
            <a:endParaRPr lang="en-US" sz="1400" dirty="0"/>
          </a:p>
        </p:txBody>
      </p:sp>
      <p:sp>
        <p:nvSpPr>
          <p:cNvPr id="26" name="TextBox 25"/>
          <p:cNvSpPr txBox="1"/>
          <p:nvPr/>
        </p:nvSpPr>
        <p:spPr>
          <a:xfrm>
            <a:off x="6876594" y="3276174"/>
            <a:ext cx="3059400" cy="3539431"/>
          </a:xfrm>
          <a:prstGeom prst="rect">
            <a:avLst/>
          </a:prstGeom>
          <a:noFill/>
        </p:spPr>
        <p:txBody>
          <a:bodyPr wrap="square" rtlCol="0">
            <a:spAutoFit/>
          </a:bodyPr>
          <a:lstStyle/>
          <a:p>
            <a:r>
              <a:rPr lang="en-US" sz="1400" dirty="0" smtClean="0"/>
              <a:t>Indonesia is currently a constitutional democracy with a multi-party system. The current president is </a:t>
            </a:r>
            <a:r>
              <a:rPr lang="en-US" sz="1400" dirty="0" err="1"/>
              <a:t>Joko</a:t>
            </a:r>
            <a:r>
              <a:rPr lang="en-US" sz="1400" dirty="0"/>
              <a:t> </a:t>
            </a:r>
            <a:r>
              <a:rPr lang="en-US" sz="1400" dirty="0" smtClean="0"/>
              <a:t>Widodo, who is both the president of the state and the government. </a:t>
            </a:r>
          </a:p>
          <a:p>
            <a:endParaRPr lang="en-US" sz="1400" dirty="0"/>
          </a:p>
          <a:p>
            <a:r>
              <a:rPr lang="en-US" sz="1400" dirty="0" smtClean="0"/>
              <a:t>There is limited separation of judicial, executive and legislative power within the government according to the 1945 constitution. </a:t>
            </a:r>
            <a:r>
              <a:rPr lang="en-US" sz="1400" dirty="0"/>
              <a:t>T</a:t>
            </a:r>
            <a:r>
              <a:rPr lang="en-US" sz="1400" dirty="0" smtClean="0"/>
              <a:t>he court, president, and parliament each have significant power.</a:t>
            </a:r>
          </a:p>
          <a:p>
            <a:endParaRPr lang="en-US" sz="1400" dirty="0"/>
          </a:p>
          <a:p>
            <a:r>
              <a:rPr lang="en-US" sz="1400" dirty="0" smtClean="0"/>
              <a:t>A decentralization movement in 2001 prompted regencies and municipalities are the primary sources of administrative power. </a:t>
            </a:r>
            <a:endParaRPr lang="en-US" sz="1400" dirty="0"/>
          </a:p>
        </p:txBody>
      </p:sp>
      <p:sp>
        <p:nvSpPr>
          <p:cNvPr id="29" name="Rounded Rectangle 28"/>
          <p:cNvSpPr/>
          <p:nvPr/>
        </p:nvSpPr>
        <p:spPr>
          <a:xfrm>
            <a:off x="6808881" y="2754000"/>
            <a:ext cx="3106072" cy="48932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99089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8293" y="105825"/>
            <a:ext cx="8887539" cy="991639"/>
          </a:xfrm>
        </p:spPr>
        <p:txBody>
          <a:bodyPr>
            <a:normAutofit/>
          </a:bodyPr>
          <a:lstStyle/>
          <a:p>
            <a:r>
              <a:rPr lang="en-US" sz="3200" dirty="0" smtClean="0"/>
              <a:t>Indonesia’s cultural environment and positive economic prospects will drive Libbey Inc.’s success</a:t>
            </a:r>
            <a:endParaRPr lang="en-US" sz="3200" dirty="0"/>
          </a:p>
        </p:txBody>
      </p:sp>
      <p:sp>
        <p:nvSpPr>
          <p:cNvPr id="11" name="Rectangle 10"/>
          <p:cNvSpPr/>
          <p:nvPr/>
        </p:nvSpPr>
        <p:spPr>
          <a:xfrm>
            <a:off x="9073652" y="0"/>
            <a:ext cx="984748" cy="11791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rgbClr val="000000"/>
                </a:solidFill>
              </a:rPr>
              <a:t>C</a:t>
            </a:r>
            <a:r>
              <a:rPr lang="en-US" sz="4000" dirty="0" smtClean="0">
                <a:solidFill>
                  <a:srgbClr val="FFFFFF"/>
                </a:solidFill>
              </a:rPr>
              <a:t> A G </a:t>
            </a:r>
            <a:r>
              <a:rPr lang="en-US" sz="4000" dirty="0" smtClean="0">
                <a:solidFill>
                  <a:srgbClr val="000000"/>
                </a:solidFill>
              </a:rPr>
              <a:t>E</a:t>
            </a:r>
            <a:endParaRPr lang="en-US" sz="4000" dirty="0">
              <a:solidFill>
                <a:srgbClr val="000000"/>
              </a:solidFill>
            </a:endParaRPr>
          </a:p>
        </p:txBody>
      </p:sp>
      <p:cxnSp>
        <p:nvCxnSpPr>
          <p:cNvPr id="17" name="Straight Connector 16"/>
          <p:cNvCxnSpPr/>
          <p:nvPr/>
        </p:nvCxnSpPr>
        <p:spPr>
          <a:xfrm>
            <a:off x="0" y="1150360"/>
            <a:ext cx="7798715"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2" name="Diagram 1"/>
          <p:cNvGraphicFramePr/>
          <p:nvPr>
            <p:extLst>
              <p:ext uri="{D42A27DB-BD31-4B8C-83A1-F6EECF244321}">
                <p14:modId xmlns:p14="http://schemas.microsoft.com/office/powerpoint/2010/main" val="190233831"/>
              </p:ext>
            </p:extLst>
          </p:nvPr>
        </p:nvGraphicFramePr>
        <p:xfrm>
          <a:off x="62719" y="3684345"/>
          <a:ext cx="9901604" cy="4166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141115" y="1567807"/>
            <a:ext cx="4155068" cy="20067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fontAlgn="base">
              <a:buFont typeface="Arial" panose="020B0604020202020204" pitchFamily="34" charset="0"/>
              <a:buChar char="•"/>
            </a:pPr>
            <a:r>
              <a:rPr lang="en-US" sz="1200" dirty="0" smtClean="0"/>
              <a:t>Rapid </a:t>
            </a:r>
            <a:r>
              <a:rPr lang="en-US" sz="1200" dirty="0"/>
              <a:t>economic growth (6th largest economy by 2020)</a:t>
            </a:r>
          </a:p>
          <a:p>
            <a:pPr marL="285750" indent="-285750" fontAlgn="base">
              <a:buFont typeface="Arial" panose="020B0604020202020204" pitchFamily="34" charset="0"/>
              <a:buChar char="•"/>
            </a:pPr>
            <a:r>
              <a:rPr lang="en-US" sz="1200" dirty="0" smtClean="0"/>
              <a:t>Rising middle class leads to increasing annual disposable income and consumer spending</a:t>
            </a:r>
          </a:p>
          <a:p>
            <a:pPr marL="285750" indent="-285750" fontAlgn="base">
              <a:buFont typeface="Arial" panose="020B0604020202020204" pitchFamily="34" charset="0"/>
              <a:buChar char="•"/>
            </a:pPr>
            <a:r>
              <a:rPr lang="en-US" sz="1200" dirty="0" smtClean="0"/>
              <a:t>Annual </a:t>
            </a:r>
            <a:r>
              <a:rPr lang="en-US" sz="1200" dirty="0"/>
              <a:t>Disposable Income Year-on-year Growth rate: average over 5% for the next 5 years</a:t>
            </a:r>
          </a:p>
          <a:p>
            <a:pPr marL="285750" indent="-285750" fontAlgn="base">
              <a:buFont typeface="Arial" panose="020B0604020202020204" pitchFamily="34" charset="0"/>
              <a:buChar char="•"/>
            </a:pPr>
            <a:r>
              <a:rPr lang="en-US" sz="1200" dirty="0"/>
              <a:t>Capital </a:t>
            </a:r>
            <a:r>
              <a:rPr lang="en-US" sz="1200" dirty="0" smtClean="0"/>
              <a:t>markets </a:t>
            </a:r>
            <a:r>
              <a:rPr lang="en-US" sz="1200" dirty="0"/>
              <a:t>are becoming more transparent, but compliance with national and international law is slow </a:t>
            </a:r>
          </a:p>
          <a:p>
            <a:pPr marL="285750" indent="-285750" fontAlgn="base">
              <a:buFont typeface="Arial" panose="020B0604020202020204" pitchFamily="34" charset="0"/>
              <a:buChar char="•"/>
            </a:pPr>
            <a:r>
              <a:rPr lang="en-US" sz="1200" dirty="0"/>
              <a:t>Banking system is sound and interest rate spreads are the highest in the region</a:t>
            </a:r>
          </a:p>
          <a:p>
            <a:pPr marL="285750" indent="-285750" fontAlgn="base">
              <a:buFont typeface="Arial" panose="020B0604020202020204" pitchFamily="34" charset="0"/>
              <a:buChar char="•"/>
            </a:pPr>
            <a:r>
              <a:rPr lang="en-US" sz="1200" dirty="0"/>
              <a:t>Payment options are wide and not too risky </a:t>
            </a:r>
          </a:p>
        </p:txBody>
      </p:sp>
      <p:sp>
        <p:nvSpPr>
          <p:cNvPr id="18" name="Rounded Rectangle 17"/>
          <p:cNvSpPr/>
          <p:nvPr/>
        </p:nvSpPr>
        <p:spPr>
          <a:xfrm>
            <a:off x="5777896" y="1547748"/>
            <a:ext cx="4155068" cy="20067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fontAlgn="base">
              <a:buFont typeface="Arial" panose="020B0604020202020204" pitchFamily="34" charset="0"/>
              <a:buChar char="•"/>
            </a:pPr>
            <a:r>
              <a:rPr lang="en-US" sz="1200" dirty="0"/>
              <a:t>Indonesian homeware industry is expected to grow 35% over the next 4 years</a:t>
            </a:r>
          </a:p>
          <a:p>
            <a:pPr marL="285750" indent="-285750" fontAlgn="base">
              <a:buFont typeface="Arial" panose="020B0604020202020204" pitchFamily="34" charset="0"/>
              <a:buChar char="•"/>
            </a:pPr>
            <a:r>
              <a:rPr lang="en-US" sz="1200" dirty="0"/>
              <a:t>Five largest firms control only 29.9% of market </a:t>
            </a:r>
            <a:r>
              <a:rPr lang="en-US" sz="1200" dirty="0" smtClean="0"/>
              <a:t>and the homewares market is not yet saturated</a:t>
            </a:r>
            <a:endParaRPr lang="en-US" sz="1200" dirty="0"/>
          </a:p>
          <a:p>
            <a:pPr marL="285750" indent="-285750" fontAlgn="base">
              <a:buFont typeface="Arial" panose="020B0604020202020204" pitchFamily="34" charset="0"/>
              <a:buChar char="•"/>
            </a:pPr>
            <a:r>
              <a:rPr lang="en-US" sz="1200" dirty="0" smtClean="0"/>
              <a:t>Annual growth </a:t>
            </a:r>
            <a:r>
              <a:rPr lang="en-US" sz="1200" dirty="0"/>
              <a:t>in consumer expenditure on homeware consumption from 2014 through </a:t>
            </a:r>
            <a:r>
              <a:rPr lang="en-US" sz="1200" dirty="0" smtClean="0"/>
              <a:t>2018 is </a:t>
            </a:r>
            <a:r>
              <a:rPr lang="en-US" sz="1200" dirty="0"/>
              <a:t>over </a:t>
            </a:r>
            <a:r>
              <a:rPr lang="en-US" sz="1200" dirty="0" smtClean="0"/>
              <a:t>6</a:t>
            </a:r>
            <a:r>
              <a:rPr lang="en-US" sz="1200" dirty="0"/>
              <a:t>%</a:t>
            </a:r>
          </a:p>
          <a:p>
            <a:pPr marL="285750" indent="-285750" fontAlgn="base">
              <a:buFont typeface="Arial" panose="020B0604020202020204" pitchFamily="34" charset="0"/>
              <a:buChar char="•"/>
            </a:pPr>
            <a:r>
              <a:rPr lang="en-US" sz="1200" dirty="0"/>
              <a:t>Indonesian </a:t>
            </a:r>
            <a:r>
              <a:rPr lang="en-US" sz="1200" dirty="0" smtClean="0"/>
              <a:t>homewares industry </a:t>
            </a:r>
            <a:r>
              <a:rPr lang="en-US" sz="1200" dirty="0"/>
              <a:t>is expected to have a market size of $2.8 billion by </a:t>
            </a:r>
            <a:r>
              <a:rPr lang="en-US" sz="1200" dirty="0" smtClean="0"/>
              <a:t>2018</a:t>
            </a:r>
          </a:p>
          <a:p>
            <a:pPr marL="285750" indent="-285750" fontAlgn="base">
              <a:buFont typeface="Arial" panose="020B0604020202020204" pitchFamily="34" charset="0"/>
              <a:buChar char="•"/>
            </a:pPr>
            <a:r>
              <a:rPr lang="en-US" sz="1200" dirty="0" smtClean="0"/>
              <a:t>Oven sales have increased by 86% over the past 5 years, presenting opportunities to tap into this market</a:t>
            </a:r>
            <a:endParaRPr lang="en-US" sz="1200" dirty="0"/>
          </a:p>
        </p:txBody>
      </p:sp>
      <p:cxnSp>
        <p:nvCxnSpPr>
          <p:cNvPr id="19" name="Straight Connector 18"/>
          <p:cNvCxnSpPr/>
          <p:nvPr/>
        </p:nvCxnSpPr>
        <p:spPr>
          <a:xfrm flipV="1">
            <a:off x="0" y="3668667"/>
            <a:ext cx="10058400" cy="1482"/>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76307" y="4211641"/>
            <a:ext cx="3825799" cy="430887"/>
          </a:xfrm>
          <a:prstGeom prst="rect">
            <a:avLst/>
          </a:prstGeom>
          <a:noFill/>
        </p:spPr>
        <p:txBody>
          <a:bodyPr wrap="square" rtlCol="0">
            <a:spAutoFit/>
          </a:bodyPr>
          <a:lstStyle/>
          <a:p>
            <a:r>
              <a:rPr lang="en-US" sz="2200" dirty="0" smtClean="0"/>
              <a:t>Cultural Distance is Low</a:t>
            </a:r>
            <a:endParaRPr lang="en-US" sz="2200" dirty="0"/>
          </a:p>
        </p:txBody>
      </p:sp>
      <p:sp>
        <p:nvSpPr>
          <p:cNvPr id="22" name="TextBox 21"/>
          <p:cNvSpPr txBox="1"/>
          <p:nvPr/>
        </p:nvSpPr>
        <p:spPr>
          <a:xfrm>
            <a:off x="4327541" y="2006792"/>
            <a:ext cx="1426835" cy="1107996"/>
          </a:xfrm>
          <a:prstGeom prst="rect">
            <a:avLst/>
          </a:prstGeom>
          <a:noFill/>
        </p:spPr>
        <p:txBody>
          <a:bodyPr wrap="square" rtlCol="0">
            <a:spAutoFit/>
          </a:bodyPr>
          <a:lstStyle/>
          <a:p>
            <a:r>
              <a:rPr lang="en-US" sz="2200" dirty="0" smtClean="0"/>
              <a:t>Economic</a:t>
            </a:r>
          </a:p>
          <a:p>
            <a:r>
              <a:rPr lang="en-US" sz="2200" dirty="0" smtClean="0"/>
              <a:t>Distance is </a:t>
            </a:r>
          </a:p>
          <a:p>
            <a:r>
              <a:rPr lang="en-US" sz="2200" dirty="0" smtClean="0"/>
              <a:t>Decreasing</a:t>
            </a:r>
            <a:endParaRPr lang="en-US" sz="2200" dirty="0" smtClean="0"/>
          </a:p>
        </p:txBody>
      </p:sp>
      <p:sp>
        <p:nvSpPr>
          <p:cNvPr id="23" name="TextBox 22"/>
          <p:cNvSpPr txBox="1"/>
          <p:nvPr/>
        </p:nvSpPr>
        <p:spPr>
          <a:xfrm>
            <a:off x="1034849" y="1175854"/>
            <a:ext cx="2351924" cy="369332"/>
          </a:xfrm>
          <a:prstGeom prst="rect">
            <a:avLst/>
          </a:prstGeom>
          <a:noFill/>
        </p:spPr>
        <p:txBody>
          <a:bodyPr wrap="square" rtlCol="0">
            <a:spAutoFit/>
          </a:bodyPr>
          <a:lstStyle/>
          <a:p>
            <a:r>
              <a:rPr lang="en-US" dirty="0" smtClean="0"/>
              <a:t>Macroeconomic Trends</a:t>
            </a:r>
            <a:endParaRPr lang="en-US" dirty="0"/>
          </a:p>
        </p:txBody>
      </p:sp>
      <p:sp>
        <p:nvSpPr>
          <p:cNvPr id="24" name="TextBox 23"/>
          <p:cNvSpPr txBox="1"/>
          <p:nvPr/>
        </p:nvSpPr>
        <p:spPr>
          <a:xfrm>
            <a:off x="6675075" y="1187151"/>
            <a:ext cx="2351924" cy="369332"/>
          </a:xfrm>
          <a:prstGeom prst="rect">
            <a:avLst/>
          </a:prstGeom>
          <a:noFill/>
        </p:spPr>
        <p:txBody>
          <a:bodyPr wrap="square" rtlCol="0">
            <a:spAutoFit/>
          </a:bodyPr>
          <a:lstStyle/>
          <a:p>
            <a:r>
              <a:rPr lang="en-US" dirty="0" smtClean="0"/>
              <a:t>Microeconomic Trends</a:t>
            </a:r>
            <a:endParaRPr lang="en-US" dirty="0"/>
          </a:p>
        </p:txBody>
      </p:sp>
      <p:sp>
        <p:nvSpPr>
          <p:cNvPr id="16" name="TextBox 15"/>
          <p:cNvSpPr txBox="1"/>
          <p:nvPr/>
        </p:nvSpPr>
        <p:spPr>
          <a:xfrm>
            <a:off x="9767402" y="7403068"/>
            <a:ext cx="1296537" cy="369332"/>
          </a:xfrm>
          <a:prstGeom prst="rect">
            <a:avLst/>
          </a:prstGeom>
          <a:noFill/>
        </p:spPr>
        <p:txBody>
          <a:bodyPr wrap="square" rtlCol="0">
            <a:spAutoFit/>
          </a:bodyPr>
          <a:lstStyle/>
          <a:p>
            <a:r>
              <a:rPr lang="en-US" dirty="0" smtClean="0"/>
              <a:t>5</a:t>
            </a:r>
            <a:endParaRPr lang="en-US" dirty="0"/>
          </a:p>
        </p:txBody>
      </p:sp>
    </p:spTree>
    <p:extLst>
      <p:ext uri="{BB962C8B-B14F-4D97-AF65-F5344CB8AC3E}">
        <p14:creationId xmlns:p14="http://schemas.microsoft.com/office/powerpoint/2010/main" val="28157076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6757</TotalTime>
  <Words>7744</Words>
  <Application>Microsoft Macintosh PowerPoint</Application>
  <PresentationFormat>Custom</PresentationFormat>
  <Paragraphs>1027</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Metropolitan</vt:lpstr>
      <vt:lpstr>A Clear Future For Libbey Inc.</vt:lpstr>
      <vt:lpstr>PowerPoint Presentation</vt:lpstr>
      <vt:lpstr>PowerPoint Presentation</vt:lpstr>
      <vt:lpstr>Table of Contents</vt:lpstr>
      <vt:lpstr>Libbey Glass is a company that exemplifies variety, internationality, flexibility, and success</vt:lpstr>
      <vt:lpstr>Of Libbey Inc.’s product portfolio, Libbey Glassware, Syracuse China, and World Tableware are the most adaptable</vt:lpstr>
      <vt:lpstr>Indonesia is the most attractive market in Southeast Asia compared to other viable options </vt:lpstr>
      <vt:lpstr>Indonesia is a emerging market with a high economic growth rate, large population, and stable governmental structure</vt:lpstr>
      <vt:lpstr>Indonesia’s cultural environment and positive economic prospects will drive Libbey Inc.’s success</vt:lpstr>
      <vt:lpstr>Administrative bureaucracy and poor infrastructure are counterbalanced by openness and geographic proximity</vt:lpstr>
      <vt:lpstr>The Indonesian homeware market is moderately attractive but buyer power and threat of new entrants are increasing</vt:lpstr>
      <vt:lpstr>Indonesian institutional voids are manageable with an adapted strategy</vt:lpstr>
      <vt:lpstr>Libbey Inc. will employ an Adaptation strategy to understand and penetrate the higher-income market segment</vt:lpstr>
      <vt:lpstr>Libbey will alter key processes of its BMC to adapt to the Indonesian Market</vt:lpstr>
      <vt:lpstr>PowerPoint Presentation</vt:lpstr>
      <vt:lpstr>PowerPoint Presentation</vt:lpstr>
      <vt:lpstr>PowerPoint Presentation</vt:lpstr>
      <vt:lpstr>Entering a JV with leading direct selling firm will enable Libbey to successfully enter and navigate the Indonesian market</vt:lpstr>
      <vt:lpstr>Zhulian Marketing is an ideal candidate for a JV partner, followed by Elken and QNET</vt:lpstr>
      <vt:lpstr>Collaboration with DHL and local partners will foster efficient transportation logistics and distribution</vt:lpstr>
      <vt:lpstr>Libbey Inc. should position itself as a global brand that offers aspirational and high-quality products</vt:lpstr>
      <vt:lpstr>Libbey will introduce its glassware line in Indonesia and adopt a prestige pricing strategy</vt:lpstr>
      <vt:lpstr>Libbey Inc. will pursue a prestige pricing strategy and upsell its glassware products in the Indonesian market</vt:lpstr>
      <vt:lpstr>Libbey’s adapted processes will cater to the Indonesian customer’s typical buying journey</vt:lpstr>
      <vt:lpstr>Low cost of abandonment decreases overall project risk</vt:lpstr>
      <vt:lpstr>Revenue is driven by sales force productivity, and costs are driven by commissions and expat pay</vt:lpstr>
      <vt:lpstr>Base case DCF shows NPV of $13 million (IDR 172,509 million)</vt:lpstr>
      <vt:lpstr>Considering best, base, and worst case scenarios, NPV of entry is $16 million</vt:lpstr>
      <vt:lpstr>Major logistic risk,economic risk, and administrative risk might deter Libbey’s entrance</vt:lpstr>
      <vt:lpstr>PowerPoint Presentation</vt:lpstr>
      <vt:lpstr>Appendix: Sales Force Growth Estimates and WACC </vt:lpstr>
      <vt:lpstr>Work Cited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DataBlitz Competition</dc:title>
  <dc:creator>Su, Ruoyu (rs2bd)</dc:creator>
  <cp:lastModifiedBy>Catherine Miller</cp:lastModifiedBy>
  <cp:revision>277</cp:revision>
  <dcterms:created xsi:type="dcterms:W3CDTF">2015-04-10T22:21:39Z</dcterms:created>
  <dcterms:modified xsi:type="dcterms:W3CDTF">2015-04-22T00:26:33Z</dcterms:modified>
</cp:coreProperties>
</file>