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285" r:id="rId4"/>
    <p:sldId id="286" r:id="rId5"/>
    <p:sldId id="287" r:id="rId6"/>
    <p:sldId id="288" r:id="rId7"/>
    <p:sldId id="289" r:id="rId8"/>
    <p:sldId id="290" r:id="rId9"/>
    <p:sldId id="294" r:id="rId10"/>
    <p:sldId id="293" r:id="rId11"/>
    <p:sldId id="297" r:id="rId12"/>
    <p:sldId id="298" r:id="rId13"/>
    <p:sldId id="299" r:id="rId14"/>
    <p:sldId id="300" r:id="rId15"/>
    <p:sldId id="30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309BEC-3C42-4341-91BC-6757C9AC3CB4}">
  <a:tblStyle styleId="{2B309BEC-3C42-4341-91BC-6757C9AC3CB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>
      <p:cViewPr varScale="1">
        <p:scale>
          <a:sx n="123" d="100"/>
          <a:sy n="123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6877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102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045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65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62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3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56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15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95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53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52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66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25742" y="1735778"/>
            <a:ext cx="5324493" cy="110770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Juice</a:t>
            </a:r>
            <a:r>
              <a:rPr lang="en" dirty="0" smtClean="0"/>
              <a:t> Laundry</a:t>
            </a:r>
            <a:br>
              <a:rPr lang="en" dirty="0" smtClean="0"/>
            </a:br>
            <a:r>
              <a:rPr lang="en" dirty="0" smtClean="0"/>
              <a:t>GOMC Analysis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86937" y="3514687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53149" y="3366435"/>
            <a:ext cx="5940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ora" panose="020B0604020202020204" charset="0"/>
              </a:rPr>
              <a:t>Squeezed with care by: Conrad Tindall, </a:t>
            </a:r>
            <a:r>
              <a:rPr lang="en-US" dirty="0" err="1" smtClean="0">
                <a:latin typeface="Lora" panose="020B0604020202020204" charset="0"/>
              </a:rPr>
              <a:t>Jarius</a:t>
            </a:r>
            <a:r>
              <a:rPr lang="en-US" dirty="0" smtClean="0">
                <a:latin typeface="Lora" panose="020B0604020202020204" charset="0"/>
              </a:rPr>
              <a:t> </a:t>
            </a:r>
            <a:r>
              <a:rPr lang="en-US" dirty="0" err="1" smtClean="0">
                <a:latin typeface="Lora" panose="020B0604020202020204" charset="0"/>
              </a:rPr>
              <a:t>Ang</a:t>
            </a:r>
            <a:r>
              <a:rPr lang="en-US" dirty="0" smtClean="0">
                <a:latin typeface="Lora" panose="020B0604020202020204" charset="0"/>
              </a:rPr>
              <a:t>, and Bill Su</a:t>
            </a:r>
            <a:endParaRPr lang="en-US" dirty="0">
              <a:latin typeface="Lora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5742" y="3327445"/>
            <a:ext cx="1013076" cy="9275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The Juice Laund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42" y="3167674"/>
            <a:ext cx="1013076" cy="101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70" y="0"/>
            <a:ext cx="8550115" cy="50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Copy 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22" y="1567353"/>
            <a:ext cx="5783937" cy="11232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025" y="2998406"/>
            <a:ext cx="6706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ora" panose="020B0604020202020204" charset="0"/>
              </a:rPr>
              <a:t>Each Ad copies </a:t>
            </a:r>
            <a:r>
              <a:rPr lang="en-US" sz="1200" b="1" dirty="0">
                <a:latin typeface="Lora" panose="020B0604020202020204" charset="0"/>
              </a:rPr>
              <a:t>matches the headline with the search query </a:t>
            </a:r>
            <a:r>
              <a:rPr lang="en-US" sz="1200" dirty="0">
                <a:latin typeface="Lora" panose="020B0604020202020204" charset="0"/>
              </a:rPr>
              <a:t>with the unique value proposition on the following lines. Each ad group will have </a:t>
            </a:r>
            <a:r>
              <a:rPr lang="en-US" sz="1200" b="1" dirty="0">
                <a:latin typeface="Lora" panose="020B0604020202020204" charset="0"/>
              </a:rPr>
              <a:t>2-3 ads </a:t>
            </a:r>
            <a:r>
              <a:rPr lang="en-US" sz="1200" dirty="0">
                <a:latin typeface="Lora" panose="020B0604020202020204" charset="0"/>
              </a:rPr>
              <a:t>and these Ads will be </a:t>
            </a:r>
            <a:r>
              <a:rPr lang="en-US" sz="1200" b="1" dirty="0">
                <a:latin typeface="Lora" panose="020B0604020202020204" charset="0"/>
              </a:rPr>
              <a:t>rotated based on metrics </a:t>
            </a:r>
            <a:r>
              <a:rPr lang="en-US" sz="1200" dirty="0">
                <a:latin typeface="Lora" panose="020B0604020202020204" charset="0"/>
              </a:rPr>
              <a:t>such as </a:t>
            </a:r>
            <a:r>
              <a:rPr lang="en-US" sz="1200" b="1" dirty="0">
                <a:latin typeface="Lora" panose="020B0604020202020204" charset="0"/>
              </a:rPr>
              <a:t>CPC and CTR</a:t>
            </a:r>
            <a:r>
              <a:rPr lang="en-US" sz="1200" dirty="0">
                <a:latin typeface="Lora" panose="020B0604020202020204" charset="0"/>
              </a:rPr>
              <a:t>. Poor performing keywords will be </a:t>
            </a:r>
            <a:r>
              <a:rPr lang="en-US" sz="1200" b="1" dirty="0">
                <a:latin typeface="Lora" panose="020B0604020202020204" charset="0"/>
              </a:rPr>
              <a:t>removed accordingly </a:t>
            </a:r>
            <a:r>
              <a:rPr lang="en-US" sz="1200" dirty="0" smtClean="0">
                <a:latin typeface="Lora" panose="020B0604020202020204" charset="0"/>
              </a:rPr>
              <a:t>based </a:t>
            </a:r>
            <a:r>
              <a:rPr lang="en-US" sz="1200" dirty="0">
                <a:latin typeface="Lora" panose="020B0604020202020204" charset="0"/>
              </a:rPr>
              <a:t>on the CTR and </a:t>
            </a:r>
            <a:r>
              <a:rPr lang="en-US" sz="1200" dirty="0" smtClean="0">
                <a:latin typeface="Lora" panose="020B0604020202020204" charset="0"/>
              </a:rPr>
              <a:t>CPC.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Lor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Lora" panose="020B0604020202020204" charset="0"/>
              </a:rPr>
              <a:t>The Juice Laundry will provide </a:t>
            </a:r>
            <a:r>
              <a:rPr lang="en-US" sz="1200" b="1" dirty="0" smtClean="0">
                <a:latin typeface="Lora" panose="020B0604020202020204" charset="0"/>
              </a:rPr>
              <a:t>two promotions </a:t>
            </a:r>
            <a:r>
              <a:rPr lang="en-US" sz="1200" dirty="0" smtClean="0">
                <a:latin typeface="Lora" panose="020B0604020202020204" charset="0"/>
              </a:rPr>
              <a:t>to support the campaign: </a:t>
            </a:r>
            <a:r>
              <a:rPr lang="en-US" sz="1200" b="1" dirty="0" smtClean="0">
                <a:latin typeface="Lora" panose="020B0604020202020204" charset="0"/>
              </a:rPr>
              <a:t>buy one get one free</a:t>
            </a:r>
            <a:r>
              <a:rPr lang="en-US" sz="1200" dirty="0" smtClean="0">
                <a:latin typeface="Lora" panose="020B0604020202020204" charset="0"/>
              </a:rPr>
              <a:t> for week two and </a:t>
            </a:r>
            <a:r>
              <a:rPr lang="en-US" sz="1200" b="1" dirty="0" smtClean="0">
                <a:latin typeface="Lora" panose="020B0604020202020204" charset="0"/>
              </a:rPr>
              <a:t>20% discount </a:t>
            </a:r>
            <a:r>
              <a:rPr lang="en-US" sz="1200" dirty="0" smtClean="0">
                <a:latin typeface="Lora" panose="020B0604020202020204" charset="0"/>
              </a:rPr>
              <a:t>for week three. During week one the </a:t>
            </a:r>
            <a:r>
              <a:rPr lang="en-US" sz="1200" b="1" dirty="0" smtClean="0">
                <a:latin typeface="Lora" panose="020B0604020202020204" charset="0"/>
              </a:rPr>
              <a:t>free juice delivery</a:t>
            </a:r>
            <a:r>
              <a:rPr lang="en-US" sz="1200" dirty="0" smtClean="0">
                <a:latin typeface="Lora" panose="020B0604020202020204" charset="0"/>
              </a:rPr>
              <a:t> feature will be advertised. </a:t>
            </a:r>
            <a:endParaRPr lang="en-US" sz="1200" dirty="0">
              <a:latin typeface="Lora" panose="020B0604020202020204" charset="0"/>
            </a:endParaRPr>
          </a:p>
        </p:txBody>
      </p:sp>
      <p:sp>
        <p:nvSpPr>
          <p:cNvPr id="7" name="Shape 462"/>
          <p:cNvSpPr/>
          <p:nvPr/>
        </p:nvSpPr>
        <p:spPr>
          <a:xfrm>
            <a:off x="878074" y="1020016"/>
            <a:ext cx="266571" cy="268656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5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Strategy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85" y="1518963"/>
            <a:ext cx="7371522" cy="18952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2847" y="3740290"/>
            <a:ext cx="51647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Most of the budget will be dedicated to the </a:t>
            </a:r>
            <a:r>
              <a:rPr lang="en-US" b="1" i="1" dirty="0" smtClean="0">
                <a:latin typeface="Times New Roman" panose="02020603050405020304" pitchFamily="18" charset="0"/>
              </a:rPr>
              <a:t>product Ad group category</a:t>
            </a:r>
            <a:r>
              <a:rPr lang="en-US" i="1" dirty="0" smtClean="0">
                <a:latin typeface="Times New Roman" panose="02020603050405020304" pitchFamily="18" charset="0"/>
              </a:rPr>
              <a:t>. More money will be spent on Week 2 and Week 3, where the two promotions motioned previously will be advertised. </a:t>
            </a:r>
            <a:endParaRPr lang="en-US" i="1" dirty="0"/>
          </a:p>
        </p:txBody>
      </p:sp>
      <p:grpSp>
        <p:nvGrpSpPr>
          <p:cNvPr id="7" name="Shape 414"/>
          <p:cNvGrpSpPr/>
          <p:nvPr/>
        </p:nvGrpSpPr>
        <p:grpSpPr>
          <a:xfrm>
            <a:off x="901334" y="975411"/>
            <a:ext cx="236733" cy="308803"/>
            <a:chOff x="590250" y="244200"/>
            <a:chExt cx="407975" cy="532175"/>
          </a:xfrm>
        </p:grpSpPr>
        <p:sp>
          <p:nvSpPr>
            <p:cNvPr id="8" name="Shape 41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2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2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2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2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2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2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91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Report Retrospect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225" y="277701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Learn from others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2035221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Observations</a:t>
            </a:r>
            <a:endParaRPr lang="en" dirty="0"/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236525" y="2340095"/>
            <a:ext cx="6809700" cy="2350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800" dirty="0" smtClean="0">
                <a:latin typeface="Lora" panose="020B0604020202020204" charset="0"/>
              </a:rPr>
              <a:t>Very comprehensive Adgroup category analysis.  </a:t>
            </a:r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800" dirty="0">
                <a:latin typeface="Lora" panose="020B0604020202020204" charset="0"/>
              </a:rPr>
              <a:t>Detailed  </a:t>
            </a:r>
            <a:r>
              <a:rPr lang="en" sz="1800" dirty="0" smtClean="0">
                <a:latin typeface="Lora" panose="020B0604020202020204" charset="0"/>
              </a:rPr>
              <a:t>adword setup that involves in various inclusion and exclusions. </a:t>
            </a:r>
            <a:endParaRPr lang="en" sz="1800" u="sng" dirty="0">
              <a:highlight>
                <a:srgbClr val="FFCD00"/>
              </a:highlight>
              <a:latin typeface="Lora" panose="020B0604020202020204" charset="0"/>
              <a:hlinkClick r:id="rId3"/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800" dirty="0" smtClean="0">
                <a:latin typeface="Lora" panose="020B0604020202020204" charset="0"/>
              </a:rPr>
              <a:t>Careful balance of various client needs.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endParaRPr lang="en" u="sng" dirty="0">
              <a:highlight>
                <a:srgbClr val="FFCD00"/>
              </a:highlight>
              <a:hlinkClick r:id="rId4"/>
            </a:endParaRP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grpSp>
        <p:nvGrpSpPr>
          <p:cNvPr id="9" name="Shape 788"/>
          <p:cNvGrpSpPr/>
          <p:nvPr/>
        </p:nvGrpSpPr>
        <p:grpSpPr>
          <a:xfrm>
            <a:off x="864290" y="1036006"/>
            <a:ext cx="300091" cy="182609"/>
            <a:chOff x="3269900" y="3064500"/>
            <a:chExt cx="432325" cy="263075"/>
          </a:xfrm>
        </p:grpSpPr>
        <p:sp>
          <p:nvSpPr>
            <p:cNvPr id="10" name="Shape 78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9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9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79605" y="1542521"/>
            <a:ext cx="4824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The success of the Juice Laundry group rests on its dedication to its </a:t>
            </a:r>
            <a:r>
              <a:rPr lang="en-US" b="1" i="1" dirty="0" smtClean="0">
                <a:latin typeface="Times New Roman" panose="02020603050405020304" pitchFamily="18" charset="0"/>
              </a:rPr>
              <a:t>client’s needs </a:t>
            </a:r>
            <a:r>
              <a:rPr lang="en-US" i="1" dirty="0" smtClean="0">
                <a:latin typeface="Times New Roman" panose="02020603050405020304" pitchFamily="18" charset="0"/>
              </a:rPr>
              <a:t>and </a:t>
            </a:r>
            <a:r>
              <a:rPr lang="en-US" b="1" i="1" dirty="0" smtClean="0">
                <a:latin typeface="Times New Roman" panose="02020603050405020304" pitchFamily="18" charset="0"/>
              </a:rPr>
              <a:t>attention to details</a:t>
            </a:r>
            <a:r>
              <a:rPr lang="en-US" i="1" dirty="0" smtClean="0">
                <a:latin typeface="Times New Roman" panose="02020603050405020304" pitchFamily="18" charset="0"/>
              </a:rPr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404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41586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 Juice Laundry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We’re out to inspire </a:t>
            </a:r>
            <a:r>
              <a:rPr lang="en-US" u="sng" dirty="0" smtClean="0"/>
              <a:t>Healthy</a:t>
            </a:r>
            <a:r>
              <a:rPr lang="en-US" dirty="0" smtClean="0"/>
              <a:t>, </a:t>
            </a:r>
            <a:r>
              <a:rPr lang="en-US" u="sng" dirty="0" smtClean="0"/>
              <a:t>Organic</a:t>
            </a:r>
            <a:r>
              <a:rPr lang="en-US" dirty="0" smtClean="0"/>
              <a:t>, </a:t>
            </a:r>
            <a:r>
              <a:rPr lang="en-US" u="sng" dirty="0" smtClean="0"/>
              <a:t>Powerful </a:t>
            </a:r>
            <a:r>
              <a:rPr lang="en-US" dirty="0" smtClean="0"/>
              <a:t>Change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77" y="1530994"/>
            <a:ext cx="4319081" cy="2115422"/>
          </a:xfrm>
          <a:prstGeom prst="rect">
            <a:avLst/>
          </a:prstGeom>
        </p:spPr>
      </p:pic>
      <p:sp>
        <p:nvSpPr>
          <p:cNvPr id="365" name="Shape 365"/>
          <p:cNvSpPr/>
          <p:nvPr/>
        </p:nvSpPr>
        <p:spPr>
          <a:xfrm>
            <a:off x="4197058" y="1358267"/>
            <a:ext cx="4710147" cy="29010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What is The Juice Laundry?</a:t>
            </a:r>
            <a:endParaRPr lang="en" dirty="0"/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796259" y="1557269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Organic </a:t>
            </a:r>
            <a:r>
              <a:rPr lang="en-US" dirty="0"/>
              <a:t>cold pressed micro juicer, sold through online </a:t>
            </a:r>
            <a:r>
              <a:rPr lang="en-US" dirty="0" err="1"/>
              <a:t>shopify</a:t>
            </a:r>
            <a:r>
              <a:rPr lang="en-US" dirty="0"/>
              <a:t> platform and local farmer’s market</a:t>
            </a:r>
            <a:r>
              <a:rPr lang="en-US" dirty="0" smtClean="0"/>
              <a:t>.</a:t>
            </a:r>
            <a:endParaRPr lang="en" dirty="0"/>
          </a:p>
        </p:txBody>
      </p:sp>
      <p:grpSp>
        <p:nvGrpSpPr>
          <p:cNvPr id="369" name="Shape 369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70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53702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282449" y="1766801"/>
            <a:ext cx="3425400" cy="12556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highlight>
                  <a:srgbClr val="FFCD00"/>
                </a:highlight>
              </a:rPr>
              <a:t>Enjoyers (20-40 years old)</a:t>
            </a:r>
            <a:endParaRPr lang="en" b="1" dirty="0">
              <a:highlight>
                <a:srgbClr val="FFCD00"/>
              </a:highlight>
            </a:endParaRPr>
          </a:p>
          <a:p>
            <a:pPr lvl="0">
              <a:buNone/>
            </a:pPr>
            <a:r>
              <a:rPr lang="en-US" dirty="0"/>
              <a:t>P</a:t>
            </a:r>
            <a:r>
              <a:rPr lang="en-US" dirty="0" smtClean="0"/>
              <a:t>urchase </a:t>
            </a:r>
            <a:r>
              <a:rPr lang="en-US" dirty="0"/>
              <a:t>juice products for meal and </a:t>
            </a:r>
            <a:r>
              <a:rPr lang="en-US" dirty="0" smtClean="0"/>
              <a:t>refreshments. </a:t>
            </a:r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Target Market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056192" y="1766801"/>
            <a:ext cx="3425400" cy="14307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highlight>
                  <a:srgbClr val="FFCD00"/>
                </a:highlight>
              </a:rPr>
              <a:t>Dieters (25-60 years old)</a:t>
            </a:r>
            <a:endParaRPr lang="en" b="1" dirty="0"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Purchase juice cleansing packages for cleansing and dieting. </a:t>
            </a:r>
            <a:endParaRPr lang="en" dirty="0"/>
          </a:p>
        </p:txBody>
      </p:sp>
      <p:grpSp>
        <p:nvGrpSpPr>
          <p:cNvPr id="10" name="Shape 547"/>
          <p:cNvGrpSpPr/>
          <p:nvPr/>
        </p:nvGrpSpPr>
        <p:grpSpPr>
          <a:xfrm>
            <a:off x="947350" y="962647"/>
            <a:ext cx="131512" cy="342996"/>
            <a:chOff x="3384375" y="2267500"/>
            <a:chExt cx="203375" cy="507825"/>
          </a:xfrm>
        </p:grpSpPr>
        <p:sp>
          <p:nvSpPr>
            <p:cNvPr id="11" name="Shape 5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532"/>
          <p:cNvGrpSpPr/>
          <p:nvPr/>
        </p:nvGrpSpPr>
        <p:grpSpPr>
          <a:xfrm>
            <a:off x="918673" y="1827374"/>
            <a:ext cx="320377" cy="320377"/>
            <a:chOff x="1278900" y="2333250"/>
            <a:chExt cx="381175" cy="381175"/>
          </a:xfrm>
        </p:grpSpPr>
        <p:sp>
          <p:nvSpPr>
            <p:cNvPr id="14" name="Shape 53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3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35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542"/>
          <p:cNvGrpSpPr/>
          <p:nvPr/>
        </p:nvGrpSpPr>
        <p:grpSpPr>
          <a:xfrm>
            <a:off x="4735815" y="1849910"/>
            <a:ext cx="320377" cy="320377"/>
            <a:chOff x="2623275" y="2333250"/>
            <a:chExt cx="381175" cy="381175"/>
          </a:xfrm>
        </p:grpSpPr>
        <p:sp>
          <p:nvSpPr>
            <p:cNvPr id="19" name="Shape 543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44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45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4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950318" y="1398806"/>
            <a:ext cx="8338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The Juice Laundry targets the Central Virginia premium juice market.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50" y="3353965"/>
            <a:ext cx="666893" cy="661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92" y="3400752"/>
            <a:ext cx="752454" cy="622589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2595909" y="2936264"/>
            <a:ext cx="250677" cy="26799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86" y="3353965"/>
            <a:ext cx="1541859" cy="716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640" y="3400752"/>
            <a:ext cx="2000529" cy="628738"/>
          </a:xfrm>
          <a:prstGeom prst="rect">
            <a:avLst/>
          </a:prstGeom>
        </p:spPr>
      </p:pic>
      <p:sp>
        <p:nvSpPr>
          <p:cNvPr id="30" name="Right Brace 29"/>
          <p:cNvSpPr/>
          <p:nvPr/>
        </p:nvSpPr>
        <p:spPr>
          <a:xfrm rot="5400000">
            <a:off x="6324566" y="2605998"/>
            <a:ext cx="250677" cy="33405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21057" y="4482393"/>
            <a:ext cx="267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Quattrocento Sans" panose="020B0604020202020204" charset="0"/>
              </a:rPr>
              <a:t>Local Competitors</a:t>
            </a:r>
            <a:endParaRPr lang="en-US" dirty="0">
              <a:latin typeface="Quattrocento Sans" panose="020B060402020202020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5898" y="4482393"/>
            <a:ext cx="267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Quattrocento Sans" panose="020B0604020202020204" charset="0"/>
              </a:rPr>
              <a:t>National Competitors</a:t>
            </a:r>
            <a:endParaRPr lang="en-US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404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  <p:bldP spid="9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282449" y="1766801"/>
            <a:ext cx="3425400" cy="12556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highlight>
                  <a:srgbClr val="FFCD00"/>
                </a:highlight>
              </a:rPr>
              <a:t>t</a:t>
            </a:r>
            <a:r>
              <a:rPr lang="en" b="1" dirty="0" smtClean="0">
                <a:highlight>
                  <a:srgbClr val="FFCD00"/>
                </a:highlight>
              </a:rPr>
              <a:t>hejuicelaundry.com</a:t>
            </a:r>
            <a:endParaRPr lang="en" b="1" dirty="0">
              <a:highlight>
                <a:srgbClr val="FFCD00"/>
              </a:highlight>
            </a:endParaRPr>
          </a:p>
          <a:p>
            <a:pPr marL="342900" indent="-342900"/>
            <a:r>
              <a:rPr lang="en-US" dirty="0" smtClean="0"/>
              <a:t>Order handling</a:t>
            </a:r>
          </a:p>
          <a:p>
            <a:pPr marL="342900" indent="-342900"/>
            <a:r>
              <a:rPr lang="en-US" dirty="0" smtClean="0"/>
              <a:t>Customer education</a:t>
            </a:r>
          </a:p>
          <a:p>
            <a:pPr marL="342900" indent="-342900"/>
            <a:r>
              <a:rPr lang="en-US" dirty="0" smtClean="0"/>
              <a:t>Customer service</a:t>
            </a:r>
          </a:p>
          <a:p>
            <a:pPr marL="342900" indent="-342900"/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Current Marketing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056192" y="1766801"/>
            <a:ext cx="3425400" cy="14307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highlight>
                  <a:srgbClr val="FFCD00"/>
                </a:highlight>
              </a:rPr>
              <a:t>Local Farmer’s Market</a:t>
            </a:r>
            <a:endParaRPr lang="en" b="1" dirty="0">
              <a:highlight>
                <a:srgbClr val="FFCD00"/>
              </a:highlight>
            </a:endParaRPr>
          </a:p>
          <a:p>
            <a:pPr marL="342900" indent="-342900"/>
            <a:r>
              <a:rPr lang="en" dirty="0" smtClean="0"/>
              <a:t>Word of mouth</a:t>
            </a:r>
          </a:p>
          <a:p>
            <a:pPr marL="342900" indent="-342900"/>
            <a:r>
              <a:rPr lang="en" dirty="0" smtClean="0"/>
              <a:t>Point of sales</a:t>
            </a:r>
            <a:endParaRPr lang="en" dirty="0"/>
          </a:p>
          <a:p>
            <a:pPr marL="342900" indent="-342900"/>
            <a:r>
              <a:rPr lang="en" dirty="0" smtClean="0"/>
              <a:t>Phyiscal advertising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9697" y="1390142"/>
            <a:ext cx="8338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The Juice Laundry uses a mix of online and offline marketing</a:t>
            </a:r>
            <a:endParaRPr lang="en-US" i="1" dirty="0"/>
          </a:p>
        </p:txBody>
      </p:sp>
      <p:grpSp>
        <p:nvGrpSpPr>
          <p:cNvPr id="27" name="Shape 637"/>
          <p:cNvGrpSpPr/>
          <p:nvPr/>
        </p:nvGrpSpPr>
        <p:grpSpPr>
          <a:xfrm>
            <a:off x="947350" y="1831737"/>
            <a:ext cx="342881" cy="342902"/>
            <a:chOff x="6643075" y="3664250"/>
            <a:chExt cx="407950" cy="407975"/>
          </a:xfrm>
        </p:grpSpPr>
        <p:sp>
          <p:nvSpPr>
            <p:cNvPr id="28" name="Shape 6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798"/>
          <p:cNvGrpSpPr/>
          <p:nvPr/>
        </p:nvGrpSpPr>
        <p:grpSpPr>
          <a:xfrm>
            <a:off x="4785557" y="1795921"/>
            <a:ext cx="256415" cy="414534"/>
            <a:chOff x="1988225" y="4286525"/>
            <a:chExt cx="305075" cy="493200"/>
          </a:xfrm>
        </p:grpSpPr>
        <p:sp>
          <p:nvSpPr>
            <p:cNvPr id="33" name="Shape 79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80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80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80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803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804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805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517"/>
          <p:cNvGrpSpPr/>
          <p:nvPr/>
        </p:nvGrpSpPr>
        <p:grpSpPr>
          <a:xfrm>
            <a:off x="868351" y="1010449"/>
            <a:ext cx="274681" cy="260035"/>
            <a:chOff x="6618700" y="1635475"/>
            <a:chExt cx="456675" cy="432325"/>
          </a:xfrm>
        </p:grpSpPr>
        <p:sp>
          <p:nvSpPr>
            <p:cNvPr id="41" name="Shape 51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51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52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52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522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3" y="3583747"/>
            <a:ext cx="3606531" cy="13002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19" y="3933791"/>
            <a:ext cx="1324160" cy="60015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072" y="3933791"/>
            <a:ext cx="1634248" cy="495784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2282509" y="3197592"/>
            <a:ext cx="291830" cy="314093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6245157" y="3289109"/>
            <a:ext cx="291830" cy="314093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52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GOMC Setup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225" y="277701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 money. Real results. Real experience.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84437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73" y="1015665"/>
            <a:ext cx="2458571" cy="3574281"/>
          </a:xfrm>
          <a:prstGeom prst="rect">
            <a:avLst/>
          </a:prstGeom>
        </p:spPr>
      </p:pic>
      <p:sp>
        <p:nvSpPr>
          <p:cNvPr id="167" name="Shape 167"/>
          <p:cNvSpPr txBox="1">
            <a:spLocks noGrp="1"/>
          </p:cNvSpPr>
          <p:nvPr>
            <p:ph type="body" idx="4294967295"/>
          </p:nvPr>
        </p:nvSpPr>
        <p:spPr>
          <a:xfrm>
            <a:off x="3199554" y="635659"/>
            <a:ext cx="5626372" cy="3654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Juice Laundry’s GOMC Campaign has one primary and various secondary goals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" sz="2000" dirty="0" smtClean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</a:pPr>
            <a:r>
              <a:rPr lang="en" sz="2000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Increase product </a:t>
            </a:r>
            <a:r>
              <a:rPr lang="en" sz="2000" dirty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" sz="2000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ales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</a:pPr>
            <a:r>
              <a:rPr lang="en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Promote juice </a:t>
            </a:r>
            <a:r>
              <a:rPr lang="en" sz="20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cleansing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</a:pPr>
            <a:r>
              <a:rPr lang="en" sz="20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Tap into new customer segment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</a:pPr>
            <a:r>
              <a:rPr lang="en" sz="20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Increase brand awareness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</a:pPr>
            <a:r>
              <a:rPr lang="en" sz="20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Promote new product launch</a:t>
            </a:r>
            <a:endParaRPr lang="en" sz="20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" name="Shape 491"/>
          <p:cNvGrpSpPr/>
          <p:nvPr/>
        </p:nvGrpSpPr>
        <p:grpSpPr>
          <a:xfrm>
            <a:off x="835747" y="958868"/>
            <a:ext cx="369504" cy="369504"/>
            <a:chOff x="2594050" y="1631825"/>
            <a:chExt cx="439625" cy="439625"/>
          </a:xfrm>
        </p:grpSpPr>
        <p:sp>
          <p:nvSpPr>
            <p:cNvPr id="25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0462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 idx="4294967295"/>
          </p:nvPr>
        </p:nvSpPr>
        <p:spPr>
          <a:xfrm>
            <a:off x="700770" y="131693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4800" i="1" dirty="0">
                <a:latin typeface="Times New Roman" panose="02020603050405020304" pitchFamily="18" charset="0"/>
              </a:rPr>
              <a:t>17,000 </a:t>
            </a:r>
            <a:r>
              <a:rPr lang="en-US" sz="4800" i="1" dirty="0" smtClean="0">
                <a:latin typeface="Times New Roman" panose="02020603050405020304" pitchFamily="18" charset="0"/>
              </a:rPr>
              <a:t>impressions</a:t>
            </a:r>
            <a:endParaRPr lang="en" sz="4800" dirty="0"/>
          </a:p>
        </p:txBody>
      </p:sp>
      <p:sp>
        <p:nvSpPr>
          <p:cNvPr id="281" name="Shape 281"/>
          <p:cNvSpPr txBox="1">
            <a:spLocks noGrp="1"/>
          </p:cNvSpPr>
          <p:nvPr>
            <p:ph type="ctrTitle" idx="4294967295"/>
          </p:nvPr>
        </p:nvSpPr>
        <p:spPr>
          <a:xfrm>
            <a:off x="800910" y="2926882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>
                <a:highlight>
                  <a:srgbClr val="FFCD00"/>
                </a:highlight>
              </a:rPr>
              <a:t>100</a:t>
            </a:r>
            <a:r>
              <a:rPr lang="en" sz="4800" dirty="0" smtClean="0">
                <a:highlight>
                  <a:srgbClr val="FFCD00"/>
                </a:highlight>
              </a:rPr>
              <a:t>% ROI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subTitle" idx="4294967295"/>
          </p:nvPr>
        </p:nvSpPr>
        <p:spPr>
          <a:xfrm>
            <a:off x="684623" y="3671864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/>
              <a:t>$0.95 cost per click</a:t>
            </a:r>
            <a:endParaRPr lang="en" sz="1800" dirty="0"/>
          </a:p>
        </p:txBody>
      </p:sp>
      <p:sp>
        <p:nvSpPr>
          <p:cNvPr id="283" name="Shape 283"/>
          <p:cNvSpPr txBox="1">
            <a:spLocks noGrp="1"/>
          </p:cNvSpPr>
          <p:nvPr>
            <p:ph type="ctrTitle" idx="4294967295"/>
          </p:nvPr>
        </p:nvSpPr>
        <p:spPr>
          <a:xfrm>
            <a:off x="800910" y="1560054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263 clicks</a:t>
            </a:r>
            <a:endParaRPr lang="en" sz="4800" dirty="0"/>
          </a:p>
        </p:txBody>
      </p:sp>
      <p:sp>
        <p:nvSpPr>
          <p:cNvPr id="15" name="Shape 284"/>
          <p:cNvSpPr txBox="1">
            <a:spLocks/>
          </p:cNvSpPr>
          <p:nvPr/>
        </p:nvSpPr>
        <p:spPr>
          <a:xfrm>
            <a:off x="2170889" y="1058782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ctr">
              <a:spcBef>
                <a:spcPts val="0"/>
              </a:spcBef>
              <a:buFont typeface="Quattrocento Sans"/>
              <a:buNone/>
            </a:pPr>
            <a:r>
              <a:rPr lang="en" sz="1800" dirty="0" smtClean="0"/>
              <a:t>1.5% clickthrough rate</a:t>
            </a:r>
            <a:endParaRPr lang="en" sz="1800" dirty="0"/>
          </a:p>
        </p:txBody>
      </p:sp>
      <p:sp>
        <p:nvSpPr>
          <p:cNvPr id="16" name="Down Arrow 15"/>
          <p:cNvSpPr/>
          <p:nvPr/>
        </p:nvSpPr>
        <p:spPr>
          <a:xfrm>
            <a:off x="4505790" y="2377283"/>
            <a:ext cx="362641" cy="40962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hape 284"/>
          <p:cNvSpPr txBox="1">
            <a:spLocks/>
          </p:cNvSpPr>
          <p:nvPr/>
        </p:nvSpPr>
        <p:spPr>
          <a:xfrm>
            <a:off x="4708106" y="2323705"/>
            <a:ext cx="3062593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ctr">
              <a:spcBef>
                <a:spcPts val="0"/>
              </a:spcBef>
              <a:buFont typeface="Quattrocento Sans"/>
              <a:buNone/>
            </a:pPr>
            <a:r>
              <a:rPr lang="en" sz="1800" dirty="0" smtClean="0"/>
              <a:t>$500 revenues generated</a:t>
            </a:r>
            <a:endParaRPr lang="en" sz="1800" dirty="0"/>
          </a:p>
        </p:txBody>
      </p:sp>
      <p:grpSp>
        <p:nvGrpSpPr>
          <p:cNvPr id="18" name="Shape 622"/>
          <p:cNvGrpSpPr/>
          <p:nvPr/>
        </p:nvGrpSpPr>
        <p:grpSpPr>
          <a:xfrm>
            <a:off x="4394255" y="4361806"/>
            <a:ext cx="353136" cy="313737"/>
            <a:chOff x="5292575" y="3681900"/>
            <a:chExt cx="420150" cy="373275"/>
          </a:xfrm>
        </p:grpSpPr>
        <p:sp>
          <p:nvSpPr>
            <p:cNvPr id="19" name="Shape 6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2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62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62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6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2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2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Down Arrow 25"/>
          <p:cNvSpPr/>
          <p:nvPr/>
        </p:nvSpPr>
        <p:spPr>
          <a:xfrm>
            <a:off x="4526786" y="1107916"/>
            <a:ext cx="362641" cy="40962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040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GOMC Ad </a:t>
            </a:r>
            <a:r>
              <a:rPr lang="en" dirty="0" smtClean="0"/>
              <a:t>Groups Categories</a:t>
            </a:r>
            <a:endParaRPr lang="en" dirty="0"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2407484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>
                <a:highlight>
                  <a:srgbClr val="FFCD00"/>
                </a:highlight>
              </a:rPr>
              <a:t>Events (15%)</a:t>
            </a:r>
            <a:endParaRPr lang="en" sz="1200" b="1" dirty="0"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Promote live events Juice Laundry is participating </a:t>
            </a:r>
            <a:r>
              <a:rPr lang="en" sz="1200" dirty="0" smtClean="0"/>
              <a:t>in</a:t>
            </a:r>
            <a:r>
              <a:rPr lang="en-US" sz="1200" dirty="0" smtClean="0"/>
              <a:t> in</a:t>
            </a:r>
            <a:r>
              <a:rPr lang="en" sz="1200" dirty="0" smtClean="0"/>
              <a:t> </a:t>
            </a:r>
            <a:r>
              <a:rPr lang="en" sz="1200" dirty="0" smtClean="0"/>
              <a:t>the Central Virginia area. No promotions in Ads. Increase events attendence, which indirectly increase sales. </a:t>
            </a:r>
            <a:endParaRPr lang="en" sz="1200" dirty="0"/>
          </a:p>
        </p:txBody>
      </p:sp>
      <p:sp>
        <p:nvSpPr>
          <p:cNvPr id="312" name="Shape 312"/>
          <p:cNvSpPr txBox="1">
            <a:spLocks noGrp="1"/>
          </p:cNvSpPr>
          <p:nvPr>
            <p:ph type="body" idx="2"/>
          </p:nvPr>
        </p:nvSpPr>
        <p:spPr>
          <a:xfrm>
            <a:off x="5459783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>
                <a:highlight>
                  <a:srgbClr val="FFCD00"/>
                </a:highlight>
              </a:rPr>
              <a:t>Products (45%)</a:t>
            </a:r>
            <a:endParaRPr lang="en" sz="1200" b="1" dirty="0"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Advertise four categories of product Juice Laundry is currently selling. Distribution Adword exclusive coupons. This will increase sales. </a:t>
            </a:r>
            <a:endParaRPr lang="en" sz="1200" dirty="0"/>
          </a:p>
        </p:txBody>
      </p:sp>
      <p:sp>
        <p:nvSpPr>
          <p:cNvPr id="313" name="Shape 313"/>
          <p:cNvSpPr txBox="1">
            <a:spLocks noGrp="1"/>
          </p:cNvSpPr>
          <p:nvPr>
            <p:ph type="body" idx="3"/>
          </p:nvPr>
        </p:nvSpPr>
        <p:spPr>
          <a:xfrm>
            <a:off x="1381250" y="3062008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>
                <a:highlight>
                  <a:srgbClr val="FFCD00"/>
                </a:highlight>
              </a:rPr>
              <a:t>Vegan (15%)</a:t>
            </a:r>
            <a:endParaRPr lang="en" sz="1200" b="1" dirty="0"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Promoting Juice Laundry to the Vegan community, reaching this new customer segment and improve sales.  </a:t>
            </a:r>
            <a:endParaRPr lang="en" sz="12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3834914" y="3062008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>
                <a:highlight>
                  <a:srgbClr val="FFCD00"/>
                </a:highlight>
              </a:rPr>
              <a:t>Pre-summer diet (15%)</a:t>
            </a:r>
            <a:endParaRPr lang="en" sz="1200" b="1" dirty="0"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Attract customers who are searcing for summer/spring cleansing methods. Further improve sales. </a:t>
            </a:r>
            <a:endParaRPr lang="en" sz="1200" dirty="0"/>
          </a:p>
        </p:txBody>
      </p:sp>
      <p:sp>
        <p:nvSpPr>
          <p:cNvPr id="315" name="Shape 315"/>
          <p:cNvSpPr txBox="1">
            <a:spLocks noGrp="1"/>
          </p:cNvSpPr>
          <p:nvPr>
            <p:ph type="body" idx="2"/>
          </p:nvPr>
        </p:nvSpPr>
        <p:spPr>
          <a:xfrm>
            <a:off x="6288579" y="3062008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>
                <a:highlight>
                  <a:srgbClr val="FFCD00"/>
                </a:highlight>
              </a:rPr>
              <a:t>Brand-awareness (10%)</a:t>
            </a:r>
            <a:endParaRPr lang="en" sz="1200" b="1" dirty="0"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Attract people who are trying to learn more about juice cleansing or cold pressed juices. Trying to educate customers about the benefit of juice cleansing. Improve brand awareness. </a:t>
            </a:r>
            <a:endParaRPr lang="en" sz="1200" dirty="0"/>
          </a:p>
        </p:txBody>
      </p:sp>
      <p:grpSp>
        <p:nvGrpSpPr>
          <p:cNvPr id="317" name="Shape 31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8" name="Shape 3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329713" y="4614349"/>
            <a:ext cx="8338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All Ad Groups will be geo-targeted to the Central Virginia </a:t>
            </a:r>
            <a:r>
              <a:rPr lang="en-US" i="1" dirty="0" smtClean="0">
                <a:latin typeface="Times New Roman" panose="02020603050405020304" pitchFamily="18" charset="0"/>
              </a:rPr>
              <a:t>region</a:t>
            </a:r>
            <a:r>
              <a:rPr lang="en-US" i="1" dirty="0" smtClean="0">
                <a:latin typeface="Times New Roman" panose="02020603050405020304" pitchFamily="18" charset="0"/>
              </a:rPr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29357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532</Words>
  <Application>Microsoft Macintosh PowerPoint</Application>
  <PresentationFormat>On-screen Show (16:9)</PresentationFormat>
  <Paragraphs>69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Times New Roman</vt:lpstr>
      <vt:lpstr>Lora</vt:lpstr>
      <vt:lpstr>Arial</vt:lpstr>
      <vt:lpstr>Quattrocento Sans</vt:lpstr>
      <vt:lpstr>Viola template</vt:lpstr>
      <vt:lpstr>Juice Laundry GOMC Analysis</vt:lpstr>
      <vt:lpstr>The Juice Laundry</vt:lpstr>
      <vt:lpstr>What is The Juice Laundry?</vt:lpstr>
      <vt:lpstr>Target Market</vt:lpstr>
      <vt:lpstr>Current Marketing</vt:lpstr>
      <vt:lpstr>GOMC Setup</vt:lpstr>
      <vt:lpstr>PowerPoint Presentation</vt:lpstr>
      <vt:lpstr>17,000 impressions</vt:lpstr>
      <vt:lpstr>GOMC Ad Groups Categories</vt:lpstr>
      <vt:lpstr>PowerPoint Presentation</vt:lpstr>
      <vt:lpstr>Ad Copy Development</vt:lpstr>
      <vt:lpstr>Budget Strategy</vt:lpstr>
      <vt:lpstr>Report Retrospect</vt:lpstr>
      <vt:lpstr>Observations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Juice Laundry GOMC Analysis</dc:title>
  <dc:creator>Su, Ruoyu (rs2bd)</dc:creator>
  <cp:lastModifiedBy>Bill Su</cp:lastModifiedBy>
  <cp:revision>18</cp:revision>
  <dcterms:modified xsi:type="dcterms:W3CDTF">2016-03-21T15:50:55Z</dcterms:modified>
</cp:coreProperties>
</file>