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348" r:id="rId2"/>
    <p:sldId id="258" r:id="rId3"/>
    <p:sldId id="259" r:id="rId4"/>
    <p:sldId id="260" r:id="rId5"/>
    <p:sldId id="310" r:id="rId6"/>
    <p:sldId id="299" r:id="rId7"/>
    <p:sldId id="267" r:id="rId8"/>
    <p:sldId id="300" r:id="rId9"/>
    <p:sldId id="268" r:id="rId10"/>
    <p:sldId id="269" r:id="rId11"/>
    <p:sldId id="301" r:id="rId12"/>
    <p:sldId id="302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03" r:id="rId30"/>
    <p:sldId id="30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11" r:id="rId43"/>
    <p:sldId id="308" r:id="rId44"/>
    <p:sldId id="312" r:id="rId45"/>
    <p:sldId id="309" r:id="rId46"/>
    <p:sldId id="313" r:id="rId47"/>
    <p:sldId id="306" r:id="rId48"/>
    <p:sldId id="307" r:id="rId49"/>
    <p:sldId id="349" r:id="rId50"/>
  </p:sldIdLst>
  <p:sldSz cx="12192000" cy="6858000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Palatino Linotype" panose="02040502050505030304" pitchFamily="18" charset="0"/>
      <p:regular r:id="rId56"/>
      <p:bold r:id="rId57"/>
      <p:italic r:id="rId58"/>
      <p:boldItalic r:id="rId59"/>
    </p:embeddedFont>
    <p:embeddedFont>
      <p:font typeface="Source Sans Pro Black" panose="020B0503030403020204" pitchFamily="34" charset="0"/>
      <p:bold r:id="rId60"/>
      <p:italic r:id="rId61"/>
      <p:boldItalic r:id="rId62"/>
    </p:embeddedFont>
    <p:embeddedFont>
      <p:font typeface="Source Sans Pro SemiBold" panose="020B050303040302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gi0wRAcn8Q4VzAc2utK3F92ci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46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13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546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079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08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566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007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3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718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45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76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255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571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149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63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730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2750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679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201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23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643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385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127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9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784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861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5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885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57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87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041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3658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1721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5157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787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88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8202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4368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45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26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55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559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19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7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 flipH="1">
            <a:off x="838201" y="979487"/>
            <a:ext cx="3933824" cy="4881563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0" i="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 i="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  <a:defRPr sz="6000" b="0" i="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11"/>
          <p:cNvCxnSpPr>
            <a:stCxn id="25" idx="1"/>
            <a:endCxn id="25" idx="3"/>
          </p:cNvCxnSpPr>
          <p:nvPr/>
        </p:nvCxnSpPr>
        <p:spPr>
          <a:xfrm>
            <a:off x="831850" y="5339556"/>
            <a:ext cx="10515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4394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3"/>
          </p:nvPr>
        </p:nvSpPr>
        <p:spPr>
          <a:xfrm>
            <a:off x="7950200" y="1847850"/>
            <a:ext cx="3403600" cy="285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b="0" i="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4"/>
          </p:nvPr>
        </p:nvSpPr>
        <p:spPr>
          <a:xfrm>
            <a:off x="4394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7950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6"/>
          </p:nvPr>
        </p:nvSpPr>
        <p:spPr>
          <a:xfrm>
            <a:off x="838200" y="4705350"/>
            <a:ext cx="3403600" cy="7524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  <a:defRPr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6"/>
          <p:cNvPicPr preferRelativeResize="0"/>
          <p:nvPr/>
        </p:nvPicPr>
        <p:blipFill rotWithShape="1">
          <a:blip r:embed="rId2">
            <a:alphaModFix/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 b="33573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838200" y="644207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i="0" u="none" strike="noStrike" cap="none">
                <a:solidFill>
                  <a:schemeClr val="accen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“</a:t>
            </a:r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8200" y="3135313"/>
            <a:ext cx="10515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sz="2000" b="1" i="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726E"/>
              </a:buClr>
              <a:buSzPts val="4400"/>
              <a:buFont typeface="Palatino Linotype"/>
              <a:buNone/>
              <a:defRPr sz="4400" b="0" i="0" u="none" strike="noStrike" cap="none">
                <a:solidFill>
                  <a:srgbClr val="F6726E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D5D5D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1919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release/tables?rid=50&amp;eid=5943#snid=5930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4000" dirty="0"/>
              <a:t>Production and Distribution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October 18, 2021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 descr="figure-05-02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175"/>
            <a:ext cx="12192000" cy="6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55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Production under Coercion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97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Coercion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Now suppose Bruno owns the land, Angela produces output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Total output divided between Angela and Bruno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Extreme case: Bruno can </a:t>
            </a:r>
            <a:r>
              <a:rPr lang="en-US" dirty="0">
                <a:solidFill>
                  <a:srgbClr val="FF0000"/>
                </a:solidFill>
              </a:rPr>
              <a:t>coerce</a:t>
            </a:r>
            <a:r>
              <a:rPr lang="en-US" dirty="0"/>
              <a:t> Angela to work, pays survival wages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Even in this case, more work requires more wages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Angela’s </a:t>
            </a:r>
            <a:r>
              <a:rPr lang="en-US" dirty="0">
                <a:solidFill>
                  <a:srgbClr val="FF0000"/>
                </a:solidFill>
              </a:rPr>
              <a:t>survival constraint </a:t>
            </a:r>
            <a:r>
              <a:rPr lang="en-US" dirty="0"/>
              <a:t>defines the </a:t>
            </a:r>
            <a:r>
              <a:rPr lang="en-US" dirty="0">
                <a:solidFill>
                  <a:srgbClr val="FF0000"/>
                </a:solidFill>
              </a:rPr>
              <a:t>feasible set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Bruno sets hours and wages to maximize what he receives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He will equate MRT with slope of survival constraint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Angela’s preferences not taken into account, so MRS and MRT unequal</a:t>
            </a:r>
          </a:p>
          <a:p>
            <a:pPr marL="0" lvl="0" indent="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67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 descr="figure-05-03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8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 descr="figure-05-03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00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 descr="figure-05-03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6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 descr="figure-05-03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39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 descr="figure-05-03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0"/>
            <a:ext cx="12192000" cy="660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95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 descr="figure-05-04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3" y="0"/>
            <a:ext cx="116093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00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 descr="figure-05-04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3" y="0"/>
            <a:ext cx="116093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27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Institutional arrangements for production and distribution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Production under </a:t>
            </a:r>
            <a:r>
              <a:rPr lang="en-US" dirty="0">
                <a:solidFill>
                  <a:srgbClr val="FF0000"/>
                </a:solidFill>
              </a:rPr>
              <a:t>sole proprietorship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Production and distribution under </a:t>
            </a:r>
            <a:r>
              <a:rPr lang="en-US" dirty="0">
                <a:solidFill>
                  <a:srgbClr val="FF0000"/>
                </a:solidFill>
              </a:rPr>
              <a:t>coercion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Production and distribution with a </a:t>
            </a:r>
            <a:r>
              <a:rPr lang="en-US" dirty="0">
                <a:solidFill>
                  <a:srgbClr val="FF0000"/>
                </a:solidFill>
              </a:rPr>
              <a:t>labor contract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Effects of changes in </a:t>
            </a:r>
            <a:r>
              <a:rPr lang="en-US" dirty="0">
                <a:solidFill>
                  <a:srgbClr val="FF0000"/>
                </a:solidFill>
              </a:rPr>
              <a:t>outside options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Effects of changes in </a:t>
            </a:r>
            <a:r>
              <a:rPr lang="en-US" dirty="0">
                <a:solidFill>
                  <a:srgbClr val="FF0000"/>
                </a:solidFill>
              </a:rPr>
              <a:t>preferences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Firms with many employees</a:t>
            </a: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Reading: </a:t>
            </a:r>
            <a:r>
              <a:rPr lang="en-US" dirty="0">
                <a:solidFill>
                  <a:srgbClr val="FF0000"/>
                </a:solidFill>
              </a:rPr>
              <a:t>The Economy</a:t>
            </a:r>
            <a:r>
              <a:rPr lang="en-US" dirty="0"/>
              <a:t> Unit 5 Introduction, 5.1 to 5.7</a:t>
            </a:r>
            <a:endParaRPr dirty="0"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 descr="figure-05-04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3" y="0"/>
            <a:ext cx="116093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65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 descr="figure-05-04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50" y="0"/>
            <a:ext cx="115935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23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 descr="figure-05-05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3" y="0"/>
            <a:ext cx="6821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650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 descr="figure-05-05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3" y="0"/>
            <a:ext cx="6821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 descr="figure-05-05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3" y="0"/>
            <a:ext cx="6821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57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 descr="figure-05-05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3" y="0"/>
            <a:ext cx="6821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42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 descr="figure-05-05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3" y="0"/>
            <a:ext cx="6821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11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 descr="figure-05-05-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3" y="0"/>
            <a:ext cx="6821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825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 descr="figure-05-05-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4463" y="0"/>
            <a:ext cx="68214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83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Labor Contracts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48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Institutional Arrangements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Labor Contracts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Now suppose Angela can choose to accept or decline employment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Bruno offers Angela a </a:t>
            </a:r>
            <a:r>
              <a:rPr lang="en-US" dirty="0">
                <a:solidFill>
                  <a:srgbClr val="FF0000"/>
                </a:solidFill>
              </a:rPr>
              <a:t>labor contract </a:t>
            </a:r>
            <a:r>
              <a:rPr lang="en-US" dirty="0"/>
              <a:t>(hours and compensation)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Angela has an </a:t>
            </a:r>
            <a:r>
              <a:rPr lang="en-US" dirty="0">
                <a:solidFill>
                  <a:srgbClr val="FF0000"/>
                </a:solidFill>
              </a:rPr>
              <a:t>outside option</a:t>
            </a:r>
            <a:r>
              <a:rPr lang="en-US" dirty="0"/>
              <a:t>: amount received if she declines offer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outside option is equivalent to 2.5 bushels of grain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She will accept consider the indifference curve through outside option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determines the </a:t>
            </a:r>
            <a:r>
              <a:rPr lang="en-US" dirty="0">
                <a:solidFill>
                  <a:srgbClr val="FF0000"/>
                </a:solidFill>
              </a:rPr>
              <a:t>economically feasible set </a:t>
            </a:r>
            <a:r>
              <a:rPr lang="en-US" dirty="0"/>
              <a:t>(set of acceptable contracts)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Bruno offers contract within this set that maximizes his gain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this case MRS and MRT are again equated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36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descr="figure-05-06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0"/>
            <a:ext cx="11599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964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 descr="figure-05-06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0"/>
            <a:ext cx="11599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034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 descr="figure-05-06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0"/>
            <a:ext cx="115998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771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 descr="figure-05-07-a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99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 descr="figure-05-07-a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0"/>
            <a:ext cx="11430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831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 descr="figure-05-07-a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0" y="0"/>
            <a:ext cx="1141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290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 descr="figure-05-07-b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763" y="0"/>
            <a:ext cx="6594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35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 descr="figure-05-07-b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763" y="0"/>
            <a:ext cx="6594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574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 descr="figure-05-07-b-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763" y="0"/>
            <a:ext cx="6594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37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Institutional Arrangements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Across time and space, conditions for production differ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US today most goods/services produced by privately owned firms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Includes </a:t>
            </a:r>
            <a:r>
              <a:rPr lang="en-US" dirty="0">
                <a:solidFill>
                  <a:srgbClr val="FF0000"/>
                </a:solidFill>
              </a:rPr>
              <a:t>sole proprietorships </a:t>
            </a:r>
            <a:r>
              <a:rPr lang="en-US" dirty="0"/>
              <a:t>(people working for themselves)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Also includes </a:t>
            </a:r>
            <a:r>
              <a:rPr lang="en-US" dirty="0">
                <a:solidFill>
                  <a:srgbClr val="FF0000"/>
                </a:solidFill>
              </a:rPr>
              <a:t>partnerships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corporations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Some production by </a:t>
            </a:r>
            <a:r>
              <a:rPr lang="en-US" dirty="0">
                <a:solidFill>
                  <a:srgbClr val="FF0000"/>
                </a:solidFill>
              </a:rPr>
              <a:t>government</a:t>
            </a:r>
            <a:r>
              <a:rPr lang="en-US" dirty="0"/>
              <a:t> owned entities (post office)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Proceeds from sales are divided between owners and employees</a:t>
            </a:r>
          </a:p>
          <a:p>
            <a:pPr lvl="0" indent="-457200"/>
            <a:r>
              <a:rPr lang="en-US" dirty="0"/>
              <a:t>Institutions affect how much is produced, and how it is shared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Start with sole proprietor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 descr="figure-05-07-b-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763" y="0"/>
            <a:ext cx="6594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4194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 descr="figure-05-07-b-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763" y="0"/>
            <a:ext cx="6594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982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Comparing Institutions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427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Output under Different Institutions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Notice: total output is same under sole proprietorship and labor contract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the distribution of output is different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generally true: only true with </a:t>
            </a:r>
            <a:r>
              <a:rPr lang="en-US" dirty="0">
                <a:solidFill>
                  <a:srgbClr val="FF0000"/>
                </a:solidFill>
              </a:rPr>
              <a:t>parallel indifference curves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true if MRS at any given output level is the same on all curves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Otherwise both level and distribution of output will change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Proprietorship, coercion, contract can all result in different output levels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And also on the way that output is distributed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215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Preferences and Options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646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Changes in Outside Options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that Angela’s outside option improves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 example: greater unemployment benefits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does this affect the economically feasible set?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does it affect the amount that Bruno will get? </a:t>
            </a:r>
          </a:p>
          <a:p>
            <a:pPr lvl="0" indent="-457200"/>
            <a:r>
              <a:rPr lang="en-US" dirty="0"/>
              <a:t>Will output change if Angela’s indifference curves are parallel?</a:t>
            </a:r>
          </a:p>
          <a:p>
            <a:pPr lvl="0" indent="-457200"/>
            <a:r>
              <a:rPr lang="en-US" dirty="0"/>
              <a:t>Will output change if Angela’s indifference curves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parallel?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980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Changes in Preferences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that Angela’s indifference curves become steeper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 MRS is higher at each output level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does this affect the economically feasible set?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does it affect output? </a:t>
            </a:r>
          </a:p>
          <a:p>
            <a:pPr lvl="0" indent="-457200"/>
            <a:r>
              <a:rPr lang="en-US" dirty="0"/>
              <a:t>How does it affect the amount that Bruno will get? </a:t>
            </a:r>
          </a:p>
          <a:p>
            <a:pPr lvl="0" indent="-457200"/>
            <a:r>
              <a:rPr lang="en-US" dirty="0"/>
              <a:t>Is it possible that Angela will get paid less? 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160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Multiple Employees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72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Multiple Employees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Most firms have many employees; Walmart has over 2 million globally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Cannot usually offer different contracts to each employee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Employees generally partitioned into categories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Suppose there are category-specific hours and compensation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 general, MRS cannot equal MRT for all those in the same category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Need to offer contract to fill employment needs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One or more workers may be (roughly) indifferent, others will not</a:t>
            </a:r>
          </a:p>
          <a:p>
            <a:pPr lvl="0" indent="-457200"/>
            <a:r>
              <a:rPr lang="en-US" dirty="0"/>
              <a:t>Greater </a:t>
            </a:r>
            <a:r>
              <a:rPr lang="en-US" dirty="0">
                <a:solidFill>
                  <a:schemeClr val="accent1"/>
                </a:solidFill>
              </a:rPr>
              <a:t>demand for labor </a:t>
            </a:r>
            <a:r>
              <a:rPr lang="en-US" dirty="0"/>
              <a:t>will result in </a:t>
            </a:r>
            <a:r>
              <a:rPr lang="en-US" dirty="0">
                <a:solidFill>
                  <a:schemeClr val="accent1"/>
                </a:solidFill>
              </a:rPr>
              <a:t>better working conditions</a:t>
            </a:r>
            <a:endParaRPr lang="en-US" dirty="0"/>
          </a:p>
          <a:p>
            <a:pPr lvl="0" indent="-457200"/>
            <a:r>
              <a:rPr lang="en-US" dirty="0"/>
              <a:t>Example: the </a:t>
            </a:r>
            <a:r>
              <a:rPr lang="en-US" dirty="0">
                <a:solidFill>
                  <a:schemeClr val="accent1"/>
                </a:solidFill>
              </a:rPr>
              <a:t>post-pandemic economy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505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A3E52-5D03-E045-BEE8-645CBA16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71"/>
            <a:ext cx="12192000" cy="4697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3DE969-38E4-4748-9A67-9EA9D436324F}"/>
              </a:ext>
            </a:extLst>
          </p:cNvPr>
          <p:cNvSpPr/>
          <p:nvPr/>
        </p:nvSpPr>
        <p:spPr>
          <a:xfrm>
            <a:off x="3200400" y="6182504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  <a:ea typeface="Palatino" pitchFamily="2" charset="77"/>
                <a:hlinkClick r:id="rId3"/>
              </a:rPr>
              <a:t>View latest data and differences by sector</a:t>
            </a:r>
            <a:endParaRPr lang="en-US" sz="24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881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latino Linotype"/>
              <a:buNone/>
            </a:pPr>
            <a:r>
              <a:rPr lang="en-US" dirty="0"/>
              <a:t>Sole Proprietorship</a:t>
            </a: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9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Sole Proprietorship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Angela is sole proprietor, owns land and works for herself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spend time and effort to produce grain for sale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She values free time and output, but must spend one to get the other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More output means less free time</a:t>
            </a:r>
          </a:p>
          <a:p>
            <a:pPr lvl="0" indent="-457200"/>
            <a:r>
              <a:rPr lang="en-US" dirty="0"/>
              <a:t>Technological possibilities can be represented by a </a:t>
            </a:r>
            <a:r>
              <a:rPr lang="en-US" dirty="0">
                <a:solidFill>
                  <a:srgbClr val="FF0000"/>
                </a:solidFill>
              </a:rPr>
              <a:t>feasible frontier</a:t>
            </a:r>
            <a:endParaRPr lang="en-US" dirty="0"/>
          </a:p>
          <a:p>
            <a:pPr lvl="0" indent="-457200"/>
            <a:r>
              <a:rPr lang="en-US" dirty="0"/>
              <a:t>Slope of frontier at any point is the </a:t>
            </a:r>
            <a:r>
              <a:rPr lang="en-US" dirty="0">
                <a:solidFill>
                  <a:srgbClr val="FF0000"/>
                </a:solidFill>
              </a:rPr>
              <a:t>marginal rate of transformation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This shows how much time must be lost to get a bit more grain</a:t>
            </a:r>
          </a:p>
          <a:p>
            <a:pPr lvl="0" indent="-457200"/>
            <a:r>
              <a:rPr lang="en-US" dirty="0">
                <a:solidFill>
                  <a:schemeClr val="tx1"/>
                </a:solidFill>
              </a:rPr>
              <a:t>MRT falls as one moves left: gets harder and harder to produce more</a:t>
            </a: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7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 descr="figure-05-02-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175"/>
            <a:ext cx="12192000" cy="6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01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The Production Decision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How much will Angela produce? Depends on preferences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Preferences can be represented using </a:t>
            </a:r>
            <a:r>
              <a:rPr lang="en-US" dirty="0">
                <a:solidFill>
                  <a:srgbClr val="FF0000"/>
                </a:solidFill>
              </a:rPr>
              <a:t>indifference curves </a:t>
            </a:r>
            <a:r>
              <a:rPr lang="en-US" dirty="0">
                <a:solidFill>
                  <a:schemeClr val="tx1"/>
                </a:solidFill>
              </a:rPr>
              <a:t>(as before)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Since both free time and output are valuable, curves slope down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Slope of indifference curve at any point is </a:t>
            </a:r>
            <a:r>
              <a:rPr lang="en-US" dirty="0">
                <a:solidFill>
                  <a:srgbClr val="FF0000"/>
                </a:solidFill>
              </a:rPr>
              <a:t>marginal rate of substitution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MRS rises as one moves left since free time is most valuable when scarce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Optimal choice is on highest attainable indifference curve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tx1"/>
                </a:solidFill>
              </a:rPr>
              <a:t>Point of tangency, equating MRS and MRT</a:t>
            </a:r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6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 descr="figure-05-02-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0175"/>
            <a:ext cx="12192000" cy="6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936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776</Words>
  <Application>Microsoft Macintosh PowerPoint</Application>
  <PresentationFormat>Widescreen</PresentationFormat>
  <Paragraphs>158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Source Sans Pro Black</vt:lpstr>
      <vt:lpstr>Source Sans Pro SemiBold</vt:lpstr>
      <vt:lpstr>Palatino Linotype</vt:lpstr>
      <vt:lpstr>Calibri</vt:lpstr>
      <vt:lpstr>Arial</vt:lpstr>
      <vt:lpstr>Office Theme</vt:lpstr>
      <vt:lpstr>Production and Distribution</vt:lpstr>
      <vt:lpstr>Overview</vt:lpstr>
      <vt:lpstr>Institutional Arrangements</vt:lpstr>
      <vt:lpstr>Institutional Arrangements</vt:lpstr>
      <vt:lpstr>Sole Proprietorship</vt:lpstr>
      <vt:lpstr>Sole Proprietorship</vt:lpstr>
      <vt:lpstr>PowerPoint Presentation</vt:lpstr>
      <vt:lpstr>The Production Decision</vt:lpstr>
      <vt:lpstr>PowerPoint Presentation</vt:lpstr>
      <vt:lpstr>PowerPoint Presentation</vt:lpstr>
      <vt:lpstr>Production under Coercion</vt:lpstr>
      <vt:lpstr>Coercion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Labor Contracts</vt:lpstr>
      <vt:lpstr>Labor Contracts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Institutions</vt:lpstr>
      <vt:lpstr>Output under Different Institutions</vt:lpstr>
      <vt:lpstr>Preferences and Options</vt:lpstr>
      <vt:lpstr>Changes in Outside Options</vt:lpstr>
      <vt:lpstr>Changes in Preferences</vt:lpstr>
      <vt:lpstr>Multiple Employees</vt:lpstr>
      <vt:lpstr>Multiple Employees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19</cp:revision>
  <dcterms:created xsi:type="dcterms:W3CDTF">2017-10-09T10:02:31Z</dcterms:created>
  <dcterms:modified xsi:type="dcterms:W3CDTF">2021-10-17T13:48:07Z</dcterms:modified>
</cp:coreProperties>
</file>