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9"/>
  </p:notesMasterIdLst>
  <p:sldIdLst>
    <p:sldId id="348" r:id="rId2"/>
    <p:sldId id="331" r:id="rId3"/>
    <p:sldId id="259" r:id="rId4"/>
    <p:sldId id="336" r:id="rId5"/>
    <p:sldId id="332" r:id="rId6"/>
    <p:sldId id="337" r:id="rId7"/>
    <p:sldId id="258" r:id="rId8"/>
    <p:sldId id="338" r:id="rId9"/>
    <p:sldId id="333" r:id="rId10"/>
    <p:sldId id="334" r:id="rId11"/>
    <p:sldId id="335" r:id="rId12"/>
    <p:sldId id="339" r:id="rId13"/>
    <p:sldId id="262" r:id="rId14"/>
    <p:sldId id="263" r:id="rId15"/>
    <p:sldId id="264" r:id="rId16"/>
    <p:sldId id="265" r:id="rId17"/>
    <p:sldId id="340" r:id="rId18"/>
    <p:sldId id="341" r:id="rId19"/>
    <p:sldId id="267" r:id="rId20"/>
    <p:sldId id="268" r:id="rId21"/>
    <p:sldId id="269" r:id="rId22"/>
    <p:sldId id="342" r:id="rId23"/>
    <p:sldId id="271" r:id="rId24"/>
    <p:sldId id="272" r:id="rId25"/>
    <p:sldId id="273" r:id="rId26"/>
    <p:sldId id="274" r:id="rId27"/>
    <p:sldId id="343" r:id="rId28"/>
    <p:sldId id="275" r:id="rId29"/>
    <p:sldId id="276" r:id="rId30"/>
    <p:sldId id="277" r:id="rId31"/>
    <p:sldId id="278" r:id="rId32"/>
    <p:sldId id="279" r:id="rId33"/>
    <p:sldId id="344" r:id="rId34"/>
    <p:sldId id="281" r:id="rId35"/>
    <p:sldId id="282" r:id="rId36"/>
    <p:sldId id="283" r:id="rId37"/>
    <p:sldId id="284" r:id="rId38"/>
  </p:sldIdLst>
  <p:sldSz cx="12192000" cy="6858000"/>
  <p:notesSz cx="6858000" cy="9144000"/>
  <p:embeddedFontLs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Palatino Linotype" panose="02040502050505030304" pitchFamily="18" charset="0"/>
      <p:regular r:id="rId44"/>
      <p:bold r:id="rId45"/>
      <p:italic r:id="rId46"/>
      <p:boldItalic r:id="rId47"/>
    </p:embeddedFont>
    <p:embeddedFont>
      <p:font typeface="Source Sans Pro Black" panose="020B0503030403020204" pitchFamily="34" charset="0"/>
      <p:bold r:id="rId48"/>
      <p:italic r:id="rId49"/>
      <p:boldItalic r:id="rId50"/>
    </p:embeddedFont>
    <p:embeddedFont>
      <p:font typeface="Source Sans Pro SemiBold" panose="020B0503030403020204" pitchFamily="34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57" roundtripDataSignature="AMtx7mjnvjEdWN0BPx/xExAQDoXHqbdY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14"/>
  </p:normalViewPr>
  <p:slideViewPr>
    <p:cSldViewPr snapToGrid="0" snapToObjects="1">
      <p:cViewPr varScale="1">
        <p:scale>
          <a:sx n="90" d="100"/>
          <a:sy n="90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font" Target="fonts/font14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54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Relationship Id="rId57" Type="http://customschemas.google.com/relationships/presentationmetadata" Target="meta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font" Target="fonts/font13.fntdata"/><Relationship Id="rId6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7141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80677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7441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2473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7642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35484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9606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37141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17558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5512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23303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17612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02901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48799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19070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01903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23091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18778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61014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43104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2011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71490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91051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64237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36317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79515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64821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94382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2910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3094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7528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0992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7004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3293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9662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latino Linotype"/>
              <a:buNone/>
              <a:defRPr sz="6000" b="0" i="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/>
          <p:nvPr/>
        </p:nvSpPr>
        <p:spPr>
          <a:xfrm rot="10800000" flipH="1">
            <a:off x="838201" y="979487"/>
            <a:ext cx="3933824" cy="4881563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  <a:defRPr sz="3200"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 b="0" i="0">
                <a:solidFill>
                  <a:schemeClr val="dk1"/>
                </a:solidFill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 b="0" i="0">
                <a:solidFill>
                  <a:schemeClr val="dk1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b="0" i="0">
                <a:solidFill>
                  <a:schemeClr val="dk1"/>
                </a:solidFill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b="0" i="0">
                <a:solidFill>
                  <a:schemeClr val="dk1"/>
                </a:solidFill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b="0" i="0">
                <a:solidFill>
                  <a:schemeClr val="dk1"/>
                </a:solidFill>
              </a:defRPr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72" name="Google Shape;72;p18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8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8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10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  <a:defRPr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b="0" i="0"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1" name="Google Shape;21;p10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0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latino Linotype"/>
              <a:buNone/>
              <a:defRPr sz="6000" b="0" i="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2000"/>
              <a:buNone/>
              <a:defRPr sz="2000">
                <a:solidFill>
                  <a:srgbClr val="91919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800"/>
              <a:buNone/>
              <a:defRPr sz="1800">
                <a:solidFill>
                  <a:srgbClr val="91919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9pPr>
          </a:lstStyle>
          <a:p>
            <a:endParaRPr/>
          </a:p>
        </p:txBody>
      </p:sp>
      <p:cxnSp>
        <p:nvCxnSpPr>
          <p:cNvPr id="26" name="Google Shape;26;p11"/>
          <p:cNvCxnSpPr>
            <a:stCxn id="25" idx="1"/>
            <a:endCxn id="25" idx="3"/>
          </p:cNvCxnSpPr>
          <p:nvPr/>
        </p:nvCxnSpPr>
        <p:spPr>
          <a:xfrm>
            <a:off x="831850" y="5339556"/>
            <a:ext cx="105156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  <a:defRPr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9" name="Google Shape;29;p12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12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3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13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3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eam">
  <p:cSld name="Team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body" idx="1"/>
          </p:nvPr>
        </p:nvSpPr>
        <p:spPr>
          <a:xfrm>
            <a:off x="838200" y="1847850"/>
            <a:ext cx="3403600" cy="285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 b="0" i="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2"/>
          </p:nvPr>
        </p:nvSpPr>
        <p:spPr>
          <a:xfrm>
            <a:off x="4394200" y="1847850"/>
            <a:ext cx="3403600" cy="285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 b="0" i="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3"/>
          </p:nvPr>
        </p:nvSpPr>
        <p:spPr>
          <a:xfrm>
            <a:off x="7950200" y="1847850"/>
            <a:ext cx="3403600" cy="285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 b="0" i="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4"/>
          </p:nvPr>
        </p:nvSpPr>
        <p:spPr>
          <a:xfrm>
            <a:off x="4394200" y="4705350"/>
            <a:ext cx="3403600" cy="7524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i="0">
                <a:solidFill>
                  <a:schemeClr val="lt1"/>
                </a:solidFill>
              </a:defRPr>
            </a:lvl1pPr>
            <a:lvl2pPr marL="914400" lvl="1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2pPr>
            <a:lvl3pPr marL="1371600" lvl="2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3pPr>
            <a:lvl4pPr marL="1828800" lvl="3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4pPr>
            <a:lvl5pPr marL="2286000" lvl="4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5"/>
          </p:nvPr>
        </p:nvSpPr>
        <p:spPr>
          <a:xfrm>
            <a:off x="7950200" y="4705350"/>
            <a:ext cx="3403600" cy="7524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i="0">
                <a:solidFill>
                  <a:schemeClr val="lt1"/>
                </a:solidFill>
              </a:defRPr>
            </a:lvl1pPr>
            <a:lvl2pPr marL="914400" lvl="1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2pPr>
            <a:lvl3pPr marL="1371600" lvl="2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3pPr>
            <a:lvl4pPr marL="1828800" lvl="3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4pPr>
            <a:lvl5pPr marL="2286000" lvl="4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6"/>
          </p:nvPr>
        </p:nvSpPr>
        <p:spPr>
          <a:xfrm>
            <a:off x="838200" y="4705350"/>
            <a:ext cx="3403600" cy="7524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i="0">
                <a:solidFill>
                  <a:schemeClr val="lt1"/>
                </a:solidFill>
              </a:defRPr>
            </a:lvl1pPr>
            <a:lvl2pPr marL="914400" lvl="1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2pPr>
            <a:lvl3pPr marL="1371600" lvl="2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3pPr>
            <a:lvl4pPr marL="1828800" lvl="3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4pPr>
            <a:lvl5pPr marL="2286000" lvl="4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  <a:defRPr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4" name="Google Shape;44;p14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14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4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  <a:defRPr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1" name="Google Shape;51;p15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5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5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  <a:defRPr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0" name="Google Shape;60;p16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6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6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">
  <p:cSld name="Quot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838200" y="180961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  <a:defRPr sz="32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/>
          <p:nvPr/>
        </p:nvSpPr>
        <p:spPr>
          <a:xfrm>
            <a:off x="652669" y="686227"/>
            <a:ext cx="1470992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0" b="1" i="0" u="none" strike="noStrike" cap="none">
                <a:solidFill>
                  <a:schemeClr val="accent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“</a:t>
            </a:r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838200" y="3135313"/>
            <a:ext cx="10515600" cy="92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 i="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 i="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 i="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 i="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726E"/>
              </a:buClr>
              <a:buSzPts val="4400"/>
              <a:buFont typeface="Palatino Linotype"/>
              <a:buNone/>
              <a:defRPr sz="4400" b="0" i="0" u="none" strike="noStrike" cap="none">
                <a:solidFill>
                  <a:srgbClr val="F6726E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D5D5D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D5D5D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5D5D5D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5D5D5D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1135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sz="4000" dirty="0"/>
              <a:t>Demand, Supply, and Market Clearing</a:t>
            </a:r>
          </a:p>
        </p:txBody>
      </p:sp>
      <p:sp>
        <p:nvSpPr>
          <p:cNvPr id="84" name="Google Shape;84;p2"/>
          <p:cNvSpPr txBox="1"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Rajiv Sethi and the CORE Team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November 3, 2021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96C182-CD8D-AB47-AB7F-48175560E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584" y="4885546"/>
            <a:ext cx="2428831" cy="85009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5" descr="figure-08-02-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3188"/>
            <a:ext cx="12192000" cy="66500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0708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 descr="figure-08-02-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3188"/>
            <a:ext cx="12192000" cy="66500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0648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Market Clearing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The market is said to </a:t>
            </a:r>
            <a:r>
              <a:rPr lang="en-US" dirty="0">
                <a:solidFill>
                  <a:srgbClr val="FF0000"/>
                </a:solidFill>
              </a:rPr>
              <a:t>clear</a:t>
            </a:r>
            <a:r>
              <a:rPr lang="en-US" dirty="0"/>
              <a:t> if the price is such that supply equals demand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The price at which this occurs is the </a:t>
            </a:r>
            <a:r>
              <a:rPr lang="en-US" dirty="0">
                <a:solidFill>
                  <a:srgbClr val="FF0000"/>
                </a:solidFill>
              </a:rPr>
              <a:t>equilibrium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market clearing price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The quantity demanded/supplied at this price is the </a:t>
            </a:r>
            <a:r>
              <a:rPr lang="en-US" dirty="0">
                <a:solidFill>
                  <a:srgbClr val="FF0000"/>
                </a:solidFill>
              </a:rPr>
              <a:t>equilibrium quantity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If the price is too high there is </a:t>
            </a:r>
            <a:r>
              <a:rPr lang="en-US" dirty="0">
                <a:solidFill>
                  <a:srgbClr val="FF0000"/>
                </a:solidFill>
              </a:rPr>
              <a:t>excess supply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If the price is too low there is </a:t>
            </a:r>
            <a:r>
              <a:rPr lang="en-US" dirty="0">
                <a:solidFill>
                  <a:srgbClr val="FF0000"/>
                </a:solidFill>
              </a:rPr>
              <a:t>excess demand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Many sellers deliberately set prices at levels with excess demand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Examples: some restaurants, concerts, sporting events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Others set prices with excess supply (most posted price markets)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Why do they do this?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9792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7" descr="figure-08-03-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3188"/>
            <a:ext cx="12192000" cy="66500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7339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8" descr="figure-08-03-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0013"/>
            <a:ext cx="12192000" cy="6657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7017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9" descr="figure-08-03-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3188"/>
            <a:ext cx="12192000" cy="66500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8746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0" descr="figure-08-03-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3188"/>
            <a:ext cx="12192000" cy="66500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4833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Production and Supply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What is the connection between costs of production and supply?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Consider a small firm that doesn’t set price at all: a </a:t>
            </a:r>
            <a:r>
              <a:rPr lang="en-US" dirty="0">
                <a:solidFill>
                  <a:srgbClr val="FF0000"/>
                </a:solidFill>
              </a:rPr>
              <a:t>price-taker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Must sell at whatever price is prevailing in the market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Examples: producers of oil, grain, minerals, metals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Then the demand curve is </a:t>
            </a:r>
            <a:r>
              <a:rPr lang="en-US" dirty="0">
                <a:solidFill>
                  <a:srgbClr val="FF0000"/>
                </a:solidFill>
              </a:rPr>
              <a:t>horizontal</a:t>
            </a:r>
            <a:r>
              <a:rPr lang="en-US" dirty="0"/>
              <a:t> at the market price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The firm can’t sell above market price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But can sell as much as it wants at prevailing price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Provided it remains small relative to the market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How much will it produce at the prevailing price?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0885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Costs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For the price-taking firm, production (supply) will depend on costs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Recall: </a:t>
            </a:r>
            <a:r>
              <a:rPr lang="en-US" dirty="0" err="1"/>
              <a:t>isoprofit</a:t>
            </a:r>
            <a:r>
              <a:rPr lang="en-US" dirty="0"/>
              <a:t> curve with zero profit is the AC curve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And the MC curve intersects the AC curve at lowest point of the latter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At any given price, supply will be at highest attainable </a:t>
            </a:r>
            <a:r>
              <a:rPr lang="en-US" dirty="0" err="1"/>
              <a:t>isoprofit</a:t>
            </a:r>
            <a:r>
              <a:rPr lang="en-US" dirty="0"/>
              <a:t> curve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Given horizontal price line, tangency is at lowest point of </a:t>
            </a:r>
            <a:r>
              <a:rPr lang="en-US" dirty="0" err="1"/>
              <a:t>isoprofit</a:t>
            </a:r>
            <a:r>
              <a:rPr lang="en-US" dirty="0"/>
              <a:t> curve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This is also where it intersects the MC curve (next slides)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2714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2" descr="figure-08-05-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4875" y="0"/>
            <a:ext cx="1038225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5039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Overview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Market demand and supply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Market clearing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Excess demand and supply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From marginal cost to market supply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Consumer surplus and producer surplus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Deadweight loss under competitive conditions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45720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>
              <a:buNone/>
            </a:pPr>
            <a:r>
              <a:rPr lang="en-US" dirty="0"/>
              <a:t>Reading: </a:t>
            </a:r>
            <a:r>
              <a:rPr lang="en-US" dirty="0">
                <a:solidFill>
                  <a:srgbClr val="FF0000"/>
                </a:solidFill>
              </a:rPr>
              <a:t>The Economy</a:t>
            </a:r>
            <a:r>
              <a:rPr lang="en-US" dirty="0"/>
              <a:t> Unit 8 Introduction, 8.1 to 8.5</a:t>
            </a:r>
          </a:p>
          <a:p>
            <a:pPr marL="45720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2635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3" descr="figure-08-05-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4875" y="0"/>
            <a:ext cx="1038225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0497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4" descr="figure-08-05-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4875" y="0"/>
            <a:ext cx="1038225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7639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Firm Supply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As price changes, so does production (supply)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It does so in a way that follows the MC curve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With rising marginal costs, higher prices result in greater supply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So we get a </a:t>
            </a:r>
            <a:r>
              <a:rPr lang="en-US" dirty="0">
                <a:solidFill>
                  <a:srgbClr val="FF0000"/>
                </a:solidFill>
              </a:rPr>
              <a:t>rising supply curve </a:t>
            </a:r>
            <a:r>
              <a:rPr lang="en-US" dirty="0"/>
              <a:t>for a firm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705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6" descr="figure-08-06-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463" y="0"/>
            <a:ext cx="1037907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9577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7" descr="figure-08-06-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463" y="0"/>
            <a:ext cx="1037907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3231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8" descr="figure-08-06-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463" y="0"/>
            <a:ext cx="1037907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2970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19" descr="figure-08-06-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463" y="0"/>
            <a:ext cx="1037907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42916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Market Supply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To get the supply curve for the market, we aggregate across firms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If each firm has a rising supply curve, then so does the market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At any price, market supply is the sum of all firm supplies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equilibrium price </a:t>
            </a:r>
            <a:r>
              <a:rPr lang="en-US" dirty="0"/>
              <a:t>is that which equates </a:t>
            </a:r>
            <a:r>
              <a:rPr lang="en-US" dirty="0">
                <a:solidFill>
                  <a:srgbClr val="FF0000"/>
                </a:solidFill>
              </a:rPr>
              <a:t>market supply and demand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2363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0" descr="figure-08-07-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463" y="0"/>
            <a:ext cx="1037907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75042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1" descr="figure-08-07-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0113" y="0"/>
            <a:ext cx="103901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3722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latino Linotype"/>
              <a:buNone/>
            </a:pPr>
            <a:r>
              <a:rPr lang="en-US"/>
              <a:t>Market Demand </a:t>
            </a:r>
            <a:r>
              <a:rPr lang="en-US" dirty="0"/>
              <a:t>and Supply</a:t>
            </a:r>
            <a:endParaRPr dirty="0"/>
          </a:p>
        </p:txBody>
      </p:sp>
      <p:sp>
        <p:nvSpPr>
          <p:cNvPr id="96" name="Google Shape;96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2" descr="figure-08-07-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463" y="0"/>
            <a:ext cx="1037907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26817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3" descr="figure-08-07-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0113" y="0"/>
            <a:ext cx="103901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42145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4" descr="figure-08-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500" y="0"/>
            <a:ext cx="107934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61770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Deadweight Loss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As before, </a:t>
            </a:r>
            <a:r>
              <a:rPr lang="en-US" dirty="0">
                <a:solidFill>
                  <a:srgbClr val="FF0000"/>
                </a:solidFill>
              </a:rPr>
              <a:t>consumer surplus </a:t>
            </a:r>
            <a:r>
              <a:rPr lang="en-US" dirty="0"/>
              <a:t>is area above price, below demand</a:t>
            </a:r>
            <a:endParaRPr lang="en-US" dirty="0">
              <a:solidFill>
                <a:schemeClr val="tx1"/>
              </a:solidFill>
            </a:endParaRP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dirty="0">
                <a:solidFill>
                  <a:srgbClr val="FF0000"/>
                </a:solidFill>
              </a:rPr>
              <a:t>producer surplus </a:t>
            </a:r>
            <a:r>
              <a:rPr lang="en-US" dirty="0">
                <a:solidFill>
                  <a:schemeClr val="tx1"/>
                </a:solidFill>
              </a:rPr>
              <a:t>is area below price and above supply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>
                <a:solidFill>
                  <a:schemeClr val="tx1"/>
                </a:solidFill>
              </a:rPr>
              <a:t>Note: producer surplus is not the same as profit (ignores fixed costs)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>
                <a:solidFill>
                  <a:schemeClr val="tx1"/>
                </a:solidFill>
              </a:rPr>
              <a:t>In the special case of price-taking firms (small relative to market)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>
                <a:solidFill>
                  <a:schemeClr val="tx1"/>
                </a:solidFill>
              </a:rPr>
              <a:t>Total surplus is maximized at equilibrium price</a:t>
            </a:r>
          </a:p>
          <a:p>
            <a:pPr marL="228600" lvl="0" indent="-228600"/>
            <a:r>
              <a:rPr lang="en-US" dirty="0">
                <a:solidFill>
                  <a:schemeClr val="tx1"/>
                </a:solidFill>
              </a:rPr>
              <a:t>So there is no </a:t>
            </a:r>
            <a:r>
              <a:rPr lang="en-US" dirty="0">
                <a:solidFill>
                  <a:srgbClr val="FF0000"/>
                </a:solidFill>
              </a:rPr>
              <a:t>deadweight loss</a:t>
            </a:r>
            <a:endParaRPr lang="en-US" dirty="0">
              <a:solidFill>
                <a:schemeClr val="tx1"/>
              </a:solidFill>
            </a:endParaRPr>
          </a:p>
          <a:p>
            <a:pPr marL="228600" lvl="0" indent="-228600"/>
            <a:r>
              <a:rPr lang="en-US" dirty="0">
                <a:solidFill>
                  <a:schemeClr val="tx1"/>
                </a:solidFill>
              </a:rPr>
              <a:t>But this is not true when firms have </a:t>
            </a:r>
            <a:r>
              <a:rPr lang="en-US" dirty="0">
                <a:solidFill>
                  <a:srgbClr val="FF0000"/>
                </a:solidFill>
              </a:rPr>
              <a:t>market power</a:t>
            </a:r>
            <a:r>
              <a:rPr lang="en-US" dirty="0">
                <a:solidFill>
                  <a:schemeClr val="tx1"/>
                </a:solidFill>
              </a:rPr>
              <a:t>, can set price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31885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6" descr="figure-08-09-a-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2150" y="0"/>
            <a:ext cx="108061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64657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7" descr="figure-08-09-a-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2150" y="0"/>
            <a:ext cx="108061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25989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8" descr="figure-08-09-a-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500" y="0"/>
            <a:ext cx="107934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12469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9" descr="figure-08-09-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500" y="0"/>
            <a:ext cx="107934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3747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Example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Consider the market for physical copies of the textbook for this course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Since the e-book is available free of charge online, you can do without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But if book is cheap enough, you may buy a physical copy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>
                <a:solidFill>
                  <a:srgbClr val="FF0000"/>
                </a:solidFill>
              </a:rPr>
              <a:t>Willingness-to-pay </a:t>
            </a:r>
            <a:r>
              <a:rPr lang="en-US" dirty="0"/>
              <a:t>or </a:t>
            </a:r>
            <a:r>
              <a:rPr lang="en-US" dirty="0">
                <a:solidFill>
                  <a:srgbClr val="FF0000"/>
                </a:solidFill>
              </a:rPr>
              <a:t>reservation price</a:t>
            </a:r>
            <a:r>
              <a:rPr lang="en-US" dirty="0"/>
              <a:t> will vary across individuals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Resulting in a </a:t>
            </a:r>
            <a:r>
              <a:rPr lang="en-US" dirty="0">
                <a:solidFill>
                  <a:srgbClr val="FF0000"/>
                </a:solidFill>
              </a:rPr>
              <a:t>downward-sloping demand curve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This plots the </a:t>
            </a:r>
            <a:r>
              <a:rPr lang="en-US" dirty="0">
                <a:solidFill>
                  <a:srgbClr val="FF0000"/>
                </a:solidFill>
              </a:rPr>
              <a:t>hypothetical</a:t>
            </a:r>
            <a:r>
              <a:rPr lang="en-US" dirty="0"/>
              <a:t> demand at various prices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The lower the price, the greater the demand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847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" descr="figure-08-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3188"/>
            <a:ext cx="12192000" cy="66500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2695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Example (continued)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Now consider </a:t>
            </a:r>
            <a:r>
              <a:rPr lang="en-US" dirty="0">
                <a:solidFill>
                  <a:srgbClr val="FF0000"/>
                </a:solidFill>
              </a:rPr>
              <a:t>supply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There’s a stock of books out there, some new some used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Consider just new copies (so we don’t have to worry about condition)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Owners of the book will be willing to sell if price is high enough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But </a:t>
            </a:r>
            <a:r>
              <a:rPr lang="en-US" dirty="0">
                <a:solidFill>
                  <a:srgbClr val="FF0000"/>
                </a:solidFill>
              </a:rPr>
              <a:t>minimum acceptable price </a:t>
            </a:r>
            <a:r>
              <a:rPr lang="en-US" dirty="0"/>
              <a:t>will vary across sellers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Resulting in an </a:t>
            </a:r>
            <a:r>
              <a:rPr lang="en-US" dirty="0">
                <a:solidFill>
                  <a:srgbClr val="FF0000"/>
                </a:solidFill>
              </a:rPr>
              <a:t>upward-sloping supply curve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This plots the hypothetical supply at various prices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In fact, the supply curve can be seen by looking at </a:t>
            </a:r>
            <a:r>
              <a:rPr lang="en-US" dirty="0">
                <a:solidFill>
                  <a:srgbClr val="FF0000"/>
                </a:solidFill>
              </a:rPr>
              <a:t>posted prices</a:t>
            </a:r>
            <a:r>
              <a:rPr lang="en-US" dirty="0"/>
              <a:t>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6538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3F8F67-B33B-5748-B197-CD882416B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3871"/>
            <a:ext cx="12192000" cy="635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066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3" descr="figure-08-02-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3188"/>
            <a:ext cx="12192000" cy="66500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7200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4" descr="figure-08-02-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3188"/>
            <a:ext cx="12192000" cy="66500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1126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RE 2">
      <a:dk1>
        <a:srgbClr val="414141"/>
      </a:dk1>
      <a:lt1>
        <a:srgbClr val="FFFFFF"/>
      </a:lt1>
      <a:dk2>
        <a:srgbClr val="51514D"/>
      </a:dk2>
      <a:lt2>
        <a:srgbClr val="E7E6E6"/>
      </a:lt2>
      <a:accent1>
        <a:srgbClr val="F0595B"/>
      </a:accent1>
      <a:accent2>
        <a:srgbClr val="6FC9C1"/>
      </a:accent2>
      <a:accent3>
        <a:srgbClr val="F58261"/>
      </a:accent3>
      <a:accent4>
        <a:srgbClr val="A0D187"/>
      </a:accent4>
      <a:accent5>
        <a:srgbClr val="FDBE69"/>
      </a:accent5>
      <a:accent6>
        <a:srgbClr val="BC88AE"/>
      </a:accent6>
      <a:hlink>
        <a:srgbClr val="F0595B"/>
      </a:hlink>
      <a:folHlink>
        <a:srgbClr val="BC7E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661</Words>
  <Application>Microsoft Macintosh PowerPoint</Application>
  <PresentationFormat>Widescreen</PresentationFormat>
  <Paragraphs>113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Source Sans Pro Black</vt:lpstr>
      <vt:lpstr>Palatino Linotype</vt:lpstr>
      <vt:lpstr>Calibri</vt:lpstr>
      <vt:lpstr>Arial</vt:lpstr>
      <vt:lpstr>Source Sans Pro SemiBold</vt:lpstr>
      <vt:lpstr>Office Theme</vt:lpstr>
      <vt:lpstr>Demand, Supply, and Market Clearing</vt:lpstr>
      <vt:lpstr>Overview</vt:lpstr>
      <vt:lpstr>Market Demand and Supply</vt:lpstr>
      <vt:lpstr>Example</vt:lpstr>
      <vt:lpstr>PowerPoint Presentation</vt:lpstr>
      <vt:lpstr>Example (continued)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Market Clearing</vt:lpstr>
      <vt:lpstr>PowerPoint Presentation</vt:lpstr>
      <vt:lpstr>PowerPoint Presentation</vt:lpstr>
      <vt:lpstr>PowerPoint Presentation</vt:lpstr>
      <vt:lpstr>PowerPoint Presentation</vt:lpstr>
      <vt:lpstr>Production and Supply</vt:lpstr>
      <vt:lpstr>Costs</vt:lpstr>
      <vt:lpstr>PowerPoint Presentation</vt:lpstr>
      <vt:lpstr>PowerPoint Presentation</vt:lpstr>
      <vt:lpstr>PowerPoint Presentation</vt:lpstr>
      <vt:lpstr>Firm Supply</vt:lpstr>
      <vt:lpstr>PowerPoint Presentation</vt:lpstr>
      <vt:lpstr>PowerPoint Presentation</vt:lpstr>
      <vt:lpstr>PowerPoint Presentation</vt:lpstr>
      <vt:lpstr>PowerPoint Presentation</vt:lpstr>
      <vt:lpstr>Market Supply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Deadweight Loss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Arthur Attwell</dc:creator>
  <cp:lastModifiedBy>Rajiv Sethi</cp:lastModifiedBy>
  <cp:revision>13</cp:revision>
  <dcterms:created xsi:type="dcterms:W3CDTF">2017-10-09T10:02:31Z</dcterms:created>
  <dcterms:modified xsi:type="dcterms:W3CDTF">2021-11-02T17:56:53Z</dcterms:modified>
</cp:coreProperties>
</file>