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348" r:id="rId2"/>
    <p:sldId id="369" r:id="rId3"/>
    <p:sldId id="318" r:id="rId4"/>
    <p:sldId id="321" r:id="rId5"/>
    <p:sldId id="360" r:id="rId6"/>
    <p:sldId id="357" r:id="rId7"/>
    <p:sldId id="259" r:id="rId8"/>
    <p:sldId id="260" r:id="rId9"/>
    <p:sldId id="261" r:id="rId10"/>
    <p:sldId id="262" r:id="rId11"/>
    <p:sldId id="263" r:id="rId12"/>
    <p:sldId id="335" r:id="rId13"/>
    <p:sldId id="265" r:id="rId14"/>
    <p:sldId id="336" r:id="rId15"/>
    <p:sldId id="267" r:id="rId16"/>
    <p:sldId id="268" r:id="rId17"/>
    <p:sldId id="366" r:id="rId18"/>
    <p:sldId id="358" r:id="rId19"/>
    <p:sldId id="269" r:id="rId20"/>
    <p:sldId id="337" r:id="rId21"/>
    <p:sldId id="363" r:id="rId22"/>
    <p:sldId id="271" r:id="rId23"/>
    <p:sldId id="364" r:id="rId24"/>
    <p:sldId id="272" r:id="rId25"/>
    <p:sldId id="338" r:id="rId26"/>
    <p:sldId id="339" r:id="rId27"/>
    <p:sldId id="275" r:id="rId28"/>
    <p:sldId id="367" r:id="rId29"/>
    <p:sldId id="361" r:id="rId30"/>
    <p:sldId id="276" r:id="rId31"/>
    <p:sldId id="277" r:id="rId32"/>
    <p:sldId id="278" r:id="rId33"/>
    <p:sldId id="362" r:id="rId34"/>
    <p:sldId id="280" r:id="rId35"/>
    <p:sldId id="368" r:id="rId36"/>
    <p:sldId id="365" r:id="rId37"/>
    <p:sldId id="286" r:id="rId38"/>
    <p:sldId id="287" r:id="rId39"/>
    <p:sldId id="290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726E"/>
    <a:srgbClr val="FEF2E1"/>
    <a:srgbClr val="FCBE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75"/>
  </p:normalViewPr>
  <p:slideViewPr>
    <p:cSldViewPr snapToGrid="0" snapToObjects="1">
      <p:cViewPr varScale="1">
        <p:scale>
          <a:sx n="89" d="100"/>
          <a:sy n="89" d="100"/>
        </p:scale>
        <p:origin x="6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09896-9F37-8949-B478-36BBCBCD5339}" type="datetimeFigureOut">
              <a:rPr lang="en-US" smtClean="0"/>
              <a:t>10/2/21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A4D84-4DB6-074C-9BA5-5CFCDDEDB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72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chemeClr val="accent1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213" y="2952750"/>
            <a:ext cx="3429000" cy="952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09612"/>
            <a:ext cx="10515600" cy="1325563"/>
          </a:xfrm>
        </p:spPr>
        <p:txBody>
          <a:bodyPr>
            <a:noAutofit/>
          </a:bodyPr>
          <a:lstStyle>
            <a:lvl1pPr algn="ctr">
              <a:defRPr sz="3200" b="0" i="0">
                <a:solidFill>
                  <a:schemeClr val="tx1"/>
                </a:solidFill>
                <a:latin typeface="Palatino Linotype" panose="02040502050505030304" pitchFamily="18" charset="0"/>
                <a:ea typeface="Source Sans Pro Light" charset="0"/>
                <a:cs typeface="Palatino Linotype" panose="0204050205050503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52669" y="686227"/>
            <a:ext cx="14709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0" b="1" i="0" dirty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rPr>
              <a:t>“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135313"/>
            <a:ext cx="10515600" cy="922337"/>
          </a:xfrm>
        </p:spPr>
        <p:txBody>
          <a:bodyPr>
            <a:noAutofit/>
          </a:bodyPr>
          <a:lstStyle>
            <a:lvl1pPr marL="0" indent="0" algn="r">
              <a:buNone/>
              <a:defRPr sz="2000" b="1" i="0">
                <a:solidFill>
                  <a:schemeClr val="tx1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457200" indent="0" algn="r">
              <a:buNone/>
              <a:defRPr sz="2000" b="1" i="0">
                <a:latin typeface="Source Sans Pro Semibold" charset="0"/>
                <a:ea typeface="Source Sans Pro Semibold" charset="0"/>
                <a:cs typeface="Source Sans Pro Semibold" charset="0"/>
              </a:defRPr>
            </a:lvl2pPr>
            <a:lvl3pPr marL="914400" indent="0" algn="r">
              <a:buNone/>
              <a:defRPr sz="2000" b="1" i="0">
                <a:latin typeface="Source Sans Pro Semibold" charset="0"/>
                <a:ea typeface="Source Sans Pro Semibold" charset="0"/>
                <a:cs typeface="Source Sans Pro Semibold" charset="0"/>
              </a:defRPr>
            </a:lvl3pPr>
            <a:lvl4pPr marL="1371600" indent="0" algn="r">
              <a:buNone/>
              <a:defRPr sz="2000" b="1" i="0">
                <a:latin typeface="Source Sans Pro Semibold" charset="0"/>
                <a:ea typeface="Source Sans Pro Semibold" charset="0"/>
                <a:cs typeface="Source Sans Pro Semibold" charset="0"/>
              </a:defRPr>
            </a:lvl4pPr>
            <a:lvl5pPr marL="1828800" indent="0" algn="r">
              <a:buNone/>
              <a:defRPr sz="2000" b="1" i="0">
                <a:latin typeface="Source Sans Pro Semibold" charset="0"/>
                <a:ea typeface="Source Sans Pro Semibold" charset="0"/>
                <a:cs typeface="Source Sans Pro Semibold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Single Corner Rectangle 8"/>
          <p:cNvSpPr/>
          <p:nvPr userDrawn="1"/>
        </p:nvSpPr>
        <p:spPr>
          <a:xfrm flipV="1">
            <a:off x="838201" y="979487"/>
            <a:ext cx="3933824" cy="4881563"/>
          </a:xfrm>
          <a:prstGeom prst="round1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Palatino Linotype" panose="0204050205050503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 b="0" i="0">
                <a:solidFill>
                  <a:schemeClr val="tx1"/>
                </a:solidFill>
              </a:defRPr>
            </a:lvl1pPr>
            <a:lvl2pPr>
              <a:defRPr sz="2800" b="0" i="0">
                <a:solidFill>
                  <a:schemeClr val="tx1"/>
                </a:solidFill>
              </a:defRPr>
            </a:lvl2pPr>
            <a:lvl3pPr>
              <a:defRPr sz="2400" b="0" i="0">
                <a:solidFill>
                  <a:schemeClr val="tx1"/>
                </a:solidFill>
              </a:defRPr>
            </a:lvl3pPr>
            <a:lvl4pPr>
              <a:defRPr sz="2000" b="0" i="0">
                <a:solidFill>
                  <a:schemeClr val="tx1"/>
                </a:solidFill>
              </a:defRPr>
            </a:lvl4pPr>
            <a:lvl5pPr>
              <a:defRPr sz="2000" b="0" i="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="0" i="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74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</p:spPr>
      </p:pic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442078"/>
            <a:ext cx="4114800" cy="365125"/>
          </a:xfrm>
        </p:spPr>
        <p:txBody>
          <a:bodyPr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55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solidFill>
                  <a:schemeClr val="accent1"/>
                </a:solidFill>
                <a:latin typeface="Palatino Linotype" panose="02040502050505030304" pitchFamily="18" charset="0"/>
                <a:ea typeface="Source Sans Pro" charset="0"/>
                <a:cs typeface="Palatino Linotype" panose="0204050205050503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 b="0" i="0">
                <a:solidFill>
                  <a:schemeClr val="tx1"/>
                </a:solidFill>
                <a:latin typeface="Palatino Linotype" panose="02040502050505030304" pitchFamily="18" charset="0"/>
                <a:ea typeface="Source Sans Pro ExtraLight" charset="0"/>
                <a:cs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13762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>
                <a:solidFill>
                  <a:schemeClr val="accent1"/>
                </a:solidFill>
                <a:latin typeface="Palatino Linotype" panose="02040502050505030304" pitchFamily="18" charset="0"/>
                <a:ea typeface="Source Sans Pro Semibold" charset="0"/>
                <a:cs typeface="Palatino Linotype" panose="0204050205050503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tx1"/>
                </a:solidFill>
                <a:latin typeface="Palatino Linotype" panose="02040502050505030304" pitchFamily="18" charset="0"/>
                <a:ea typeface="Source Sans Pro ExtraLight" charset="0"/>
                <a:cs typeface="Palatino Linotype" panose="0204050205050503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8" name="Straight Connector 7"/>
          <p:cNvCxnSpPr>
            <a:stCxn id="3" idx="1"/>
            <a:endCxn id="3" idx="3"/>
          </p:cNvCxnSpPr>
          <p:nvPr userDrawn="1"/>
        </p:nvCxnSpPr>
        <p:spPr>
          <a:xfrm>
            <a:off x="831850" y="5339557"/>
            <a:ext cx="105156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90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chemeClr val="tx1"/>
                </a:solidFill>
                <a:latin typeface="Palatino Linotype" panose="02040502050505030304" pitchFamily="18" charset="0"/>
                <a:ea typeface="Source Sans Pro Semibold" charset="0"/>
                <a:cs typeface="Palatino Linotype" panose="0204050205050503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0" i="0">
                <a:solidFill>
                  <a:schemeClr val="tx1"/>
                </a:solidFill>
              </a:defRPr>
            </a:lvl1pPr>
            <a:lvl2pPr>
              <a:defRPr b="0" i="0">
                <a:solidFill>
                  <a:schemeClr val="tx1"/>
                </a:solidFill>
              </a:defRPr>
            </a:lvl2pPr>
            <a:lvl3pPr>
              <a:defRPr b="0" i="0">
                <a:solidFill>
                  <a:schemeClr val="tx1"/>
                </a:solidFill>
              </a:defRPr>
            </a:lvl3pPr>
            <a:lvl4pPr>
              <a:defRPr b="0" i="0">
                <a:solidFill>
                  <a:schemeClr val="tx1"/>
                </a:solidFill>
              </a:defRPr>
            </a:lvl4pPr>
            <a:lvl5pPr>
              <a:defRPr b="0" i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74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</p:spPr>
      </p:pic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442078"/>
            <a:ext cx="4114800" cy="365125"/>
          </a:xfrm>
        </p:spPr>
        <p:txBody>
          <a:bodyPr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082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chemeClr val="tx1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74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</p:spPr>
      </p:pic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442078"/>
            <a:ext cx="4114800" cy="365125"/>
          </a:xfrm>
        </p:spPr>
        <p:txBody>
          <a:bodyPr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2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74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</p:spPr>
      </p:pic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442078"/>
            <a:ext cx="4114800" cy="365125"/>
          </a:xfrm>
        </p:spPr>
        <p:txBody>
          <a:bodyPr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256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1847850"/>
            <a:ext cx="3403600" cy="2858232"/>
          </a:xfrm>
        </p:spPr>
        <p:txBody>
          <a:bodyPr/>
          <a:lstStyle>
            <a:lvl1pPr>
              <a:defRPr b="0" i="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394200" y="1847850"/>
            <a:ext cx="3403600" cy="2858232"/>
          </a:xfrm>
        </p:spPr>
        <p:txBody>
          <a:bodyPr/>
          <a:lstStyle>
            <a:lvl1pPr>
              <a:defRPr b="0" i="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7950200" y="1847850"/>
            <a:ext cx="3403600" cy="2858232"/>
          </a:xfrm>
        </p:spPr>
        <p:txBody>
          <a:bodyPr/>
          <a:lstStyle>
            <a:lvl1pPr>
              <a:defRPr b="0" i="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5"/>
          </p:nvPr>
        </p:nvSpPr>
        <p:spPr>
          <a:xfrm>
            <a:off x="4394200" y="4705350"/>
            <a:ext cx="3403600" cy="752475"/>
          </a:xfr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</a:defRPr>
            </a:lvl1pPr>
            <a:lvl2pPr algn="ctr">
              <a:defRPr sz="2000"/>
            </a:lvl2pPr>
            <a:lvl3pPr algn="ctr">
              <a:defRPr sz="2000"/>
            </a:lvl3pPr>
            <a:lvl4pPr algn="ctr">
              <a:defRPr sz="2000"/>
            </a:lvl4pPr>
            <a:lvl5pPr algn="ctr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16"/>
          </p:nvPr>
        </p:nvSpPr>
        <p:spPr>
          <a:xfrm>
            <a:off x="7950200" y="4705350"/>
            <a:ext cx="3403600" cy="752475"/>
          </a:xfr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</a:defRPr>
            </a:lvl1pPr>
            <a:lvl2pPr algn="ctr">
              <a:defRPr sz="2000"/>
            </a:lvl2pPr>
            <a:lvl3pPr algn="ctr">
              <a:defRPr sz="2000"/>
            </a:lvl3pPr>
            <a:lvl4pPr algn="ctr">
              <a:defRPr sz="2000"/>
            </a:lvl4pPr>
            <a:lvl5pPr algn="ctr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7"/>
          </p:nvPr>
        </p:nvSpPr>
        <p:spPr>
          <a:xfrm>
            <a:off x="838200" y="4705350"/>
            <a:ext cx="3403600" cy="752475"/>
          </a:xfr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</a:defRPr>
            </a:lvl1pPr>
            <a:lvl2pPr algn="ctr">
              <a:defRPr sz="2000"/>
            </a:lvl2pPr>
            <a:lvl3pPr algn="ctr">
              <a:defRPr sz="2000"/>
            </a:lvl3pPr>
            <a:lvl4pPr algn="ctr">
              <a:defRPr sz="2000"/>
            </a:lvl4pPr>
            <a:lvl5pPr algn="ctr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4" name="Picture 3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74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</p:spPr>
      </p:pic>
      <p:sp>
        <p:nvSpPr>
          <p:cNvPr id="3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442078"/>
            <a:ext cx="4114800" cy="365125"/>
          </a:xfrm>
        </p:spPr>
        <p:txBody>
          <a:bodyPr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chemeClr val="tx1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</a:defRPr>
            </a:lvl1pPr>
            <a:lvl2pPr>
              <a:defRPr b="0" i="0">
                <a:solidFill>
                  <a:schemeClr val="tx1"/>
                </a:solidFill>
              </a:defRPr>
            </a:lvl2pPr>
            <a:lvl3pPr>
              <a:defRPr b="0" i="0">
                <a:solidFill>
                  <a:schemeClr val="tx1"/>
                </a:solidFill>
              </a:defRPr>
            </a:lvl3pPr>
            <a:lvl4pPr>
              <a:defRPr b="0" i="0">
                <a:solidFill>
                  <a:schemeClr val="tx1"/>
                </a:solidFill>
              </a:defRPr>
            </a:lvl4pPr>
            <a:lvl5pPr>
              <a:defRPr b="0" i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</a:defRPr>
            </a:lvl1pPr>
            <a:lvl2pPr>
              <a:defRPr b="0" i="0">
                <a:solidFill>
                  <a:schemeClr val="tx1"/>
                </a:solidFill>
              </a:defRPr>
            </a:lvl2pPr>
            <a:lvl3pPr>
              <a:defRPr b="0" i="0">
                <a:solidFill>
                  <a:schemeClr val="tx1"/>
                </a:solidFill>
              </a:defRPr>
            </a:lvl3pPr>
            <a:lvl4pPr>
              <a:defRPr b="0" i="0">
                <a:solidFill>
                  <a:schemeClr val="tx1"/>
                </a:solidFill>
              </a:defRPr>
            </a:lvl4pPr>
            <a:lvl5pPr>
              <a:defRPr b="0" i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74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</p:spPr>
      </p:pic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442078"/>
            <a:ext cx="4114800" cy="365125"/>
          </a:xfrm>
        </p:spPr>
        <p:txBody>
          <a:bodyPr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000" b="1" i="0">
                <a:solidFill>
                  <a:schemeClr val="tx1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</a:defRPr>
            </a:lvl1pPr>
            <a:lvl2pPr>
              <a:defRPr b="0" i="0">
                <a:solidFill>
                  <a:schemeClr val="tx1"/>
                </a:solidFill>
              </a:defRPr>
            </a:lvl2pPr>
            <a:lvl3pPr>
              <a:defRPr b="0" i="0">
                <a:solidFill>
                  <a:schemeClr val="tx1"/>
                </a:solidFill>
              </a:defRPr>
            </a:lvl3pPr>
            <a:lvl4pPr>
              <a:defRPr b="0" i="0">
                <a:solidFill>
                  <a:schemeClr val="tx1"/>
                </a:solidFill>
              </a:defRPr>
            </a:lvl4pPr>
            <a:lvl5pPr>
              <a:defRPr b="0" i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000" b="1" i="0">
                <a:solidFill>
                  <a:schemeClr val="tx1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</a:defRPr>
            </a:lvl1pPr>
            <a:lvl2pPr>
              <a:defRPr b="0" i="0">
                <a:solidFill>
                  <a:schemeClr val="tx1"/>
                </a:solidFill>
              </a:defRPr>
            </a:lvl2pPr>
            <a:lvl3pPr>
              <a:defRPr b="0" i="0">
                <a:solidFill>
                  <a:schemeClr val="tx1"/>
                </a:solidFill>
              </a:defRPr>
            </a:lvl3pPr>
            <a:lvl4pPr>
              <a:defRPr b="0" i="0">
                <a:solidFill>
                  <a:schemeClr val="tx1"/>
                </a:solidFill>
              </a:defRPr>
            </a:lvl4pPr>
            <a:lvl5pPr>
              <a:defRPr b="0" i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74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</p:spPr>
      </p:pic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442078"/>
            <a:ext cx="4114800" cy="365125"/>
          </a:xfrm>
        </p:spPr>
        <p:txBody>
          <a:bodyPr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1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Palatino Linotype" panose="02040502050505030304" pitchFamily="18" charset="0"/>
                <a:ea typeface="Source Sans Pro" charset="0"/>
                <a:cs typeface="Palatino Linotype" panose="02040502050505030304" pitchFamily="18" charset="0"/>
              </a:defRPr>
            </a:lvl1pPr>
          </a:lstStyle>
          <a:p>
            <a:fld id="{CCBEB372-AF32-C642-9DDD-239D8704FBC0}" type="datetimeFigureOut">
              <a:rPr lang="en-US" smtClean="0"/>
              <a:pPr/>
              <a:t>10/2/21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Palatino Linotype" panose="02040502050505030304" pitchFamily="18" charset="0"/>
                <a:ea typeface="Source Sans Pro" charset="0"/>
                <a:cs typeface="Palatino Linotype" panose="0204050205050503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Palatino Linotype" panose="02040502050505030304" pitchFamily="18" charset="0"/>
                <a:ea typeface="Source Sans Pro" charset="0"/>
                <a:cs typeface="Palatino Linotype" panose="02040502050505030304" pitchFamily="18" charset="0"/>
              </a:defRPr>
            </a:lvl1pPr>
          </a:lstStyle>
          <a:p>
            <a:fld id="{5BF25CBE-6512-DE45-840C-F6E21029AF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27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1" r:id="rId3"/>
    <p:sldLayoutId id="2147483650" r:id="rId4"/>
    <p:sldLayoutId id="2147483654" r:id="rId5"/>
    <p:sldLayoutId id="2147483655" r:id="rId6"/>
    <p:sldLayoutId id="2147483662" r:id="rId7"/>
    <p:sldLayoutId id="2147483663" r:id="rId8"/>
    <p:sldLayoutId id="2147483653" r:id="rId9"/>
    <p:sldLayoutId id="2147483661" r:id="rId10"/>
    <p:sldLayoutId id="21474836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rgbClr val="F6726E"/>
          </a:solidFill>
          <a:latin typeface="Palatino Linotype" panose="02040502050505030304" pitchFamily="18" charset="0"/>
          <a:ea typeface="Source Sans Pro" charset="0"/>
          <a:cs typeface="Palatino Linotype" panose="0204050205050503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>
              <a:lumMod val="85000"/>
              <a:lumOff val="15000"/>
            </a:schemeClr>
          </a:solidFill>
          <a:latin typeface="Palatino Linotype" panose="02040502050505030304" pitchFamily="18" charset="0"/>
          <a:ea typeface="Source Sans Pro Light" charset="0"/>
          <a:cs typeface="Palatino Linotype" panose="0204050205050503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>
              <a:lumMod val="85000"/>
              <a:lumOff val="15000"/>
            </a:schemeClr>
          </a:solidFill>
          <a:latin typeface="Palatino Linotype" panose="02040502050505030304" pitchFamily="18" charset="0"/>
          <a:ea typeface="Source Sans Pro Light" charset="0"/>
          <a:cs typeface="Palatino Linotype" panose="0204050205050503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>
              <a:lumMod val="85000"/>
              <a:lumOff val="15000"/>
            </a:schemeClr>
          </a:solidFill>
          <a:latin typeface="Palatino Linotype" panose="02040502050505030304" pitchFamily="18" charset="0"/>
          <a:ea typeface="Source Sans Pro Light" charset="0"/>
          <a:cs typeface="Palatino Linotype" panose="0204050205050503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>
              <a:lumMod val="85000"/>
              <a:lumOff val="15000"/>
            </a:schemeClr>
          </a:solidFill>
          <a:latin typeface="Palatino Linotype" panose="02040502050505030304" pitchFamily="18" charset="0"/>
          <a:ea typeface="Source Sans Pro Light" charset="0"/>
          <a:cs typeface="Palatino Linotype" panose="0204050205050503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>
              <a:lumMod val="85000"/>
              <a:lumOff val="15000"/>
            </a:schemeClr>
          </a:solidFill>
          <a:latin typeface="Palatino Linotype" panose="02040502050505030304" pitchFamily="18" charset="0"/>
          <a:ea typeface="Source Sans Pro Light" charset="0"/>
          <a:cs typeface="Palatino Linotype" panose="0204050205050503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1135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>
              <a:spcBef>
                <a:spcPts val="0"/>
              </a:spcBef>
              <a:buClr>
                <a:schemeClr val="accent1"/>
              </a:buClr>
              <a:buSzPts val="6000"/>
            </a:pPr>
            <a:r>
              <a:rPr lang="en-US" sz="3800" dirty="0"/>
              <a:t>Technologies and Costs</a:t>
            </a:r>
            <a:endParaRPr sz="3800" dirty="0"/>
          </a:p>
        </p:txBody>
      </p:sp>
      <p:sp>
        <p:nvSpPr>
          <p:cNvPr id="84" name="Google Shape;84;p2"/>
          <p:cNvSpPr txBox="1"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Rajiv Sethi and the CORE Team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September 22, 2021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96C182-CD8D-AB47-AB7F-48175560E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584" y="4885546"/>
            <a:ext cx="2428831" cy="85009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2-03-d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13" y="0"/>
            <a:ext cx="11177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345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2-03-e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13" y="0"/>
            <a:ext cx="11177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942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2-03-f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13" y="0"/>
            <a:ext cx="11177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290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2-04-a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13" y="0"/>
            <a:ext cx="11177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52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2-04-b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13" y="0"/>
            <a:ext cx="11177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136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2-04-c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13" y="0"/>
            <a:ext cx="11177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371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2-04-d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13" y="0"/>
            <a:ext cx="11177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680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Costs of Production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5812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Costs of Production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/>
              <a:t>How do we choose among undominated technologies?</a:t>
            </a:r>
          </a:p>
          <a:p>
            <a:pPr marL="457200" indent="-457200"/>
            <a:r>
              <a:rPr lang="en-US" dirty="0"/>
              <a:t>Depends on input prices</a:t>
            </a:r>
          </a:p>
          <a:p>
            <a:pPr marL="457200" indent="-457200"/>
            <a:r>
              <a:rPr lang="en-US" dirty="0"/>
              <a:t>Given a </a:t>
            </a:r>
            <a:r>
              <a:rPr lang="en-US" dirty="0">
                <a:solidFill>
                  <a:srgbClr val="FF0000"/>
                </a:solidFill>
              </a:rPr>
              <a:t>budget</a:t>
            </a:r>
            <a:r>
              <a:rPr lang="en-US" dirty="0"/>
              <a:t>, we can draw line through affordable input combinations</a:t>
            </a:r>
          </a:p>
          <a:p>
            <a:pPr marL="457200" indent="-457200"/>
            <a:r>
              <a:rPr lang="en-US" dirty="0"/>
              <a:t>These are all input combinations that cost the same to purchase</a:t>
            </a:r>
          </a:p>
          <a:p>
            <a:pPr marL="457200" indent="-457200"/>
            <a:r>
              <a:rPr lang="en-US" dirty="0"/>
              <a:t>The line through these points is called an </a:t>
            </a:r>
            <a:r>
              <a:rPr lang="en-US" dirty="0" err="1">
                <a:solidFill>
                  <a:srgbClr val="FF0000"/>
                </a:solidFill>
              </a:rPr>
              <a:t>isocost</a:t>
            </a:r>
            <a:r>
              <a:rPr lang="en-US" dirty="0">
                <a:solidFill>
                  <a:srgbClr val="FF0000"/>
                </a:solidFill>
              </a:rPr>
              <a:t> line</a:t>
            </a:r>
          </a:p>
          <a:p>
            <a:pPr marL="457200" indent="-457200"/>
            <a:r>
              <a:rPr lang="en-US" dirty="0"/>
              <a:t>Above this line are more expensive input combinations</a:t>
            </a:r>
          </a:p>
          <a:p>
            <a:pPr marL="457200" indent="-457200"/>
            <a:r>
              <a:rPr lang="en-US" dirty="0"/>
              <a:t>Below the line are cheaper combinations</a:t>
            </a:r>
          </a:p>
          <a:p>
            <a:pPr marL="457200" indent="-457200"/>
            <a:r>
              <a:rPr lang="en-US" dirty="0" err="1"/>
              <a:t>Isocost</a:t>
            </a:r>
            <a:r>
              <a:rPr lang="en-US" dirty="0"/>
              <a:t> lines for different budgets are </a:t>
            </a:r>
            <a:r>
              <a:rPr lang="en-US" dirty="0">
                <a:solidFill>
                  <a:srgbClr val="FF0000"/>
                </a:solidFill>
              </a:rPr>
              <a:t>parallel</a:t>
            </a:r>
          </a:p>
          <a:p>
            <a:pPr marL="457200" indent="-457200"/>
            <a:r>
              <a:rPr lang="en-US" dirty="0"/>
              <a:t>Suppose </a:t>
            </a:r>
            <a:r>
              <a:rPr lang="en-US" dirty="0">
                <a:solidFill>
                  <a:srgbClr val="FF0000"/>
                </a:solidFill>
              </a:rPr>
              <a:t>wage rate </a:t>
            </a:r>
            <a:r>
              <a:rPr lang="en-US" dirty="0"/>
              <a:t>is 10 and </a:t>
            </a:r>
            <a:r>
              <a:rPr lang="en-US" dirty="0">
                <a:solidFill>
                  <a:srgbClr val="FF0000"/>
                </a:solidFill>
              </a:rPr>
              <a:t>coal price </a:t>
            </a:r>
            <a:r>
              <a:rPr lang="en-US" dirty="0"/>
              <a:t>is 20, what can we buy for 80? </a:t>
            </a:r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541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2-05-a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8" y="0"/>
            <a:ext cx="109299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831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/>
              <a:t>Inputs and outputs</a:t>
            </a:r>
          </a:p>
          <a:p>
            <a:pPr marL="457200" indent="-457200"/>
            <a:r>
              <a:rPr lang="en-US" dirty="0"/>
              <a:t>Dominated technologies</a:t>
            </a:r>
          </a:p>
          <a:p>
            <a:pPr marL="457200" indent="-457200"/>
            <a:r>
              <a:rPr lang="en-US" dirty="0"/>
              <a:t>Input costs and technology</a:t>
            </a:r>
          </a:p>
          <a:p>
            <a:pPr marL="457200" indent="-457200"/>
            <a:r>
              <a:rPr lang="en-US" dirty="0"/>
              <a:t>Responses to changes in input prices</a:t>
            </a:r>
          </a:p>
          <a:p>
            <a:pPr marL="457200" indent="-457200"/>
            <a:r>
              <a:rPr lang="en-US" dirty="0"/>
              <a:t>Understanding the industrial revolution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Reading: </a:t>
            </a:r>
            <a:r>
              <a:rPr lang="en-US" dirty="0">
                <a:solidFill>
                  <a:srgbClr val="FF0000"/>
                </a:solidFill>
              </a:rPr>
              <a:t>The Economy</a:t>
            </a:r>
            <a:r>
              <a:rPr lang="en-US" dirty="0"/>
              <a:t> Unit 2 Introduction and 2.1-2.6</a:t>
            </a:r>
          </a:p>
        </p:txBody>
      </p:sp>
    </p:spTree>
    <p:extLst>
      <p:ext uri="{BB962C8B-B14F-4D97-AF65-F5344CB8AC3E}">
        <p14:creationId xmlns:p14="http://schemas.microsoft.com/office/powerpoint/2010/main" val="4144018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2-05-b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8" y="0"/>
            <a:ext cx="109299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19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Isocost</a:t>
            </a:r>
            <a:r>
              <a:rPr lang="en-US" dirty="0"/>
              <a:t> Lines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To get an </a:t>
                </a:r>
                <a:r>
                  <a:rPr lang="en-US" dirty="0">
                    <a:solidFill>
                      <a:srgbClr val="FF0000"/>
                    </a:solidFill>
                  </a:rPr>
                  <a:t>equation</a:t>
                </a:r>
                <a:r>
                  <a:rPr lang="en-US" dirty="0"/>
                  <a:t> for the line, suppose wage is </a:t>
                </a:r>
                <a:r>
                  <a:rPr lang="en-US" i="1" dirty="0"/>
                  <a:t>w</a:t>
                </a:r>
                <a:r>
                  <a:rPr lang="en-US" dirty="0"/>
                  <a:t>, price is </a:t>
                </a:r>
                <a:r>
                  <a:rPr lang="en-US" i="1" dirty="0"/>
                  <a:t>p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we hire </a:t>
                </a:r>
                <a:r>
                  <a:rPr lang="en-US" i="1" dirty="0"/>
                  <a:t>L</a:t>
                </a:r>
                <a:r>
                  <a:rPr lang="en-US" dirty="0"/>
                  <a:t> workers, buy </a:t>
                </a:r>
                <a:r>
                  <a:rPr lang="en-US" i="1" dirty="0"/>
                  <a:t>R</a:t>
                </a:r>
                <a:r>
                  <a:rPr lang="en-US" dirty="0"/>
                  <a:t> tons of coal, and total input cost is </a:t>
                </a:r>
                <a:r>
                  <a:rPr lang="en-US" i="1" dirty="0"/>
                  <a:t>C</a:t>
                </a:r>
                <a:r>
                  <a:rPr lang="en-US" dirty="0"/>
                  <a:t>, then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:r>
                  <a:rPr lang="en-US" i="1" dirty="0"/>
                  <a:t>w = 10 </a:t>
                </a:r>
                <a:r>
                  <a:rPr lang="en-US" dirty="0"/>
                  <a:t>and </a:t>
                </a:r>
                <a:r>
                  <a:rPr lang="en-US" i="1" dirty="0"/>
                  <a:t>p = 20</a:t>
                </a:r>
                <a:r>
                  <a:rPr lang="en-US" dirty="0"/>
                  <a:t>, a budget of 80 can buy input combinations that satisfy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=4−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457200" indent="-457200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2047" b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4986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2-05-c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8" y="0"/>
            <a:ext cx="109299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265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Isocost</a:t>
            </a:r>
            <a:r>
              <a:rPr lang="en-US" dirty="0"/>
              <a:t> Lines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If </a:t>
                </a:r>
                <a:r>
                  <a:rPr lang="en-US" i="1" dirty="0"/>
                  <a:t>w = 10 </a:t>
                </a:r>
                <a:r>
                  <a:rPr lang="en-US" dirty="0"/>
                  <a:t>and </a:t>
                </a:r>
                <a:r>
                  <a:rPr lang="en-US" i="1" dirty="0"/>
                  <a:t>p = 20</a:t>
                </a:r>
                <a:r>
                  <a:rPr lang="en-US" dirty="0"/>
                  <a:t>, a budget of </a:t>
                </a:r>
                <a:r>
                  <a:rPr lang="en-US" i="1" dirty="0"/>
                  <a:t>C</a:t>
                </a:r>
                <a:r>
                  <a:rPr lang="en-US" dirty="0"/>
                  <a:t> can buy input combinations that satisfy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So for given input prices, </a:t>
                </a:r>
                <a:r>
                  <a:rPr lang="en-US" dirty="0" err="1"/>
                  <a:t>isocost</a:t>
                </a:r>
                <a:r>
                  <a:rPr lang="en-US" dirty="0"/>
                  <a:t> lines are </a:t>
                </a:r>
                <a:r>
                  <a:rPr lang="en-US" dirty="0">
                    <a:solidFill>
                      <a:srgbClr val="FF0000"/>
                    </a:solidFill>
                  </a:rPr>
                  <a:t>parallel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What do </a:t>
                </a:r>
                <a:r>
                  <a:rPr lang="en-US" dirty="0" err="1"/>
                  <a:t>isocost</a:t>
                </a:r>
                <a:r>
                  <a:rPr lang="en-US" dirty="0"/>
                  <a:t> lines look like for cost C = 40 or 120 or 150? 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457200" indent="-457200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2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7957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2-05-d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8" y="0"/>
            <a:ext cx="109299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0689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2-05-e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8" y="0"/>
            <a:ext cx="109299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340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2-05-f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8" y="0"/>
            <a:ext cx="109299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420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2-05-g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8" y="0"/>
            <a:ext cx="109299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5426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Choice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71051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Choice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/>
              <a:t>Given set of technologies and input prices, which to choose? </a:t>
            </a:r>
          </a:p>
          <a:p>
            <a:pPr marL="457200" indent="-457200"/>
            <a:r>
              <a:rPr lang="en-US" dirty="0"/>
              <a:t>For example: if </a:t>
            </a:r>
            <a:r>
              <a:rPr lang="en-US" i="1" dirty="0"/>
              <a:t>w = 10 </a:t>
            </a:r>
            <a:r>
              <a:rPr lang="en-US" dirty="0"/>
              <a:t>and </a:t>
            </a:r>
            <a:r>
              <a:rPr lang="en-US" i="1" dirty="0"/>
              <a:t>p = 20</a:t>
            </a:r>
            <a:r>
              <a:rPr lang="en-US" dirty="0"/>
              <a:t>, which technology is best? </a:t>
            </a:r>
          </a:p>
          <a:p>
            <a:pPr marL="457200" indent="-457200"/>
            <a:r>
              <a:rPr lang="en-US" dirty="0"/>
              <a:t>Choose the one that lies on the </a:t>
            </a:r>
            <a:r>
              <a:rPr lang="en-US" dirty="0">
                <a:solidFill>
                  <a:srgbClr val="FF0000"/>
                </a:solidFill>
              </a:rPr>
              <a:t>lowest </a:t>
            </a:r>
            <a:r>
              <a:rPr lang="en-US" dirty="0" err="1">
                <a:solidFill>
                  <a:srgbClr val="FF0000"/>
                </a:solidFill>
              </a:rPr>
              <a:t>isocost</a:t>
            </a:r>
            <a:r>
              <a:rPr lang="en-US" dirty="0">
                <a:solidFill>
                  <a:srgbClr val="FF0000"/>
                </a:solidFill>
              </a:rPr>
              <a:t> line</a:t>
            </a:r>
          </a:p>
          <a:p>
            <a:pPr marL="457200" indent="-457200"/>
            <a:r>
              <a:rPr lang="en-US" dirty="0"/>
              <a:t>This is the cheapest available method for producing the output</a:t>
            </a:r>
          </a:p>
          <a:p>
            <a:pPr marL="4572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0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51478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2-06-a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8488"/>
            <a:ext cx="12192000" cy="565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7859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2-06-b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8488"/>
            <a:ext cx="12192000" cy="565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9806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2-06-c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8488"/>
            <a:ext cx="12192000" cy="565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2423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in Input Prices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/>
                <a:r>
                  <a:rPr lang="en-US" dirty="0"/>
                  <a:t>If input prices change, technology choice can change</a:t>
                </a:r>
              </a:p>
              <a:p>
                <a:pPr marL="457200" indent="-457200"/>
                <a:r>
                  <a:rPr lang="en-US" dirty="0"/>
                  <a:t>Recall slope of </a:t>
                </a:r>
                <a:r>
                  <a:rPr lang="en-US" dirty="0" err="1"/>
                  <a:t>isocost</a:t>
                </a:r>
                <a:r>
                  <a:rPr lang="en-US" dirty="0"/>
                  <a:t> lines is negative </a:t>
                </a:r>
                <a:r>
                  <a:rPr lang="en-US" i="1" dirty="0"/>
                  <a:t>w/p</a:t>
                </a:r>
              </a:p>
              <a:p>
                <a:pPr marL="457200" indent="-457200"/>
                <a:r>
                  <a:rPr lang="en-US" dirty="0"/>
                  <a:t>If wages rise and/or coal price falls the lines become steeper</a:t>
                </a:r>
              </a:p>
              <a:p>
                <a:pPr marL="457200" indent="-457200"/>
                <a:r>
                  <a:rPr lang="en-US" dirty="0"/>
                  <a:t>If </a:t>
                </a:r>
                <a:r>
                  <a:rPr lang="en-US" i="1" dirty="0"/>
                  <a:t>w = 10 </a:t>
                </a:r>
                <a:r>
                  <a:rPr lang="en-US" dirty="0"/>
                  <a:t>and </a:t>
                </a:r>
                <a:r>
                  <a:rPr lang="en-US" i="1" dirty="0"/>
                  <a:t>p = 5</a:t>
                </a:r>
                <a:r>
                  <a:rPr lang="en-US" dirty="0"/>
                  <a:t>, which technology is best?  </a:t>
                </a:r>
              </a:p>
              <a:p>
                <a:pPr marL="457200" indent="-457200"/>
                <a:r>
                  <a:rPr lang="en-US" dirty="0"/>
                  <a:t>If we choose technology A (one worker, six tons coal) cost is 40</a:t>
                </a:r>
              </a:p>
              <a:p>
                <a:pPr marL="457200" indent="-457200"/>
                <a:r>
                  <a:rPr lang="en-US" dirty="0" err="1"/>
                  <a:t>Isocost</a:t>
                </a:r>
                <a:r>
                  <a:rPr lang="en-US" dirty="0"/>
                  <a:t> line through A has equation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=8−2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 t="-2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411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2-07-a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8" y="0"/>
            <a:ext cx="109299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852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Industrial Revolution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70617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the Hockey Sticks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/>
              <a:t>Can this help us understand why industrial revolution started in </a:t>
            </a:r>
            <a:r>
              <a:rPr lang="en-US" dirty="0">
                <a:solidFill>
                  <a:srgbClr val="FF0000"/>
                </a:solidFill>
              </a:rPr>
              <a:t>Britain</a:t>
            </a:r>
            <a:r>
              <a:rPr lang="en-US" dirty="0"/>
              <a:t>? </a:t>
            </a:r>
          </a:p>
          <a:p>
            <a:pPr marL="457200" indent="-457200"/>
            <a:r>
              <a:rPr lang="en-US" dirty="0"/>
              <a:t>Look at wages relative to cost of energy and other capital goods</a:t>
            </a:r>
          </a:p>
          <a:p>
            <a:pPr marL="457200" indent="-457200"/>
            <a:r>
              <a:rPr lang="en-US" dirty="0"/>
              <a:t>At initial wages and prices </a:t>
            </a:r>
            <a:r>
              <a:rPr lang="en-US" i="1" dirty="0"/>
              <a:t>B</a:t>
            </a:r>
            <a:r>
              <a:rPr lang="en-US" dirty="0"/>
              <a:t> is best</a:t>
            </a:r>
          </a:p>
          <a:p>
            <a:pPr marL="457200" indent="-457200"/>
            <a:r>
              <a:rPr lang="en-US" dirty="0"/>
              <a:t>At higher wages and/or lower energy prices this changes</a:t>
            </a:r>
          </a:p>
          <a:p>
            <a:pPr marL="457200" indent="-457200"/>
            <a:r>
              <a:rPr lang="en-US" dirty="0"/>
              <a:t>Labor-saving technology </a:t>
            </a:r>
            <a:r>
              <a:rPr lang="en-US" i="1" dirty="0"/>
              <a:t>A</a:t>
            </a:r>
            <a:r>
              <a:rPr lang="en-US" dirty="0"/>
              <a:t> becomes </a:t>
            </a:r>
            <a:r>
              <a:rPr lang="en-US" dirty="0">
                <a:solidFill>
                  <a:srgbClr val="FF0000"/>
                </a:solidFill>
              </a:rPr>
              <a:t>profitable to develop</a:t>
            </a:r>
            <a:r>
              <a:rPr lang="en-US" dirty="0"/>
              <a:t> as wages rise</a:t>
            </a:r>
          </a:p>
        </p:txBody>
      </p:sp>
    </p:spTree>
    <p:extLst>
      <p:ext uri="{BB962C8B-B14F-4D97-AF65-F5344CB8AC3E}">
        <p14:creationId xmlns:p14="http://schemas.microsoft.com/office/powerpoint/2010/main" val="14128613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2-1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0"/>
            <a:ext cx="11861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7101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2-1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5" y="0"/>
            <a:ext cx="110934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3992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2-12-c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925"/>
            <a:ext cx="12192000" cy="653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225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/>
              <a:t>A technology is a process for transforming inputs into outputs</a:t>
            </a:r>
          </a:p>
          <a:p>
            <a:pPr marL="457200" indent="-457200"/>
            <a:r>
              <a:rPr lang="en-US" dirty="0"/>
              <a:t>Example: seeds, farm equipment, water, fertilizer, labor into crops</a:t>
            </a:r>
          </a:p>
          <a:p>
            <a:pPr marL="457200" indent="-457200"/>
            <a:r>
              <a:rPr lang="en-US" dirty="0"/>
              <a:t>Inputs cost money, outputs sell at a price</a:t>
            </a:r>
          </a:p>
          <a:p>
            <a:pPr marL="457200" indent="-457200"/>
            <a:r>
              <a:rPr lang="en-US" dirty="0"/>
              <a:t>In choosing among technologies, input prices are a critical concern</a:t>
            </a:r>
          </a:p>
          <a:p>
            <a:pPr marL="457200" indent="-457200"/>
            <a:r>
              <a:rPr lang="en-US" dirty="0"/>
              <a:t>Firms will try to </a:t>
            </a:r>
            <a:r>
              <a:rPr lang="en-US" dirty="0">
                <a:solidFill>
                  <a:srgbClr val="FF0000"/>
                </a:solidFill>
              </a:rPr>
              <a:t>economize</a:t>
            </a:r>
            <a:r>
              <a:rPr lang="en-US" dirty="0"/>
              <a:t> on </a:t>
            </a:r>
            <a:r>
              <a:rPr lang="en-US" dirty="0">
                <a:solidFill>
                  <a:srgbClr val="FF0000"/>
                </a:solidFill>
              </a:rPr>
              <a:t>expensive</a:t>
            </a:r>
            <a:r>
              <a:rPr lang="en-US" dirty="0"/>
              <a:t> inputs</a:t>
            </a:r>
          </a:p>
          <a:p>
            <a:pPr marL="457200" indent="-457200"/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dominated</a:t>
            </a:r>
            <a:r>
              <a:rPr lang="en-US" dirty="0"/>
              <a:t> technology needs more of </a:t>
            </a:r>
            <a:r>
              <a:rPr lang="en-US" dirty="0">
                <a:solidFill>
                  <a:srgbClr val="FF0000"/>
                </a:solidFill>
              </a:rPr>
              <a:t>all</a:t>
            </a:r>
            <a:r>
              <a:rPr lang="en-US" dirty="0"/>
              <a:t> inputs for given output</a:t>
            </a:r>
          </a:p>
          <a:p>
            <a:pPr marL="457200" indent="-457200"/>
            <a:r>
              <a:rPr lang="en-US" dirty="0"/>
              <a:t>Compared with some other technology</a:t>
            </a:r>
          </a:p>
          <a:p>
            <a:pPr marL="457200" indent="-457200"/>
            <a:r>
              <a:rPr lang="en-US" dirty="0"/>
              <a:t>Dominated technologies will be avoided regardless of input prices</a:t>
            </a:r>
          </a:p>
        </p:txBody>
      </p:sp>
    </p:spTree>
    <p:extLst>
      <p:ext uri="{BB962C8B-B14F-4D97-AF65-F5344CB8AC3E}">
        <p14:creationId xmlns:p14="http://schemas.microsoft.com/office/powerpoint/2010/main" val="176741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A3373BD-A26E-0944-9364-06D1F0FAB7F5}"/>
              </a:ext>
            </a:extLst>
          </p:cNvPr>
          <p:cNvGrpSpPr/>
          <p:nvPr/>
        </p:nvGrpSpPr>
        <p:grpSpPr>
          <a:xfrm>
            <a:off x="2486700" y="3004733"/>
            <a:ext cx="7050705" cy="599581"/>
            <a:chOff x="921144" y="1456346"/>
            <a:chExt cx="6252267" cy="49908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22F76B1-3596-F148-AB6E-70885AC6AA2F}"/>
                </a:ext>
              </a:extLst>
            </p:cNvPr>
            <p:cNvSpPr/>
            <p:nvPr/>
          </p:nvSpPr>
          <p:spPr>
            <a:xfrm>
              <a:off x="921144" y="1456347"/>
              <a:ext cx="2084089" cy="499081"/>
            </a:xfrm>
            <a:prstGeom prst="rect">
              <a:avLst/>
            </a:prstGeom>
            <a:solidFill>
              <a:srgbClr val="F15A5B"/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tIns="0" bIns="0" rtlCol="0" anchor="ctr"/>
            <a:lstStyle/>
            <a:p>
              <a:pPr algn="ctr" defTabSz="912971">
                <a:defRPr/>
              </a:pPr>
              <a:r>
                <a:rPr lang="en-US" kern="0" dirty="0">
                  <a:solidFill>
                    <a:srgbClr val="FFFFFF"/>
                  </a:solidFill>
                  <a:latin typeface="Palatino Linotype" panose="02040502050505030304" pitchFamily="18" charset="0"/>
                </a:rPr>
                <a:t>Technology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AE1D20E-3EC3-2B46-9DEC-2104511BE069}"/>
                </a:ext>
              </a:extLst>
            </p:cNvPr>
            <p:cNvSpPr/>
            <p:nvPr/>
          </p:nvSpPr>
          <p:spPr>
            <a:xfrm>
              <a:off x="3005233" y="1456346"/>
              <a:ext cx="2084089" cy="499081"/>
            </a:xfrm>
            <a:prstGeom prst="rect">
              <a:avLst/>
            </a:prstGeom>
            <a:solidFill>
              <a:srgbClr val="F15A5B"/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tIns="0" bIns="0" rtlCol="0" anchor="ctr"/>
            <a:lstStyle/>
            <a:p>
              <a:pPr algn="ctr" defTabSz="912971">
                <a:defRPr/>
              </a:pPr>
              <a:r>
                <a:rPr lang="en-US" kern="0" dirty="0">
                  <a:solidFill>
                    <a:srgbClr val="FFFFFF"/>
                  </a:solidFill>
                  <a:latin typeface="Palatino Linotype" panose="02040502050505030304" pitchFamily="18" charset="0"/>
                </a:rPr>
                <a:t>Number of Workers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986E0A6-E4C2-6640-A3D0-696576129590}"/>
                </a:ext>
              </a:extLst>
            </p:cNvPr>
            <p:cNvSpPr/>
            <p:nvPr/>
          </p:nvSpPr>
          <p:spPr>
            <a:xfrm>
              <a:off x="5089322" y="1456347"/>
              <a:ext cx="2084089" cy="499081"/>
            </a:xfrm>
            <a:prstGeom prst="rect">
              <a:avLst/>
            </a:prstGeom>
            <a:solidFill>
              <a:srgbClr val="F15A5B"/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tIns="0" bIns="0" rtlCol="0" anchor="ctr"/>
            <a:lstStyle/>
            <a:p>
              <a:pPr algn="ctr" defTabSz="912971">
                <a:defRPr/>
              </a:pPr>
              <a:r>
                <a:rPr lang="en-US" kern="0" dirty="0">
                  <a:solidFill>
                    <a:srgbClr val="FFFFFF"/>
                  </a:solidFill>
                  <a:latin typeface="Palatino Linotype" panose="02040502050505030304" pitchFamily="18" charset="0"/>
                </a:rPr>
                <a:t>Tons of Coal</a:t>
              </a:r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674049A-9DC7-1243-89CA-377301D34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959737"/>
              </p:ext>
            </p:extLst>
          </p:nvPr>
        </p:nvGraphicFramePr>
        <p:xfrm>
          <a:off x="2486699" y="3604313"/>
          <a:ext cx="7050705" cy="2358440"/>
        </p:xfrm>
        <a:graphic>
          <a:graphicData uri="http://schemas.openxmlformats.org/drawingml/2006/table">
            <a:tbl>
              <a:tblPr bandRow="1"/>
              <a:tblGrid>
                <a:gridCol w="2350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0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0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16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800" b="0" i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alatino Linotype" panose="02040502050505030304" pitchFamily="18" charset="0"/>
                          <a:ea typeface="Source Sans Pro" panose="020B0503030403020204" pitchFamily="34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2E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800" b="0" i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alatino Linotype" panose="02040502050505030304" pitchFamily="18" charset="0"/>
                          <a:ea typeface="Source Sans Pro" panose="020B0503030403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2E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800" b="0" i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alatino Linotype" panose="02040502050505030304" pitchFamily="18" charset="0"/>
                          <a:ea typeface="Source Sans Pro" panose="020B0503030403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2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6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800" b="0" i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alatino Linotype" panose="02040502050505030304" pitchFamily="18" charset="0"/>
                          <a:ea typeface="Source Sans Pro" panose="020B0503030403020204" pitchFamily="34" charset="0"/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2E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800" b="0" i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alatino Linotype" panose="02040502050505030304" pitchFamily="18" charset="0"/>
                          <a:ea typeface="Source Sans Pro" panose="020B0503030403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2E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800" b="0" i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alatino Linotype" panose="02040502050505030304" pitchFamily="18" charset="0"/>
                          <a:ea typeface="Source Sans Pro" panose="020B0503030403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2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688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alatino Linotype" panose="02040502050505030304" pitchFamily="18" charset="0"/>
                          <a:ea typeface="Source Sans Pro" panose="020B0503030403020204" pitchFamily="34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2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alatino Linotype" panose="02040502050505030304" pitchFamily="18" charset="0"/>
                          <a:ea typeface="Source Sans Pro" panose="020B0503030403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2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alatino Linotype" panose="02040502050505030304" pitchFamily="18" charset="0"/>
                          <a:ea typeface="Source Sans Pro" panose="020B0503030403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2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297357"/>
                  </a:ext>
                </a:extLst>
              </a:tr>
              <a:tr h="471688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alatino Linotype" panose="02040502050505030304" pitchFamily="18" charset="0"/>
                          <a:ea typeface="Source Sans Pro" panose="020B0503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2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alatino Linotype" panose="02040502050505030304" pitchFamily="18" charset="0"/>
                          <a:ea typeface="Source Sans Pro" panose="020B0503030403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2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alatino Linotype" panose="02040502050505030304" pitchFamily="18" charset="0"/>
                          <a:ea typeface="Source Sans Pro" panose="020B0503030403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2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887380"/>
                  </a:ext>
                </a:extLst>
              </a:tr>
              <a:tr h="471688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alatino Linotype" panose="02040502050505030304" pitchFamily="18" charset="0"/>
                          <a:ea typeface="Source Sans Pro" panose="020B0503030403020204" pitchFamily="34" charset="0"/>
                        </a:rPr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2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alatino Linotype" panose="02040502050505030304" pitchFamily="18" charset="0"/>
                          <a:ea typeface="Source Sans Pro" panose="020B0503030403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2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alatino Linotype" panose="02040502050505030304" pitchFamily="18" charset="0"/>
                          <a:ea typeface="Source Sans Pro" panose="020B0503030403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2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096932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B480B104-DA52-F54E-97E6-985AF82B4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44E97C-405F-C945-BB42-252C1351AA96}"/>
              </a:ext>
            </a:extLst>
          </p:cNvPr>
          <p:cNvSpPr/>
          <p:nvPr/>
        </p:nvSpPr>
        <p:spPr>
          <a:xfrm>
            <a:off x="962583" y="1932212"/>
            <a:ext cx="1051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Five technologies use labor and energy to produce a given amount of cloth</a:t>
            </a:r>
          </a:p>
        </p:txBody>
      </p:sp>
    </p:spTree>
    <p:extLst>
      <p:ext uri="{BB962C8B-B14F-4D97-AF65-F5344CB8AC3E}">
        <p14:creationId xmlns:p14="http://schemas.microsoft.com/office/powerpoint/2010/main" val="1518246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Five technologies use labor and energy to produce given amount of cloth</a:t>
            </a:r>
          </a:p>
          <a:p>
            <a:r>
              <a:rPr lang="en-US" dirty="0"/>
              <a:t>Some are </a:t>
            </a:r>
            <a:r>
              <a:rPr lang="en-US" dirty="0">
                <a:solidFill>
                  <a:srgbClr val="FF0000"/>
                </a:solidFill>
              </a:rPr>
              <a:t>labor-intensive</a:t>
            </a:r>
            <a:r>
              <a:rPr lang="en-US" dirty="0"/>
              <a:t> and some </a:t>
            </a:r>
            <a:r>
              <a:rPr lang="en-US" dirty="0">
                <a:solidFill>
                  <a:srgbClr val="FF0000"/>
                </a:solidFill>
              </a:rPr>
              <a:t>resource-intensive</a:t>
            </a:r>
          </a:p>
          <a:p>
            <a:r>
              <a:rPr lang="en-US" dirty="0"/>
              <a:t>Those that use more of each input are </a:t>
            </a:r>
            <a:r>
              <a:rPr lang="en-US" dirty="0">
                <a:solidFill>
                  <a:srgbClr val="FF0000"/>
                </a:solidFill>
              </a:rPr>
              <a:t>dominated</a:t>
            </a:r>
            <a:endParaRPr lang="en-US" dirty="0"/>
          </a:p>
          <a:p>
            <a:r>
              <a:rPr lang="en-US" dirty="0"/>
              <a:t>Dominated technologies will not be used regardless of input prices</a:t>
            </a:r>
          </a:p>
          <a:p>
            <a:r>
              <a:rPr lang="en-US" dirty="0"/>
              <a:t>Which technologies are dominated?</a:t>
            </a:r>
          </a:p>
          <a:p>
            <a:r>
              <a:rPr lang="en-US" dirty="0"/>
              <a:t>Among undominated technologies, choice depends on input costs</a:t>
            </a:r>
          </a:p>
        </p:txBody>
      </p:sp>
    </p:spTree>
    <p:extLst>
      <p:ext uri="{BB962C8B-B14F-4D97-AF65-F5344CB8AC3E}">
        <p14:creationId xmlns:p14="http://schemas.microsoft.com/office/powerpoint/2010/main" val="1951556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2-03-a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13" y="0"/>
            <a:ext cx="11177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063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2-03-b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13" y="0"/>
            <a:ext cx="11177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591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2-03-c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13" y="0"/>
            <a:ext cx="11177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455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RE 2">
      <a:dk1>
        <a:srgbClr val="414141"/>
      </a:dk1>
      <a:lt1>
        <a:srgbClr val="FFFFFF"/>
      </a:lt1>
      <a:dk2>
        <a:srgbClr val="51514D"/>
      </a:dk2>
      <a:lt2>
        <a:srgbClr val="E7E6E6"/>
      </a:lt2>
      <a:accent1>
        <a:srgbClr val="F0595B"/>
      </a:accent1>
      <a:accent2>
        <a:srgbClr val="6FC9C1"/>
      </a:accent2>
      <a:accent3>
        <a:srgbClr val="F58261"/>
      </a:accent3>
      <a:accent4>
        <a:srgbClr val="A0D187"/>
      </a:accent4>
      <a:accent5>
        <a:srgbClr val="FDBE69"/>
      </a:accent5>
      <a:accent6>
        <a:srgbClr val="BC88AE"/>
      </a:accent6>
      <a:hlink>
        <a:srgbClr val="F0595B"/>
      </a:hlink>
      <a:folHlink>
        <a:srgbClr val="BC7E68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3253</TotalTime>
  <Words>631</Words>
  <Application>Microsoft Macintosh PowerPoint</Application>
  <PresentationFormat>Widescreen</PresentationFormat>
  <Paragraphs>106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Cambria Math</vt:lpstr>
      <vt:lpstr>Palatino Linotype</vt:lpstr>
      <vt:lpstr>Source Sans Pro Black</vt:lpstr>
      <vt:lpstr>Source Sans Pro Semibold</vt:lpstr>
      <vt:lpstr>Office Theme</vt:lpstr>
      <vt:lpstr>Technologies and Costs</vt:lpstr>
      <vt:lpstr>Overview</vt:lpstr>
      <vt:lpstr>Technologies</vt:lpstr>
      <vt:lpstr>Technologies</vt:lpstr>
      <vt:lpstr>Example</vt:lpstr>
      <vt:lpstr>Example (continued)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Costs of Production</vt:lpstr>
      <vt:lpstr>Costs of Production</vt:lpstr>
      <vt:lpstr>PowerPoint Presentation</vt:lpstr>
      <vt:lpstr>PowerPoint Presentation</vt:lpstr>
      <vt:lpstr>Isocost Lines</vt:lpstr>
      <vt:lpstr>PowerPoint Presentation</vt:lpstr>
      <vt:lpstr>Isocost Lines</vt:lpstr>
      <vt:lpstr>PowerPoint Presentation</vt:lpstr>
      <vt:lpstr>PowerPoint Presentation</vt:lpstr>
      <vt:lpstr>PowerPoint Presentation</vt:lpstr>
      <vt:lpstr>PowerPoint Presentation</vt:lpstr>
      <vt:lpstr>Technology Choice</vt:lpstr>
      <vt:lpstr>Technology Choice</vt:lpstr>
      <vt:lpstr>PowerPoint Presentation</vt:lpstr>
      <vt:lpstr>PowerPoint Presentation</vt:lpstr>
      <vt:lpstr>PowerPoint Presentation</vt:lpstr>
      <vt:lpstr>Changes in Input Prices</vt:lpstr>
      <vt:lpstr>PowerPoint Presentation</vt:lpstr>
      <vt:lpstr>The Industrial Revolution</vt:lpstr>
      <vt:lpstr>Back to the Hockey Sticks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Arthur Attwell</dc:creator>
  <cp:lastModifiedBy>Rajiv Sethi</cp:lastModifiedBy>
  <cp:revision>65</cp:revision>
  <cp:lastPrinted>2020-02-13T08:00:22Z</cp:lastPrinted>
  <dcterms:created xsi:type="dcterms:W3CDTF">2017-10-09T10:02:31Z</dcterms:created>
  <dcterms:modified xsi:type="dcterms:W3CDTF">2021-10-03T02:41:43Z</dcterms:modified>
</cp:coreProperties>
</file>