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48" r:id="rId2"/>
    <p:sldId id="315" r:id="rId3"/>
    <p:sldId id="1826" r:id="rId4"/>
    <p:sldId id="321" r:id="rId5"/>
    <p:sldId id="1828" r:id="rId6"/>
    <p:sldId id="259" r:id="rId7"/>
    <p:sldId id="260" r:id="rId8"/>
    <p:sldId id="261" r:id="rId9"/>
    <p:sldId id="262" r:id="rId10"/>
    <p:sldId id="1829" r:id="rId11"/>
    <p:sldId id="265" r:id="rId12"/>
    <p:sldId id="266" r:id="rId13"/>
    <p:sldId id="1830" r:id="rId14"/>
    <p:sldId id="267" r:id="rId15"/>
    <p:sldId id="1831" r:id="rId16"/>
    <p:sldId id="1834" r:id="rId17"/>
    <p:sldId id="1833" r:id="rId18"/>
    <p:sldId id="281" r:id="rId19"/>
    <p:sldId id="282" r:id="rId20"/>
    <p:sldId id="1835" r:id="rId21"/>
    <p:sldId id="285" r:id="rId22"/>
    <p:sldId id="286" r:id="rId23"/>
    <p:sldId id="1841" r:id="rId24"/>
    <p:sldId id="289" r:id="rId25"/>
    <p:sldId id="1836" r:id="rId26"/>
    <p:sldId id="1832" r:id="rId27"/>
    <p:sldId id="1837" r:id="rId28"/>
    <p:sldId id="269" r:id="rId29"/>
    <p:sldId id="1838" r:id="rId30"/>
    <p:sldId id="270" r:id="rId31"/>
    <p:sldId id="271" r:id="rId32"/>
    <p:sldId id="272" r:id="rId33"/>
    <p:sldId id="273" r:id="rId34"/>
    <p:sldId id="274" r:id="rId35"/>
    <p:sldId id="1840" r:id="rId36"/>
    <p:sldId id="276" r:id="rId37"/>
    <p:sldId id="277" r:id="rId38"/>
    <p:sldId id="278" r:id="rId39"/>
    <p:sldId id="1839" r:id="rId40"/>
    <p:sldId id="1842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3FDCE-5E86-BC4B-8B6D-8D0603EBC1B4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903DF-AF38-DB4F-81BF-F032C56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331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812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225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196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869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22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389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458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58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676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259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516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982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166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2985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209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409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985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958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23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00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15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57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42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81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87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52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Light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" panose="0204050205050503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</a:defRPr>
            </a:lvl1pPr>
            <a:lvl2pPr>
              <a:defRPr sz="2800" b="0" i="0">
                <a:solidFill>
                  <a:schemeClr val="tx1"/>
                </a:solidFill>
              </a:defRPr>
            </a:lvl2pPr>
            <a:lvl3pPr>
              <a:defRPr sz="2400" b="0" i="0">
                <a:solidFill>
                  <a:schemeClr val="tx1"/>
                </a:solidFill>
              </a:defRPr>
            </a:lvl3pPr>
            <a:lvl4pPr>
              <a:defRPr sz="2000" b="0" i="0">
                <a:solidFill>
                  <a:schemeClr val="tx1"/>
                </a:solidFill>
              </a:defRPr>
            </a:lvl4pPr>
            <a:lvl5pPr>
              <a:defRPr sz="2000" b="0" i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ExtraLight" charset="0"/>
                <a:cs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accent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ExtraLight" charset="0"/>
                <a:cs typeface="Palatino Linotype" panose="020405020505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fld id="{CCBEB372-AF32-C642-9DDD-239D8704FBC0}" type="datetimeFigureOut">
              <a:rPr lang="en-US" smtClean="0"/>
              <a:pPr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" panose="02040502050505030304" pitchFamily="18" charset="0"/>
          <a:ea typeface="Source Sans Pro" charset="0"/>
          <a:cs typeface="Palatino Linotype" panose="0204050205050503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Preferences, Constraints, and Choice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September 27</a:t>
            </a:r>
            <a:r>
              <a:rPr lang="en-US"/>
              <a:t>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rgbClr val="FF0000"/>
                </a:solidFill>
              </a:rPr>
              <a:t>Average product </a:t>
            </a:r>
            <a:r>
              <a:rPr lang="en-US" dirty="0"/>
              <a:t>is total output divided by total input</a:t>
            </a:r>
          </a:p>
          <a:p>
            <a:pPr marL="457200" indent="-457200"/>
            <a:r>
              <a:rPr lang="en-US" dirty="0"/>
              <a:t>When input is 4 hours, average product is 12.5 </a:t>
            </a:r>
          </a:p>
          <a:p>
            <a:pPr marL="457200" indent="-457200"/>
            <a:r>
              <a:rPr lang="en-US" dirty="0"/>
              <a:t>On average, each hour gets you an extra 12.5 grade points</a:t>
            </a:r>
          </a:p>
          <a:p>
            <a:pPr marL="457200" indent="-457200"/>
            <a:r>
              <a:rPr lang="en-US" dirty="0"/>
              <a:t>What is the average product when input is 10 hours? </a:t>
            </a:r>
          </a:p>
          <a:p>
            <a:pPr marL="457200" indent="-457200"/>
            <a:r>
              <a:rPr lang="en-US" dirty="0"/>
              <a:t>AP is the slope of line from origin to point on production function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33FC97-FF84-794C-BC21-669C226C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20617"/>
              </p:ext>
            </p:extLst>
          </p:nvPr>
        </p:nvGraphicFramePr>
        <p:xfrm>
          <a:off x="2600230" y="4653544"/>
          <a:ext cx="8612960" cy="1019526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C9031D-8A09-594E-9B4E-11B794673664}"/>
              </a:ext>
            </a:extLst>
          </p:cNvPr>
          <p:cNvSpPr/>
          <p:nvPr/>
        </p:nvSpPr>
        <p:spPr>
          <a:xfrm>
            <a:off x="982660" y="4664177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82660" y="5173940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38415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 descr="figure-03-05-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14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 descr="figure-03-05-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76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Suppose you raise inputs by a small amount, so output rises a bit</a:t>
            </a:r>
          </a:p>
          <a:p>
            <a:pPr marL="457200" indent="-457200"/>
            <a:r>
              <a:rPr lang="en-US" dirty="0">
                <a:solidFill>
                  <a:srgbClr val="FF0000"/>
                </a:solidFill>
              </a:rPr>
              <a:t>Marginal product </a:t>
            </a:r>
            <a:r>
              <a:rPr lang="en-US" dirty="0"/>
              <a:t>is the </a:t>
            </a:r>
            <a:r>
              <a:rPr lang="en-US" i="1" dirty="0"/>
              <a:t>increase in output </a:t>
            </a:r>
            <a:r>
              <a:rPr lang="en-US" dirty="0"/>
              <a:t>divided by </a:t>
            </a:r>
            <a:r>
              <a:rPr lang="en-US" i="1" dirty="0"/>
              <a:t>increase in input</a:t>
            </a:r>
          </a:p>
          <a:p>
            <a:pPr marL="457200" indent="-457200"/>
            <a:r>
              <a:rPr lang="en-US" dirty="0"/>
              <a:t>MP is the </a:t>
            </a:r>
            <a:r>
              <a:rPr lang="en-US" dirty="0">
                <a:solidFill>
                  <a:srgbClr val="FF0000"/>
                </a:solidFill>
              </a:rPr>
              <a:t>slope</a:t>
            </a:r>
            <a:r>
              <a:rPr lang="en-US" dirty="0"/>
              <a:t> of the production function itself</a:t>
            </a:r>
          </a:p>
          <a:p>
            <a:pPr marL="457200" indent="-457200"/>
            <a:r>
              <a:rPr lang="en-US" dirty="0"/>
              <a:t>Approximately equal to extra output from one extra unit of input</a:t>
            </a:r>
          </a:p>
          <a:p>
            <a:pPr marL="457200" indent="-457200"/>
            <a:r>
              <a:rPr lang="en-US" dirty="0"/>
              <a:t>When input is 4, marginal product is between 7 and 8 (why?)</a:t>
            </a:r>
          </a:p>
          <a:p>
            <a:pPr marL="457200" indent="-457200"/>
            <a:r>
              <a:rPr lang="en-US" dirty="0"/>
              <a:t>What is marginal product (approximately) when input is 10?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33FC97-FF84-794C-BC21-669C226C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5169"/>
              </p:ext>
            </p:extLst>
          </p:nvPr>
        </p:nvGraphicFramePr>
        <p:xfrm>
          <a:off x="2600229" y="4828824"/>
          <a:ext cx="8612960" cy="1019526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C9031D-8A09-594E-9B4E-11B794673664}"/>
              </a:ext>
            </a:extLst>
          </p:cNvPr>
          <p:cNvSpPr/>
          <p:nvPr/>
        </p:nvSpPr>
        <p:spPr>
          <a:xfrm>
            <a:off x="982659" y="4839457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82659" y="5349220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34453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2" descr="figure-03-05-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53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Diminishing Marginal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Marginal product in this example is diminishing</a:t>
            </a:r>
          </a:p>
          <a:p>
            <a:pPr marL="457200" indent="-457200"/>
            <a:r>
              <a:rPr lang="en-US" dirty="0"/>
              <a:t>The more you study, the less an extra study hour raises grade</a:t>
            </a:r>
          </a:p>
          <a:p>
            <a:pPr marL="457200" indent="-457200"/>
            <a:r>
              <a:rPr lang="en-US" dirty="0"/>
              <a:t>Does this make sense in this context? </a:t>
            </a:r>
          </a:p>
          <a:p>
            <a:pPr marL="457200" indent="-457200"/>
            <a:r>
              <a:rPr lang="en-US" dirty="0"/>
              <a:t>Would you expect this to hold more generally? </a:t>
            </a:r>
          </a:p>
          <a:p>
            <a:pPr marL="457200" indent="-457200"/>
            <a:r>
              <a:rPr lang="en-US" dirty="0"/>
              <a:t>For example if input is fertilizer on a farm? </a:t>
            </a:r>
          </a:p>
          <a:p>
            <a:pPr marL="457200" indent="-457200"/>
            <a:r>
              <a:rPr lang="en-US" dirty="0"/>
              <a:t>Can you think of other examples?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33FC97-FF84-794C-BC21-669C226C1BF9}"/>
              </a:ext>
            </a:extLst>
          </p:cNvPr>
          <p:cNvGraphicFramePr>
            <a:graphicFrameLocks noGrp="1"/>
          </p:cNvGraphicFramePr>
          <p:nvPr/>
        </p:nvGraphicFramePr>
        <p:xfrm>
          <a:off x="2600229" y="4828824"/>
          <a:ext cx="8612960" cy="1019526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C9031D-8A09-594E-9B4E-11B794673664}"/>
              </a:ext>
            </a:extLst>
          </p:cNvPr>
          <p:cNvSpPr/>
          <p:nvPr/>
        </p:nvSpPr>
        <p:spPr>
          <a:xfrm>
            <a:off x="982659" y="4839457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82659" y="5349220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137318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3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An hour of study time is a lost hour of free time (or time for other things)</a:t>
            </a:r>
          </a:p>
          <a:p>
            <a:pPr marL="457200" indent="-457200"/>
            <a:r>
              <a:rPr lang="en-US" dirty="0"/>
              <a:t>To get higher grades, we sacrifice free time (trade-off)</a:t>
            </a:r>
          </a:p>
          <a:p>
            <a:pPr marL="457200" indent="-457200"/>
            <a:r>
              <a:rPr lang="en-US" dirty="0"/>
              <a:t>We can write the production a bit differently in this way</a:t>
            </a:r>
          </a:p>
          <a:p>
            <a:pPr marL="457200" indent="-457200"/>
            <a:r>
              <a:rPr lang="en-US" dirty="0"/>
              <a:t>With free time on the vertical axis, we get a </a:t>
            </a:r>
            <a:r>
              <a:rPr lang="en-US" dirty="0">
                <a:solidFill>
                  <a:srgbClr val="FF0000"/>
                </a:solidFill>
              </a:rPr>
              <a:t>downward sloping curve</a:t>
            </a:r>
          </a:p>
          <a:p>
            <a:pPr marL="457200" indent="-457200"/>
            <a:r>
              <a:rPr lang="en-US" dirty="0"/>
              <a:t>What’s the grade if free time is 13?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39797" y="5349620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65BAFD-BF84-654F-AB30-FBEAD08F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79720"/>
              </p:ext>
            </p:extLst>
          </p:nvPr>
        </p:nvGraphicFramePr>
        <p:xfrm>
          <a:off x="2534922" y="4810347"/>
          <a:ext cx="8612960" cy="1014578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&lt;9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8EC57C2-A824-5F45-9A96-61A46BE84D56}"/>
              </a:ext>
            </a:extLst>
          </p:cNvPr>
          <p:cNvSpPr/>
          <p:nvPr/>
        </p:nvSpPr>
        <p:spPr>
          <a:xfrm>
            <a:off x="939797" y="4834123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 Free</a:t>
            </a:r>
          </a:p>
        </p:txBody>
      </p:sp>
    </p:spTree>
    <p:extLst>
      <p:ext uri="{BB962C8B-B14F-4D97-AF65-F5344CB8AC3E}">
        <p14:creationId xmlns:p14="http://schemas.microsoft.com/office/powerpoint/2010/main" val="5819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 descr="figure-03-09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2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 descr="figure-03-09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20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dirty="0"/>
              <a:t>Constraints and trade-offs</a:t>
            </a:r>
          </a:p>
          <a:p>
            <a:pPr marL="457200" indent="-457200"/>
            <a:r>
              <a:rPr lang="en-US" dirty="0"/>
              <a:t>Production functions</a:t>
            </a:r>
          </a:p>
          <a:p>
            <a:pPr marL="457200" indent="-457200"/>
            <a:r>
              <a:rPr lang="en-US" dirty="0"/>
              <a:t>Feasible Sets</a:t>
            </a:r>
          </a:p>
          <a:p>
            <a:pPr marL="457200" indent="-457200"/>
            <a:r>
              <a:rPr lang="en-US" dirty="0"/>
              <a:t>Marginal Rate of Transformation</a:t>
            </a:r>
          </a:p>
          <a:p>
            <a:pPr marL="457200" indent="-457200"/>
            <a:r>
              <a:rPr lang="en-US" dirty="0"/>
              <a:t>Indifference Curves</a:t>
            </a:r>
          </a:p>
          <a:p>
            <a:pPr marL="457200" indent="-457200"/>
            <a:r>
              <a:rPr lang="en-US" dirty="0"/>
              <a:t>Marginal Rate of Substitution</a:t>
            </a:r>
          </a:p>
          <a:p>
            <a:pPr marL="457200" indent="-457200"/>
            <a:r>
              <a:rPr lang="en-US" dirty="0"/>
              <a:t>Optimality conditions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/>
            <a:endParaRPr lang="en-US" dirty="0"/>
          </a:p>
          <a:p>
            <a:pPr marL="0" indent="0">
              <a:buNone/>
            </a:pPr>
            <a:r>
              <a:rPr lang="en-US" dirty="0"/>
              <a:t>Reading: </a:t>
            </a:r>
            <a:r>
              <a:rPr lang="en-US" i="1" dirty="0">
                <a:solidFill>
                  <a:srgbClr val="FF0000"/>
                </a:solidFill>
              </a:rPr>
              <a:t>The Economy</a:t>
            </a:r>
            <a:r>
              <a:rPr lang="en-US" i="1" dirty="0"/>
              <a:t> </a:t>
            </a:r>
            <a:r>
              <a:rPr lang="en-US" dirty="0"/>
              <a:t>Unit 3 Introduction and 3.1-3.5</a:t>
            </a:r>
          </a:p>
        </p:txBody>
      </p:sp>
    </p:spTree>
    <p:extLst>
      <p:ext uri="{BB962C8B-B14F-4D97-AF65-F5344CB8AC3E}">
        <p14:creationId xmlns:p14="http://schemas.microsoft.com/office/powerpoint/2010/main" val="427728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Some combinations of free time and grades are </a:t>
            </a:r>
            <a:r>
              <a:rPr lang="en-US" dirty="0">
                <a:solidFill>
                  <a:srgbClr val="FF0000"/>
                </a:solidFill>
              </a:rPr>
              <a:t>infeasible</a:t>
            </a:r>
          </a:p>
          <a:p>
            <a:pPr marL="457200" indent="-457200"/>
            <a:r>
              <a:rPr lang="en-US" dirty="0"/>
              <a:t>For example: 20 hours free, grade 70 can’t be attained</a:t>
            </a:r>
          </a:p>
          <a:p>
            <a:pPr marL="457200" indent="-457200"/>
            <a:r>
              <a:rPr lang="en-US" dirty="0"/>
              <a:t>Other combinations are feasible but wasteful</a:t>
            </a:r>
          </a:p>
          <a:p>
            <a:pPr marL="457200" indent="-457200"/>
            <a:r>
              <a:rPr lang="en-US" dirty="0"/>
              <a:t>For example, 10 hours free, grade 70 is attainable but one can do better</a:t>
            </a:r>
          </a:p>
          <a:p>
            <a:pPr marL="457200" indent="-457200"/>
            <a:r>
              <a:rPr lang="en-US" dirty="0"/>
              <a:t>These points lie above (infeasible) or below (wasteful) the curve</a:t>
            </a:r>
          </a:p>
          <a:p>
            <a:pPr marL="457200" indent="-457200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feasible set </a:t>
            </a:r>
            <a:r>
              <a:rPr lang="en-US" dirty="0"/>
              <a:t>contains all attainable points (even if wasteful)</a:t>
            </a:r>
          </a:p>
          <a:p>
            <a:pPr marL="457200" indent="-457200"/>
            <a:r>
              <a:rPr lang="en-US" dirty="0"/>
              <a:t>The boundary of the feasible set is the feasible frontier</a:t>
            </a:r>
          </a:p>
          <a:p>
            <a:pPr marL="457200" indent="-45720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39798" y="5630332"/>
            <a:ext cx="1595124" cy="522856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65BAFD-BF84-654F-AB30-FBEAD08F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3718"/>
              </p:ext>
            </p:extLst>
          </p:nvPr>
        </p:nvGraphicFramePr>
        <p:xfrm>
          <a:off x="2534922" y="5138609"/>
          <a:ext cx="8612960" cy="1014578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&lt;9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8EC57C2-A824-5F45-9A96-61A46BE84D56}"/>
              </a:ext>
            </a:extLst>
          </p:cNvPr>
          <p:cNvSpPr/>
          <p:nvPr/>
        </p:nvSpPr>
        <p:spPr>
          <a:xfrm>
            <a:off x="939796" y="5131249"/>
            <a:ext cx="1595125" cy="522857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 Free</a:t>
            </a:r>
          </a:p>
        </p:txBody>
      </p:sp>
    </p:spTree>
    <p:extLst>
      <p:ext uri="{BB962C8B-B14F-4D97-AF65-F5344CB8AC3E}">
        <p14:creationId xmlns:p14="http://schemas.microsoft.com/office/powerpoint/2010/main" val="21663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 descr="figure-03-09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66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1" descr="figure-03-09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1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Rate of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marginal rate of transformation is the slope </a:t>
            </a:r>
            <a:r>
              <a:rPr lang="en-US" dirty="0"/>
              <a:t>of the feasible frontier</a:t>
            </a:r>
          </a:p>
          <a:p>
            <a:pPr marL="457200" indent="-457200"/>
            <a:r>
              <a:rPr lang="en-US" dirty="0"/>
              <a:t>This tells us how easy it is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free time into grades</a:t>
            </a:r>
          </a:p>
          <a:p>
            <a:pPr marL="457200" indent="-457200"/>
            <a:r>
              <a:rPr lang="en-US" dirty="0"/>
              <a:t>Approximately equal to the grade increase obtained by one less free hour</a:t>
            </a:r>
          </a:p>
          <a:p>
            <a:pPr marL="457200" indent="-457200"/>
            <a:r>
              <a:rPr lang="en-US" dirty="0"/>
              <a:t>When free time is 20, MRT is approximately 7 </a:t>
            </a:r>
          </a:p>
          <a:p>
            <a:pPr marL="457200" indent="-457200"/>
            <a:r>
              <a:rPr lang="en-US" dirty="0"/>
              <a:t>When free time is 14, MRT is approximately 3</a:t>
            </a:r>
          </a:p>
          <a:p>
            <a:pPr marL="457200" indent="-457200"/>
            <a:r>
              <a:rPr lang="en-US" dirty="0"/>
              <a:t>The higher the grade to begin with, the harder it is to raise it further</a:t>
            </a:r>
          </a:p>
          <a:p>
            <a:pPr marL="457200" indent="-457200"/>
            <a:r>
              <a:rPr lang="en-US" dirty="0"/>
              <a:t>Reflecting </a:t>
            </a:r>
            <a:r>
              <a:rPr lang="en-US" dirty="0">
                <a:solidFill>
                  <a:srgbClr val="FF0000"/>
                </a:solidFill>
              </a:rPr>
              <a:t>diminishing marginal product</a:t>
            </a:r>
          </a:p>
          <a:p>
            <a:pPr marL="457200" indent="-45720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39798" y="5630332"/>
            <a:ext cx="1595124" cy="522856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65BAFD-BF84-654F-AB30-FBEAD08F8081}"/>
              </a:ext>
            </a:extLst>
          </p:cNvPr>
          <p:cNvGraphicFramePr>
            <a:graphicFrameLocks noGrp="1"/>
          </p:cNvGraphicFramePr>
          <p:nvPr/>
        </p:nvGraphicFramePr>
        <p:xfrm>
          <a:off x="2534922" y="5138609"/>
          <a:ext cx="8612960" cy="1014578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&lt;9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8EC57C2-A824-5F45-9A96-61A46BE84D56}"/>
              </a:ext>
            </a:extLst>
          </p:cNvPr>
          <p:cNvSpPr/>
          <p:nvPr/>
        </p:nvSpPr>
        <p:spPr>
          <a:xfrm>
            <a:off x="939796" y="5131249"/>
            <a:ext cx="1595125" cy="522857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 Free</a:t>
            </a:r>
          </a:p>
        </p:txBody>
      </p:sp>
    </p:spTree>
    <p:extLst>
      <p:ext uri="{BB962C8B-B14F-4D97-AF65-F5344CB8AC3E}">
        <p14:creationId xmlns:p14="http://schemas.microsoft.com/office/powerpoint/2010/main" val="199792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4" descr="figure-03-09-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928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We cannot choose infeasible combinations of inputs and outputs (like </a:t>
            </a:r>
            <a:r>
              <a:rPr lang="en-US" b="1" dirty="0"/>
              <a:t>B</a:t>
            </a:r>
            <a:r>
              <a:rPr lang="en-US" dirty="0"/>
              <a:t>)</a:t>
            </a:r>
          </a:p>
          <a:p>
            <a:pPr marL="457200" indent="-457200"/>
            <a:r>
              <a:rPr lang="en-US" dirty="0"/>
              <a:t>And would rather avoid wasteful combinations (like </a:t>
            </a:r>
            <a:r>
              <a:rPr lang="en-US" b="1" dirty="0"/>
              <a:t>D</a:t>
            </a:r>
            <a:r>
              <a:rPr lang="en-US" dirty="0"/>
              <a:t>)</a:t>
            </a:r>
          </a:p>
          <a:p>
            <a:pPr marL="457200" indent="-457200"/>
            <a:r>
              <a:rPr lang="en-US" dirty="0"/>
              <a:t>But many combinations are neither infeasible nor wasteful</a:t>
            </a:r>
          </a:p>
          <a:p>
            <a:pPr marL="457200" indent="-457200"/>
            <a:r>
              <a:rPr lang="en-US" dirty="0"/>
              <a:t>They lie of the </a:t>
            </a:r>
            <a:r>
              <a:rPr lang="en-US" dirty="0">
                <a:solidFill>
                  <a:srgbClr val="FF0000"/>
                </a:solidFill>
              </a:rPr>
              <a:t>feasible frontier </a:t>
            </a:r>
          </a:p>
          <a:p>
            <a:pPr marL="457200" indent="-457200"/>
            <a:r>
              <a:rPr lang="en-US" dirty="0"/>
              <a:t>Example: points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F</a:t>
            </a:r>
            <a:endParaRPr lang="en-US" dirty="0"/>
          </a:p>
          <a:p>
            <a:pPr marL="457200" indent="-457200"/>
            <a:r>
              <a:rPr lang="en-US" dirty="0"/>
              <a:t>How do we choose among these? </a:t>
            </a:r>
          </a:p>
          <a:p>
            <a:pPr marL="457200" indent="-457200"/>
            <a:r>
              <a:rPr lang="en-US" dirty="0"/>
              <a:t>Depends on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146870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887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Disregard feasibility for the moment, think only about preference</a:t>
            </a:r>
          </a:p>
          <a:p>
            <a:pPr marL="457200" indent="-457200"/>
            <a:r>
              <a:rPr lang="en-US" dirty="0"/>
              <a:t>Suppose we prefer more free time to less, prefer higher grades to lower</a:t>
            </a:r>
          </a:p>
          <a:p>
            <a:pPr marL="457200" indent="-457200"/>
            <a:r>
              <a:rPr lang="en-US" dirty="0"/>
              <a:t>That is, preferences are </a:t>
            </a:r>
            <a:r>
              <a:rPr lang="en-US" dirty="0">
                <a:solidFill>
                  <a:srgbClr val="FF0000"/>
                </a:solidFill>
              </a:rPr>
              <a:t>monotonic</a:t>
            </a:r>
            <a:r>
              <a:rPr lang="en-US" dirty="0"/>
              <a:t> in free time and grades</a:t>
            </a:r>
          </a:p>
          <a:p>
            <a:pPr marL="457200" indent="-457200"/>
            <a:r>
              <a:rPr lang="en-US" dirty="0"/>
              <a:t>If two combinations have same grades, prefer one with more free time</a:t>
            </a:r>
          </a:p>
          <a:p>
            <a:pPr marL="457200" indent="-457200"/>
            <a:r>
              <a:rPr lang="en-US" dirty="0"/>
              <a:t>If two combinations have same free time, prefer one with higher grade</a:t>
            </a:r>
          </a:p>
          <a:p>
            <a:pPr marL="457200" indent="-457200"/>
            <a:r>
              <a:rPr lang="en-US" dirty="0"/>
              <a:t>Example: prefer </a:t>
            </a:r>
            <a:r>
              <a:rPr lang="en-US" b="1" dirty="0"/>
              <a:t>A</a:t>
            </a:r>
            <a:r>
              <a:rPr lang="en-US" dirty="0"/>
              <a:t> to </a:t>
            </a:r>
            <a:r>
              <a:rPr lang="en-US" b="1" dirty="0"/>
              <a:t>B</a:t>
            </a:r>
            <a:r>
              <a:rPr lang="en-US" dirty="0"/>
              <a:t> and prefer </a:t>
            </a:r>
            <a:r>
              <a:rPr lang="en-US" b="1" dirty="0"/>
              <a:t>D</a:t>
            </a:r>
            <a:r>
              <a:rPr lang="en-US" dirty="0"/>
              <a:t> to </a:t>
            </a:r>
            <a:r>
              <a:rPr lang="en-US" b="1" dirty="0"/>
              <a:t>C</a:t>
            </a:r>
            <a:r>
              <a:rPr lang="en-US" dirty="0"/>
              <a:t> on following slide</a:t>
            </a:r>
          </a:p>
          <a:p>
            <a:pPr marL="457200" indent="-457200"/>
            <a:r>
              <a:rPr lang="en-US" dirty="0"/>
              <a:t>But what about comparison between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D</a:t>
            </a:r>
            <a:r>
              <a:rPr lang="en-US" dirty="0"/>
              <a:t>? Which is better? </a:t>
            </a:r>
          </a:p>
          <a:p>
            <a:pPr marL="457200" indent="-457200"/>
            <a:r>
              <a:rPr lang="en-US" dirty="0"/>
              <a:t>Depends on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  <a:r>
              <a:rPr lang="en-US" dirty="0"/>
              <a:t>; value of free time relative to grades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03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 descr="figure-03-06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62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Indifference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We can represent an individual’s preferences using indifference curves</a:t>
            </a:r>
          </a:p>
          <a:p>
            <a:pPr marL="457200" indent="-457200"/>
            <a:r>
              <a:rPr lang="en-US" dirty="0"/>
              <a:t>An indifference curve connects together all equally valued points</a:t>
            </a:r>
          </a:p>
          <a:p>
            <a:pPr marL="457200" indent="-457200"/>
            <a:r>
              <a:rPr lang="en-US" dirty="0"/>
              <a:t>For any given point, one can ask: which other points have same value? </a:t>
            </a:r>
          </a:p>
          <a:p>
            <a:pPr marL="457200" indent="-457200"/>
            <a:r>
              <a:rPr lang="en-US" dirty="0"/>
              <a:t>Example: points </a:t>
            </a:r>
            <a:r>
              <a:rPr lang="en-US" b="1" dirty="0"/>
              <a:t>A</a:t>
            </a:r>
            <a:r>
              <a:rPr lang="en-US" dirty="0"/>
              <a:t>,</a:t>
            </a:r>
            <a:r>
              <a:rPr lang="en-US" b="1" dirty="0"/>
              <a:t> E</a:t>
            </a:r>
            <a:r>
              <a:rPr lang="en-US" dirty="0"/>
              <a:t> ,</a:t>
            </a:r>
            <a:r>
              <a:rPr lang="en-US" b="1" dirty="0"/>
              <a:t> F</a:t>
            </a:r>
            <a:r>
              <a:rPr lang="en-US" dirty="0"/>
              <a:t> ,</a:t>
            </a:r>
            <a:r>
              <a:rPr lang="en-US" b="1" dirty="0"/>
              <a:t> G</a:t>
            </a:r>
            <a:r>
              <a:rPr lang="en-US" dirty="0"/>
              <a:t> ,</a:t>
            </a:r>
            <a:r>
              <a:rPr lang="en-US" b="1" dirty="0"/>
              <a:t> H</a:t>
            </a:r>
            <a:r>
              <a:rPr lang="en-US" dirty="0"/>
              <a:t>, and</a:t>
            </a:r>
            <a:r>
              <a:rPr lang="en-US" b="1" dirty="0"/>
              <a:t> D</a:t>
            </a:r>
            <a:r>
              <a:rPr lang="en-US" dirty="0"/>
              <a:t> on following slide</a:t>
            </a:r>
          </a:p>
          <a:p>
            <a:pPr marL="457200" indent="-457200"/>
            <a:r>
              <a:rPr lang="en-US" dirty="0"/>
              <a:t>Points </a:t>
            </a:r>
            <a:r>
              <a:rPr lang="en-US" b="1" dirty="0"/>
              <a:t>B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 will be on lower indifference curves</a:t>
            </a:r>
          </a:p>
          <a:p>
            <a:pPr marL="457200" indent="-457200"/>
            <a:r>
              <a:rPr lang="en-US" dirty="0"/>
              <a:t>For the particular preferences shown, </a:t>
            </a:r>
            <a:r>
              <a:rPr lang="en-US" b="1" dirty="0"/>
              <a:t>B</a:t>
            </a:r>
            <a:r>
              <a:rPr lang="en-US" dirty="0"/>
              <a:t> is preferred to </a:t>
            </a:r>
            <a:r>
              <a:rPr lang="en-US" b="1" dirty="0"/>
              <a:t>C</a:t>
            </a:r>
          </a:p>
          <a:p>
            <a:pPr marL="457200" indent="-457200"/>
            <a:r>
              <a:rPr lang="en-US" dirty="0"/>
              <a:t>Points on </a:t>
            </a:r>
            <a:r>
              <a:rPr lang="en-US" dirty="0">
                <a:solidFill>
                  <a:srgbClr val="FF0000"/>
                </a:solidFill>
              </a:rPr>
              <a:t>lower indifference curves </a:t>
            </a:r>
            <a:r>
              <a:rPr lang="en-US" dirty="0"/>
              <a:t>are less preferred to those on higher </a:t>
            </a:r>
          </a:p>
          <a:p>
            <a:pPr marL="457200" indent="-457200"/>
            <a:r>
              <a:rPr lang="en-US" dirty="0"/>
              <a:t>But preferences differ across individuals, some might prefer </a:t>
            </a:r>
            <a:r>
              <a:rPr lang="en-US" b="1" dirty="0"/>
              <a:t>C</a:t>
            </a:r>
            <a:r>
              <a:rPr lang="en-US" dirty="0"/>
              <a:t> to </a:t>
            </a:r>
            <a:r>
              <a:rPr lang="en-US" b="1" dirty="0"/>
              <a:t>B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5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73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5" descr="figure-03-06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900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 descr="figure-03-06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128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 descr="figure-03-06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500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 descr="figure-03-06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211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 descr="figure-03-06-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917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Rate of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rgbClr val="FF0000"/>
                </a:solidFill>
              </a:rPr>
              <a:t>The marginal rate of substitution </a:t>
            </a:r>
            <a:r>
              <a:rPr lang="en-US" dirty="0"/>
              <a:t>is the slope of the indifference curve</a:t>
            </a:r>
          </a:p>
          <a:p>
            <a:pPr marL="457200" indent="-457200"/>
            <a:r>
              <a:rPr lang="en-US" dirty="0"/>
              <a:t>Tells us how much we are willing to give up one thing to get another</a:t>
            </a:r>
          </a:p>
          <a:p>
            <a:pPr marL="457200" indent="-457200"/>
            <a:r>
              <a:rPr lang="en-US" dirty="0"/>
              <a:t>When free time is low, willing to give up more in grade for an extra hour</a:t>
            </a:r>
          </a:p>
          <a:p>
            <a:pPr marL="457200" indent="-457200"/>
            <a:r>
              <a:rPr lang="en-US" dirty="0"/>
              <a:t>Example: at 15 hours free, willing to give up 9 points for extra hour</a:t>
            </a:r>
          </a:p>
          <a:p>
            <a:pPr marL="457200" indent="-457200"/>
            <a:r>
              <a:rPr lang="en-US" dirty="0"/>
              <a:t>See points A and E on slides to follow</a:t>
            </a:r>
          </a:p>
          <a:p>
            <a:pPr marL="457200" indent="-457200"/>
            <a:r>
              <a:rPr lang="en-US" dirty="0"/>
              <a:t>At 19 hours free, extra hour is less valuable, willing to give up 4 points</a:t>
            </a:r>
          </a:p>
          <a:p>
            <a:pPr marL="457200" indent="-457200"/>
            <a:r>
              <a:rPr lang="en-US" dirty="0"/>
              <a:t>See points H and D on slides to follow</a:t>
            </a:r>
          </a:p>
          <a:p>
            <a:pPr marL="457200" indent="-457200"/>
            <a:r>
              <a:rPr lang="en-US" dirty="0"/>
              <a:t>Note: MRS tells us only about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  <a:r>
              <a:rPr lang="en-US" dirty="0"/>
              <a:t>, regardless of what is feasible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b="1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20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 descr="figure-03-07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59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 descr="figure-03-07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151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 descr="figure-03-07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097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Choice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9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Economic decisions involve </a:t>
            </a:r>
            <a:r>
              <a:rPr lang="en-US" dirty="0">
                <a:solidFill>
                  <a:srgbClr val="FF0000"/>
                </a:solidFill>
              </a:rPr>
              <a:t>trade-offs</a:t>
            </a:r>
          </a:p>
          <a:p>
            <a:pPr marL="457200" indent="-457200"/>
            <a:r>
              <a:rPr lang="en-US" dirty="0"/>
              <a:t>If you spend more money on shoes you’ll have less money for clothes</a:t>
            </a:r>
          </a:p>
          <a:p>
            <a:pPr marL="457200" indent="-457200"/>
            <a:r>
              <a:rPr lang="en-US" dirty="0"/>
              <a:t>If you spend more time hiking you’ll have less time for reading</a:t>
            </a:r>
          </a:p>
          <a:p>
            <a:pPr marL="457200" indent="-457200"/>
            <a:r>
              <a:rPr lang="en-US" dirty="0"/>
              <a:t>Decisions will depend on </a:t>
            </a:r>
            <a:r>
              <a:rPr lang="en-US" dirty="0">
                <a:solidFill>
                  <a:srgbClr val="FF0000"/>
                </a:solidFill>
              </a:rPr>
              <a:t>budgets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</a:p>
          <a:p>
            <a:pPr marL="457200" indent="-457200"/>
            <a:r>
              <a:rPr lang="en-US" dirty="0"/>
              <a:t>Example: you have a budget of 24 hours/day, how to allocate it? </a:t>
            </a:r>
          </a:p>
          <a:p>
            <a:pPr marL="457200" indent="-457200"/>
            <a:r>
              <a:rPr lang="en-US" dirty="0"/>
              <a:t>More time studying leaves less time for other activities</a:t>
            </a:r>
          </a:p>
          <a:p>
            <a:pPr marL="457200" indent="-457200"/>
            <a:r>
              <a:rPr lang="en-US" dirty="0"/>
              <a:t>But less time studying means lower grades</a:t>
            </a:r>
          </a:p>
          <a:p>
            <a:pPr marL="457200" indent="-457200"/>
            <a:r>
              <a:rPr lang="en-US" dirty="0"/>
              <a:t>Study will depend on </a:t>
            </a:r>
            <a:r>
              <a:rPr lang="en-US" dirty="0">
                <a:solidFill>
                  <a:srgbClr val="FF0000"/>
                </a:solidFill>
              </a:rPr>
              <a:t>effectiveness of study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technology</a:t>
            </a:r>
            <a:r>
              <a:rPr lang="en-US" dirty="0"/>
              <a:t>)</a:t>
            </a:r>
          </a:p>
          <a:p>
            <a:pPr marL="457200" indent="-457200"/>
            <a:r>
              <a:rPr lang="en-US" dirty="0"/>
              <a:t>And will also depend on the </a:t>
            </a:r>
            <a:r>
              <a:rPr lang="en-US" dirty="0">
                <a:solidFill>
                  <a:srgbClr val="FF0000"/>
                </a:solidFill>
              </a:rPr>
              <a:t>value of grades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Given technology (feasible set) and preferences, what should we choose?</a:t>
            </a:r>
          </a:p>
          <a:p>
            <a:pPr marL="457200" indent="-457200"/>
            <a:r>
              <a:rPr lang="en-US" dirty="0"/>
              <a:t>Which point on feasible frontier  is best? </a:t>
            </a:r>
          </a:p>
          <a:p>
            <a:pPr marL="457200" indent="-457200"/>
            <a:r>
              <a:rPr lang="en-US" dirty="0"/>
              <a:t>The point on the highest attainable indifference curve</a:t>
            </a:r>
          </a:p>
          <a:p>
            <a:pPr marL="457200" indent="-457200"/>
            <a:r>
              <a:rPr lang="en-US" dirty="0"/>
              <a:t>This will be a point of </a:t>
            </a:r>
            <a:r>
              <a:rPr lang="en-US" dirty="0">
                <a:solidFill>
                  <a:srgbClr val="FF0000"/>
                </a:solidFill>
              </a:rPr>
              <a:t>tangency</a:t>
            </a:r>
            <a:r>
              <a:rPr lang="en-US" dirty="0"/>
              <a:t>, where </a:t>
            </a:r>
            <a:r>
              <a:rPr lang="en-US" dirty="0">
                <a:solidFill>
                  <a:srgbClr val="FF0000"/>
                </a:solidFill>
              </a:rPr>
              <a:t>MRS = MRT</a:t>
            </a:r>
          </a:p>
          <a:p>
            <a:pPr marL="457200" indent="-457200"/>
            <a:r>
              <a:rPr lang="en-US" dirty="0"/>
              <a:t>The highest indifference curve touches the feasible frontier just once</a:t>
            </a:r>
          </a:p>
          <a:p>
            <a:pPr marL="457200" indent="-457200"/>
            <a:r>
              <a:rPr lang="en-US" dirty="0"/>
              <a:t>Otherwise it won’t be the highest (why is this true?)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b="1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57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 descr="figure-03-10-a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442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 descr="figure-03-10-a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817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 descr="figure-03-10-a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00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 descr="figure-03-10-a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207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9" descr="figure-03-10-a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95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0" descr="figure-03-10-a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045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1" descr="figure-03-10-a-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14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A production function describes relation between </a:t>
            </a:r>
            <a:r>
              <a:rPr lang="en-US" dirty="0">
                <a:solidFill>
                  <a:srgbClr val="F6726E"/>
                </a:solidFill>
              </a:rPr>
              <a:t>inputs</a:t>
            </a:r>
            <a:r>
              <a:rPr lang="en-US" dirty="0"/>
              <a:t> and </a:t>
            </a:r>
            <a:r>
              <a:rPr lang="en-US" dirty="0">
                <a:solidFill>
                  <a:srgbClr val="F6726E"/>
                </a:solidFill>
              </a:rPr>
              <a:t>outputs</a:t>
            </a:r>
          </a:p>
          <a:p>
            <a:pPr marL="457200" indent="-457200"/>
            <a:r>
              <a:rPr lang="en-US" dirty="0"/>
              <a:t>Earlier example: labor and energy were inputs, cloth was output</a:t>
            </a:r>
          </a:p>
          <a:p>
            <a:pPr marL="457200" indent="-457200"/>
            <a:r>
              <a:rPr lang="en-US" dirty="0"/>
              <a:t>Similarly: study time can be viewed as an input with grades as output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33FC97-FF84-794C-BC21-669C226C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25127"/>
              </p:ext>
            </p:extLst>
          </p:nvPr>
        </p:nvGraphicFramePr>
        <p:xfrm>
          <a:off x="2585942" y="3753431"/>
          <a:ext cx="8612960" cy="1019526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C9031D-8A09-594E-9B4E-11B794673664}"/>
              </a:ext>
            </a:extLst>
          </p:cNvPr>
          <p:cNvSpPr/>
          <p:nvPr/>
        </p:nvSpPr>
        <p:spPr>
          <a:xfrm>
            <a:off x="968372" y="3764064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68372" y="4273827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33351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 descr="figure-03-05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2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 descr="figure-03-05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0" y="0"/>
            <a:ext cx="117840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80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 descr="figure-03-05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20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 descr="figure-03-05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6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4347</TotalTime>
  <Words>1298</Words>
  <Application>Microsoft Macintosh PowerPoint</Application>
  <PresentationFormat>Widescreen</PresentationFormat>
  <Paragraphs>366</Paragraphs>
  <Slides>47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Montserrat</vt:lpstr>
      <vt:lpstr>Montserrat Medium</vt:lpstr>
      <vt:lpstr>Palatino Linotype</vt:lpstr>
      <vt:lpstr>Source Sans Pro Black</vt:lpstr>
      <vt:lpstr>Source Sans Pro Semibold</vt:lpstr>
      <vt:lpstr>Office Theme</vt:lpstr>
      <vt:lpstr>Preferences, Constraints, and Choice</vt:lpstr>
      <vt:lpstr>Overview</vt:lpstr>
      <vt:lpstr>Constraints</vt:lpstr>
      <vt:lpstr>Constraints and Trade-offs</vt:lpstr>
      <vt:lpstr>Production Functions</vt:lpstr>
      <vt:lpstr>PowerPoint Presentation</vt:lpstr>
      <vt:lpstr>PowerPoint Presentation</vt:lpstr>
      <vt:lpstr>PowerPoint Presentation</vt:lpstr>
      <vt:lpstr>PowerPoint Presentation</vt:lpstr>
      <vt:lpstr>Average Product</vt:lpstr>
      <vt:lpstr>PowerPoint Presentation</vt:lpstr>
      <vt:lpstr>PowerPoint Presentation</vt:lpstr>
      <vt:lpstr>Marginal Product</vt:lpstr>
      <vt:lpstr>PowerPoint Presentation</vt:lpstr>
      <vt:lpstr>Diminishing Marginal Product</vt:lpstr>
      <vt:lpstr>Feasible Sets</vt:lpstr>
      <vt:lpstr>Trade-offs</vt:lpstr>
      <vt:lpstr>PowerPoint Presentation</vt:lpstr>
      <vt:lpstr>PowerPoint Presentation</vt:lpstr>
      <vt:lpstr>Feasible Sets</vt:lpstr>
      <vt:lpstr>PowerPoint Presentation</vt:lpstr>
      <vt:lpstr>PowerPoint Presentation</vt:lpstr>
      <vt:lpstr>Marginal Rate of Transformation</vt:lpstr>
      <vt:lpstr>PowerPoint Presentation</vt:lpstr>
      <vt:lpstr>Choice</vt:lpstr>
      <vt:lpstr>Preferences</vt:lpstr>
      <vt:lpstr>Montonicity</vt:lpstr>
      <vt:lpstr>PowerPoint Presentation</vt:lpstr>
      <vt:lpstr>Indifference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Marginal Rate of Substitution</vt:lpstr>
      <vt:lpstr>PowerPoint Presentation</vt:lpstr>
      <vt:lpstr>PowerPoint Presentation</vt:lpstr>
      <vt:lpstr>PowerPoint Presentation</vt:lpstr>
      <vt:lpstr>Optimal Choice</vt:lpstr>
      <vt:lpstr>Optimal 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78</cp:revision>
  <dcterms:created xsi:type="dcterms:W3CDTF">2017-10-09T10:02:31Z</dcterms:created>
  <dcterms:modified xsi:type="dcterms:W3CDTF">2021-10-03T02:41:53Z</dcterms:modified>
</cp:coreProperties>
</file>