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7"/>
  </p:notesMasterIdLst>
  <p:sldIdLst>
    <p:sldId id="348" r:id="rId2"/>
    <p:sldId id="258" r:id="rId3"/>
    <p:sldId id="300" r:id="rId4"/>
    <p:sldId id="302" r:id="rId5"/>
    <p:sldId id="262" r:id="rId6"/>
    <p:sldId id="263" r:id="rId7"/>
    <p:sldId id="301" r:id="rId8"/>
    <p:sldId id="303" r:id="rId9"/>
    <p:sldId id="264" r:id="rId10"/>
    <p:sldId id="265" r:id="rId11"/>
    <p:sldId id="266" r:id="rId12"/>
    <p:sldId id="267" r:id="rId13"/>
    <p:sldId id="304" r:id="rId14"/>
    <p:sldId id="268" r:id="rId15"/>
    <p:sldId id="305" r:id="rId16"/>
    <p:sldId id="269" r:id="rId17"/>
    <p:sldId id="270" r:id="rId18"/>
    <p:sldId id="271" r:id="rId19"/>
    <p:sldId id="272" r:id="rId20"/>
    <p:sldId id="306" r:id="rId21"/>
    <p:sldId id="273" r:id="rId22"/>
    <p:sldId id="275" r:id="rId23"/>
    <p:sldId id="276" r:id="rId24"/>
    <p:sldId id="307" r:id="rId25"/>
    <p:sldId id="277" r:id="rId26"/>
    <p:sldId id="278" r:id="rId27"/>
    <p:sldId id="308" r:id="rId28"/>
    <p:sldId id="280" r:id="rId29"/>
    <p:sldId id="281" r:id="rId30"/>
    <p:sldId id="309" r:id="rId31"/>
    <p:sldId id="282" r:id="rId32"/>
    <p:sldId id="283" r:id="rId33"/>
    <p:sldId id="284" r:id="rId34"/>
    <p:sldId id="285" r:id="rId35"/>
    <p:sldId id="310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12192000" cy="6858000"/>
  <p:notesSz cx="6858000" cy="9144000"/>
  <p:embeddedFontLs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Palatino Linotype" panose="02040502050505030304" pitchFamily="18" charset="0"/>
      <p:regular r:id="rId52"/>
      <p:bold r:id="rId53"/>
      <p:italic r:id="rId54"/>
      <p:boldItalic r:id="rId55"/>
    </p:embeddedFont>
    <p:embeddedFont>
      <p:font typeface="Source Sans Pro Black" panose="020B0503030403020204" pitchFamily="34" charset="0"/>
      <p:bold r:id="rId56"/>
      <p:italic r:id="rId57"/>
      <p:boldItalic r:id="rId58"/>
    </p:embeddedFont>
    <p:embeddedFont>
      <p:font typeface="Source Sans Pro SemiBold" panose="020B0503030403020204" pitchFamily="34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63" roundtripDataSignature="AMtx7mitdN4wluGXBElzbgbzsPuGveiA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5"/>
  </p:normalViewPr>
  <p:slideViewPr>
    <p:cSldViewPr snapToGrid="0" snapToObjects="1">
      <p:cViewPr varScale="1">
        <p:scale>
          <a:sx n="89" d="100"/>
          <a:sy n="8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076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2187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8414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3962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45107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0382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60219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97785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8566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4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5556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6949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0179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32435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11299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563676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093196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01169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15835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4626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66825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78619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70239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302730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93661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2" name="Google Shape;192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87742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63008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908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2" name="Google Shape;202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125861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7" name="Google Shape;207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18171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2" name="Google Shape;212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9195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33968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7" name="Google Shape;217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05881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2" name="Google Shape;222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990726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86065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2" name="Google Shape;232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00785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7" name="Google Shape;237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29301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2" name="Google Shape;242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1889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5895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7357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7358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  <a:defRPr sz="6000" b="0" i="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/>
        </p:nvSpPr>
        <p:spPr>
          <a:xfrm rot="10800000" flipH="1">
            <a:off x="838201" y="979487"/>
            <a:ext cx="3933824" cy="4881563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0" i="0">
                <a:solidFill>
                  <a:schemeClr val="dk1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b="0" i="0">
                <a:solidFill>
                  <a:schemeClr val="dk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 i="0">
                <a:solidFill>
                  <a:schemeClr val="dk1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 i="0">
                <a:solidFill>
                  <a:schemeClr val="dk1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 i="0">
                <a:solidFill>
                  <a:schemeClr val="dk1"/>
                </a:solidFill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72" name="Google Shape;72;p18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8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8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0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1" name="Google Shape;21;p10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0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  <a:defRPr sz="6000" b="0" i="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2000"/>
              <a:buNone/>
              <a:defRPr sz="2000">
                <a:solidFill>
                  <a:srgbClr val="9191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800"/>
              <a:buNone/>
              <a:defRPr sz="1800">
                <a:solidFill>
                  <a:srgbClr val="9191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9pPr>
          </a:lstStyle>
          <a:p>
            <a:endParaRPr/>
          </a:p>
        </p:txBody>
      </p:sp>
      <p:cxnSp>
        <p:nvCxnSpPr>
          <p:cNvPr id="26" name="Google Shape;26;p11"/>
          <p:cNvCxnSpPr>
            <a:stCxn id="25" idx="1"/>
            <a:endCxn id="25" idx="3"/>
          </p:cNvCxnSpPr>
          <p:nvPr/>
        </p:nvCxnSpPr>
        <p:spPr>
          <a:xfrm>
            <a:off x="831850" y="5339556"/>
            <a:ext cx="10515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3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3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3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3" name="Google Shape;33;p12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2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2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am">
  <p:cSld name="Team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838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2"/>
          </p:nvPr>
        </p:nvSpPr>
        <p:spPr>
          <a:xfrm>
            <a:off x="4394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3"/>
          </p:nvPr>
        </p:nvSpPr>
        <p:spPr>
          <a:xfrm>
            <a:off x="7950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4"/>
          </p:nvPr>
        </p:nvSpPr>
        <p:spPr>
          <a:xfrm>
            <a:off x="4394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5"/>
          </p:nvPr>
        </p:nvSpPr>
        <p:spPr>
          <a:xfrm>
            <a:off x="7950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6"/>
          </p:nvPr>
        </p:nvSpPr>
        <p:spPr>
          <a:xfrm>
            <a:off x="838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14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4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1" name="Google Shape;51;p15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5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0" name="Google Shape;60;p16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6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6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838200" y="18096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/>
          <p:nvPr/>
        </p:nvSpPr>
        <p:spPr>
          <a:xfrm>
            <a:off x="652669" y="686227"/>
            <a:ext cx="147099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Arial"/>
              <a:buNone/>
            </a:pPr>
            <a:r>
              <a:rPr lang="en-US" sz="14000" b="1" i="0" u="none" strike="noStrike" cap="none">
                <a:solidFill>
                  <a:schemeClr val="accen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838200" y="3135313"/>
            <a:ext cx="10515600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726E"/>
              </a:buClr>
              <a:buSzPts val="4400"/>
              <a:buFont typeface="Palatino Linotype"/>
              <a:buNone/>
              <a:defRPr sz="4400" b="0" i="0" u="none" strike="noStrike" cap="none">
                <a:solidFill>
                  <a:srgbClr val="F6726E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13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  <a:buSzPts val="6000"/>
            </a:pPr>
            <a:r>
              <a:rPr lang="en-US" sz="3800" dirty="0"/>
              <a:t>Income and Substitution Effects</a:t>
            </a:r>
            <a:endParaRPr sz="3800" dirty="0"/>
          </a:p>
        </p:txBody>
      </p:sp>
      <p:sp>
        <p:nvSpPr>
          <p:cNvPr id="84" name="Google Shape;84;p2"/>
          <p:cNvSpPr txBox="1"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Rajiv Sethi and the CORE Team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September 29</a:t>
            </a:r>
            <a:r>
              <a:rPr lang="en-US"/>
              <a:t>, 2021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6C182-CD8D-AB47-AB7F-48175560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84" y="4885546"/>
            <a:ext cx="2428831" cy="8500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43" descr="figure-03-12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5663" y="0"/>
            <a:ext cx="104806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1833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4" descr="figure-03-12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5663" y="0"/>
            <a:ext cx="104806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8982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45" descr="figure-03-12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5663" y="0"/>
            <a:ext cx="104806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3926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Example (continued)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Consider </a:t>
            </a:r>
            <a:r>
              <a:rPr lang="en-US" dirty="0">
                <a:solidFill>
                  <a:srgbClr val="FF0000"/>
                </a:solidFill>
              </a:rPr>
              <a:t>feasible frontier </a:t>
            </a:r>
            <a:r>
              <a:rPr lang="en-US" dirty="0"/>
              <a:t>instead of </a:t>
            </a:r>
            <a:r>
              <a:rPr lang="en-US" dirty="0">
                <a:solidFill>
                  <a:srgbClr val="FF0000"/>
                </a:solidFill>
              </a:rPr>
              <a:t>production function</a:t>
            </a:r>
          </a:p>
          <a:p>
            <a:pPr marL="228600" lvl="0" indent="-228600"/>
            <a:r>
              <a:rPr lang="en-US" dirty="0"/>
              <a:t>Initially 12 hours of free time consistent with 64 units of grain</a:t>
            </a:r>
          </a:p>
          <a:p>
            <a:pPr marL="228600" lvl="0" indent="-228600"/>
            <a:r>
              <a:rPr lang="en-US" dirty="0"/>
              <a:t>After </a:t>
            </a:r>
            <a:r>
              <a:rPr lang="en-US" dirty="0">
                <a:solidFill>
                  <a:srgbClr val="FF0000"/>
                </a:solidFill>
              </a:rPr>
              <a:t>rise in productivity</a:t>
            </a:r>
            <a:r>
              <a:rPr lang="en-US" dirty="0"/>
              <a:t>, 12 hours free time consistent with 74 units</a:t>
            </a:r>
          </a:p>
          <a:p>
            <a:pPr marL="228600" lvl="0" indent="-228600"/>
            <a:r>
              <a:rPr lang="en-US" dirty="0"/>
              <a:t>And 64 units can be obtained while having 16 hours free</a:t>
            </a:r>
          </a:p>
          <a:p>
            <a:pPr marL="228600" lvl="0" indent="-228600"/>
            <a:r>
              <a:rPr lang="en-US" dirty="0"/>
              <a:t>Do you maintain free time and produce more? </a:t>
            </a:r>
          </a:p>
          <a:p>
            <a:pPr marL="228600" lvl="0" indent="-228600"/>
            <a:r>
              <a:rPr lang="en-US" dirty="0"/>
              <a:t>Or maintain production and increase free time? </a:t>
            </a:r>
          </a:p>
          <a:p>
            <a:pPr marL="228600" lvl="0" indent="-228600"/>
            <a:r>
              <a:rPr lang="en-US" dirty="0"/>
              <a:t>Or some combination of the two? Or something else entirely?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2539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6" descr="figure-03-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5663" y="0"/>
            <a:ext cx="104806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163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Example (continued)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Suppose initially at point A where MRS = MRT (next slide)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Shift to point E, maintaining MRS = MRT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Result (in this case) is more grain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 more free time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And higher well-being (higher indifference curve)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This combines </a:t>
            </a:r>
            <a:r>
              <a:rPr lang="en-US" dirty="0">
                <a:solidFill>
                  <a:srgbClr val="FF0000"/>
                </a:solidFill>
              </a:rPr>
              <a:t>income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substitution effects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Work is more rewarding so more incentive to work (substitution)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But income is higher so can afford more free time (income)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Can we separate these effects conceptually?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40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7" descr="figure-03-14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7138" y="0"/>
            <a:ext cx="97361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219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48" descr="figure-03-14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7138" y="0"/>
            <a:ext cx="97361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0124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49" descr="figure-03-14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7138" y="0"/>
            <a:ext cx="97361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7232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50" descr="figure-03-14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7138" y="0"/>
            <a:ext cx="97361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757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Hours of work and economic growth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Budget constraints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Income and substitution effects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 model in real life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Changes in working hours over time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Differences in working hours among countries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 Reading: </a:t>
            </a:r>
            <a:r>
              <a:rPr lang="en-US" i="1" dirty="0">
                <a:solidFill>
                  <a:srgbClr val="FF0000"/>
                </a:solidFill>
              </a:rPr>
              <a:t>The Economy</a:t>
            </a:r>
            <a:r>
              <a:rPr lang="en-US" i="1" dirty="0"/>
              <a:t> </a:t>
            </a:r>
            <a:r>
              <a:rPr lang="en-US" dirty="0"/>
              <a:t>Units 3.6-3.11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A Pure Income Effect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Suppose hourly wage is $15, so 16 hours work (8 hours free) yields $240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And 8 hours work (16 hours free) yields $120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And no hours work (24 hours free) yields nothing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feasible frontier </a:t>
            </a:r>
            <a:r>
              <a:rPr lang="en-US" dirty="0"/>
              <a:t>is then a straight line (next slide)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Given preferences, choose point at highest indifference curve, MRS = MRT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Solution (given these preferences) is about 18 hours free (6 hours work)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Which yields $90 for consumption (see point </a:t>
            </a:r>
            <a:r>
              <a:rPr lang="en-US" b="1" dirty="0"/>
              <a:t>A </a:t>
            </a:r>
            <a:r>
              <a:rPr lang="en-US" dirty="0"/>
              <a:t>on slide)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4900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51" descr="figure-03-15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0413" y="0"/>
            <a:ext cx="106695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3227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3" descr="figure-03-15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0413" y="0"/>
            <a:ext cx="106695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8607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54" descr="figure-03-15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206" y="0"/>
            <a:ext cx="106695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3672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A Pure Income Effect (continued)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Now suppose your receive $50 payment independent of work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For example: universal basic income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What happens to the feasible frontier?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How does the optimal choice change?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Can afford more consumption and/or more free time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Is it possible that you choose less free time and lots more consumption?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Depends on preferences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1714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55" descr="figure-03-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925" y="0"/>
            <a:ext cx="1008856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3235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56" descr="figure-03-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1725" y="0"/>
            <a:ext cx="998696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1073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Changes in Wages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Now suppose no extra cash income, but wages rise to $25 per hour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Effectively you have more income (can get more for same work)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But now there is also a </a:t>
            </a:r>
            <a:r>
              <a:rPr lang="en-US" dirty="0">
                <a:solidFill>
                  <a:srgbClr val="FF0000"/>
                </a:solidFill>
              </a:rPr>
              <a:t>substitution effect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Free time has become more </a:t>
            </a:r>
            <a:r>
              <a:rPr lang="en-US" dirty="0">
                <a:solidFill>
                  <a:srgbClr val="FF0000"/>
                </a:solidFill>
              </a:rPr>
              <a:t>costly</a:t>
            </a:r>
            <a:r>
              <a:rPr lang="en-US" dirty="0"/>
              <a:t> (need to give up more in wages)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Suppose you switch to point D (next slides)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This combines both income and substitution effects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Can we separate the two?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5908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58" descr="figure-03-19-b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5388" y="0"/>
            <a:ext cx="97996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68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59" descr="figure-03-19-b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5388" y="0"/>
            <a:ext cx="97996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420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Rising Income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When incomes rise, consumption patterns change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This is true for individuals, families, and countries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At low income, food and shelter take up most of expenditure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As incomes rise, both quantity and variety of consumption increases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But richer countries also have higher wages on average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Do people work more hours since </a:t>
            </a:r>
            <a:r>
              <a:rPr lang="en-US" dirty="0">
                <a:solidFill>
                  <a:srgbClr val="FF0000"/>
                </a:solidFill>
              </a:rPr>
              <a:t>opportunity cost </a:t>
            </a:r>
            <a:r>
              <a:rPr lang="en-US" dirty="0"/>
              <a:t>of free time is higher?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Or do people work fewer hours since free time itself is more </a:t>
            </a:r>
            <a:r>
              <a:rPr lang="en-US" dirty="0">
                <a:solidFill>
                  <a:srgbClr val="FF0000"/>
                </a:solidFill>
              </a:rPr>
              <a:t>valuable</a:t>
            </a:r>
            <a:r>
              <a:rPr lang="en-US" dirty="0"/>
              <a:t>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Answer depends on strength of </a:t>
            </a:r>
            <a:r>
              <a:rPr lang="en-US" dirty="0">
                <a:solidFill>
                  <a:srgbClr val="FF0000"/>
                </a:solidFill>
              </a:rPr>
              <a:t>income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substitution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05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Income and Substitution Effects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Point D lies on a higher indifference curve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Suppose you could get there with cash payment rather than wage change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How much extra income would it take?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Consider point C, which would be optimal under sufficient cash payment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If you got just enough cash to get to higher curve without wage change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Compare free time at C with free time at A (</a:t>
            </a:r>
            <a:r>
              <a:rPr lang="en-US" dirty="0">
                <a:solidFill>
                  <a:srgbClr val="FF0000"/>
                </a:solidFill>
              </a:rPr>
              <a:t>income effect</a:t>
            </a:r>
            <a:r>
              <a:rPr lang="en-US" dirty="0"/>
              <a:t>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Compare free time at D with free time at C (</a:t>
            </a:r>
            <a:r>
              <a:rPr lang="en-US" dirty="0">
                <a:solidFill>
                  <a:srgbClr val="FF0000"/>
                </a:solidFill>
              </a:rPr>
              <a:t>substitution effect</a:t>
            </a:r>
            <a:r>
              <a:rPr lang="en-US" dirty="0"/>
              <a:t>)</a:t>
            </a:r>
          </a:p>
          <a:p>
            <a:pPr marL="228600" indent="-228600"/>
            <a:r>
              <a:rPr lang="en-US" dirty="0"/>
              <a:t>Compare free time at D with free time at A (</a:t>
            </a:r>
            <a:r>
              <a:rPr lang="en-US" dirty="0">
                <a:solidFill>
                  <a:srgbClr val="FF0000"/>
                </a:solidFill>
              </a:rPr>
              <a:t>overall effect</a:t>
            </a:r>
            <a:r>
              <a:rPr lang="en-US" dirty="0"/>
              <a:t>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1840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60" descr="figure-03-19-b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5388" y="0"/>
            <a:ext cx="97996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8141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61" descr="figure-03-19-b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5388" y="0"/>
            <a:ext cx="97996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96519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62" descr="figure-03-19-b-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5388" y="0"/>
            <a:ext cx="97996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5660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63" descr="figure-03-19-b-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5388" y="0"/>
            <a:ext cx="97996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5954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Historical Data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History suggests over the long run, income effect dominates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Free time rises overall, though substitution effect limits extent of rise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And preferences differ across countries (indifference curves cross)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But unmistakable decline in </a:t>
            </a:r>
            <a:r>
              <a:rPr lang="en-US" dirty="0">
                <a:solidFill>
                  <a:srgbClr val="FF0000"/>
                </a:solidFill>
              </a:rPr>
              <a:t>lifetime working hours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Lower hours per week, earlier retirement, elimination of child labor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Much of these due to changes in </a:t>
            </a:r>
            <a:r>
              <a:rPr lang="en-US" dirty="0">
                <a:solidFill>
                  <a:srgbClr val="FF0000"/>
                </a:solidFill>
              </a:rPr>
              <a:t>laws</a:t>
            </a:r>
            <a:r>
              <a:rPr lang="en-US" dirty="0"/>
              <a:t> and the balance of </a:t>
            </a:r>
            <a:r>
              <a:rPr lang="en-US" dirty="0">
                <a:solidFill>
                  <a:srgbClr val="FF0000"/>
                </a:solidFill>
              </a:rPr>
              <a:t>power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Some due to preferences and income effects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0705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64" descr="figure-03-20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9700"/>
            <a:ext cx="12192000" cy="657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8367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65" descr="figure-03-20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9700"/>
            <a:ext cx="12192000" cy="657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6243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66" descr="figure-03-20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9700"/>
            <a:ext cx="12192000" cy="657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46935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67" descr="figure-03-20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9700"/>
            <a:ext cx="12192000" cy="657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018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 dirty="0"/>
              <a:t>Prosperity and Hours Worked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64315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68" descr="figure-03-20-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9700"/>
            <a:ext cx="12192000" cy="657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0564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69" descr="figure-03-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4313"/>
            <a:ext cx="12192000" cy="6429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08005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70" descr="figure-03-23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4938"/>
            <a:ext cx="12192000" cy="6588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01474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71" descr="figure-03-23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4938"/>
            <a:ext cx="12192000" cy="6588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86983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72" descr="figure-03-23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4938"/>
            <a:ext cx="12192000" cy="6588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9025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74" descr="figure-03-exercise-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80975"/>
            <a:ext cx="12192000" cy="6494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263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 descr="figure-03-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36550"/>
            <a:ext cx="12192000" cy="61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 descr="figure-03-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1925"/>
            <a:ext cx="12192000" cy="6532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Productivity Increases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Incomes rise, in part, through greater </a:t>
            </a:r>
            <a:r>
              <a:rPr lang="en-US" dirty="0">
                <a:solidFill>
                  <a:srgbClr val="FF0000"/>
                </a:solidFill>
              </a:rPr>
              <a:t>productivity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Improvements in </a:t>
            </a:r>
            <a:r>
              <a:rPr lang="en-US" dirty="0">
                <a:solidFill>
                  <a:srgbClr val="FF0000"/>
                </a:solidFill>
              </a:rPr>
              <a:t>technology</a:t>
            </a:r>
            <a:r>
              <a:rPr lang="en-US" dirty="0"/>
              <a:t>, greater </a:t>
            </a:r>
            <a:r>
              <a:rPr lang="en-US" dirty="0">
                <a:solidFill>
                  <a:srgbClr val="FF0000"/>
                </a:solidFill>
              </a:rPr>
              <a:t>automation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This means an upward shift in the </a:t>
            </a:r>
            <a:r>
              <a:rPr lang="en-US" dirty="0">
                <a:solidFill>
                  <a:srgbClr val="FF0000"/>
                </a:solidFill>
              </a:rPr>
              <a:t>production function</a:t>
            </a:r>
            <a:r>
              <a:rPr lang="en-US" dirty="0"/>
              <a:t>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Equivalently, an upward shift in the </a:t>
            </a:r>
            <a:r>
              <a:rPr lang="en-US" dirty="0">
                <a:solidFill>
                  <a:srgbClr val="FF0000"/>
                </a:solidFill>
              </a:rPr>
              <a:t>feasible frontier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Allowing a more preferred allocation to be attained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Equivalently, allowing a higher </a:t>
            </a:r>
            <a:r>
              <a:rPr lang="en-US" dirty="0">
                <a:solidFill>
                  <a:srgbClr val="FF0000"/>
                </a:solidFill>
              </a:rPr>
              <a:t>indifference curve </a:t>
            </a:r>
            <a:r>
              <a:rPr lang="en-US" dirty="0"/>
              <a:t>to be reached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074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Example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Input is labor, output is grain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Initially 12 hours of labor produces 64 units of grain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After </a:t>
            </a:r>
            <a:r>
              <a:rPr lang="en-US" dirty="0">
                <a:solidFill>
                  <a:srgbClr val="FF0000"/>
                </a:solidFill>
              </a:rPr>
              <a:t>rise in productivity</a:t>
            </a:r>
            <a:r>
              <a:rPr lang="en-US" dirty="0"/>
              <a:t>, 12 hours produces 74 units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And to get 64 units takes just 8 hours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Do you maintain hours and produce more?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Or maintain production and reduce hours?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Or some combination of the two? Or something else entirely?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863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42" descr="figure-03-12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5663" y="0"/>
            <a:ext cx="104806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86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RE 2">
      <a:dk1>
        <a:srgbClr val="414141"/>
      </a:dk1>
      <a:lt1>
        <a:srgbClr val="FFFFFF"/>
      </a:lt1>
      <a:dk2>
        <a:srgbClr val="51514D"/>
      </a:dk2>
      <a:lt2>
        <a:srgbClr val="E7E6E6"/>
      </a:lt2>
      <a:accent1>
        <a:srgbClr val="F0595B"/>
      </a:accent1>
      <a:accent2>
        <a:srgbClr val="6FC9C1"/>
      </a:accent2>
      <a:accent3>
        <a:srgbClr val="F58261"/>
      </a:accent3>
      <a:accent4>
        <a:srgbClr val="A0D187"/>
      </a:accent4>
      <a:accent5>
        <a:srgbClr val="FDBE69"/>
      </a:accent5>
      <a:accent6>
        <a:srgbClr val="BC88AE"/>
      </a:accent6>
      <a:hlink>
        <a:srgbClr val="F0595B"/>
      </a:hlink>
      <a:folHlink>
        <a:srgbClr val="BC7E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837</Words>
  <Application>Microsoft Macintosh PowerPoint</Application>
  <PresentationFormat>Widescreen</PresentationFormat>
  <Paragraphs>152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Palatino Linotype</vt:lpstr>
      <vt:lpstr>Calibri</vt:lpstr>
      <vt:lpstr>Arial</vt:lpstr>
      <vt:lpstr>Source Sans Pro Black</vt:lpstr>
      <vt:lpstr>Source Sans Pro SemiBold</vt:lpstr>
      <vt:lpstr>Office Theme</vt:lpstr>
      <vt:lpstr>Income and Substitution Effects</vt:lpstr>
      <vt:lpstr>Overview</vt:lpstr>
      <vt:lpstr>Rising Income</vt:lpstr>
      <vt:lpstr>Prosperity and Hours Worked</vt:lpstr>
      <vt:lpstr>PowerPoint Presentation</vt:lpstr>
      <vt:lpstr>PowerPoint Presentation</vt:lpstr>
      <vt:lpstr>Productivity Increases</vt:lpstr>
      <vt:lpstr>Example</vt:lpstr>
      <vt:lpstr>PowerPoint Presentation</vt:lpstr>
      <vt:lpstr>PowerPoint Presentation</vt:lpstr>
      <vt:lpstr>PowerPoint Presentation</vt:lpstr>
      <vt:lpstr>PowerPoint Presentation</vt:lpstr>
      <vt:lpstr>Example (continued)</vt:lpstr>
      <vt:lpstr>PowerPoint Presentation</vt:lpstr>
      <vt:lpstr>Example (continued)</vt:lpstr>
      <vt:lpstr>PowerPoint Presentation</vt:lpstr>
      <vt:lpstr>PowerPoint Presentation</vt:lpstr>
      <vt:lpstr>PowerPoint Presentation</vt:lpstr>
      <vt:lpstr>PowerPoint Presentation</vt:lpstr>
      <vt:lpstr>A Pure Income Effect</vt:lpstr>
      <vt:lpstr>PowerPoint Presentation</vt:lpstr>
      <vt:lpstr>PowerPoint Presentation</vt:lpstr>
      <vt:lpstr>PowerPoint Presentation</vt:lpstr>
      <vt:lpstr>A Pure Income Effect (continued)</vt:lpstr>
      <vt:lpstr>PowerPoint Presentation</vt:lpstr>
      <vt:lpstr>PowerPoint Presentation</vt:lpstr>
      <vt:lpstr>Changes in Wages</vt:lpstr>
      <vt:lpstr>PowerPoint Presentation</vt:lpstr>
      <vt:lpstr>PowerPoint Presentation</vt:lpstr>
      <vt:lpstr>Income and Substitution Effects</vt:lpstr>
      <vt:lpstr>PowerPoint Presentation</vt:lpstr>
      <vt:lpstr>PowerPoint Presentation</vt:lpstr>
      <vt:lpstr>PowerPoint Presentation</vt:lpstr>
      <vt:lpstr>PowerPoint Presentation</vt:lpstr>
      <vt:lpstr>Historical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Attwell</dc:creator>
  <cp:lastModifiedBy>Rajiv Sethi</cp:lastModifiedBy>
  <cp:revision>14</cp:revision>
  <dcterms:created xsi:type="dcterms:W3CDTF">2017-10-09T10:02:31Z</dcterms:created>
  <dcterms:modified xsi:type="dcterms:W3CDTF">2021-10-03T02:41:11Z</dcterms:modified>
</cp:coreProperties>
</file>