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348" r:id="rId2"/>
    <p:sldId id="315" r:id="rId3"/>
    <p:sldId id="259" r:id="rId4"/>
    <p:sldId id="316" r:id="rId5"/>
    <p:sldId id="317" r:id="rId6"/>
    <p:sldId id="262" r:id="rId7"/>
    <p:sldId id="391" r:id="rId8"/>
    <p:sldId id="263" r:id="rId9"/>
    <p:sldId id="401" r:id="rId10"/>
    <p:sldId id="264" r:id="rId11"/>
    <p:sldId id="413" r:id="rId12"/>
    <p:sldId id="402" r:id="rId13"/>
    <p:sldId id="265" r:id="rId14"/>
    <p:sldId id="266" r:id="rId15"/>
    <p:sldId id="268" r:id="rId16"/>
    <p:sldId id="269" r:id="rId17"/>
    <p:sldId id="414" r:id="rId18"/>
    <p:sldId id="403" r:id="rId19"/>
    <p:sldId id="329" r:id="rId20"/>
    <p:sldId id="405" r:id="rId21"/>
    <p:sldId id="406" r:id="rId22"/>
    <p:sldId id="407" r:id="rId23"/>
    <p:sldId id="409" r:id="rId24"/>
    <p:sldId id="415" r:id="rId25"/>
    <p:sldId id="410" r:id="rId26"/>
    <p:sldId id="418" r:id="rId27"/>
    <p:sldId id="419" r:id="rId28"/>
    <p:sldId id="411" r:id="rId29"/>
    <p:sldId id="417" r:id="rId30"/>
    <p:sldId id="271" r:id="rId31"/>
    <p:sldId id="272" r:id="rId32"/>
    <p:sldId id="422" r:id="rId33"/>
    <p:sldId id="423" r:id="rId34"/>
    <p:sldId id="424" r:id="rId35"/>
    <p:sldId id="425" r:id="rId36"/>
    <p:sldId id="426" r:id="rId37"/>
    <p:sldId id="421" r:id="rId38"/>
    <p:sldId id="323" r:id="rId39"/>
    <p:sldId id="324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Palatino Linotype" panose="02040502050505030304" pitchFamily="18" charset="0"/>
      <p:regular r:id="rId46"/>
      <p:bold r:id="rId47"/>
      <p:italic r:id="rId48"/>
      <p:boldItalic r:id="rId49"/>
    </p:embeddedFont>
    <p:embeddedFont>
      <p:font typeface="Source Sans Pro Black" panose="020B0503030403020204" pitchFamily="34" charset="0"/>
      <p:bold r:id="rId50"/>
      <p:italic r:id="rId51"/>
      <p:boldItalic r:id="rId52"/>
    </p:embeddedFont>
    <p:embeddedFont>
      <p:font typeface="Source Sans Pro SemiBold" panose="020B05030304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WpNg7/2fpVYYpQYhi3KIRFQF8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Tong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customschemas.google.com/relationships/presentationmetadata" Target="meta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37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98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249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84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132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736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305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80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916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71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343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392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8101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591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50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74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1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23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226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54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0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34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Introduction to the Theory of Games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October 4,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 descr="figure-04-02-b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54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Best Responses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019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For each strategy chosen by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, Anil has a </a:t>
            </a:r>
            <a:r>
              <a:rPr lang="en-US" dirty="0">
                <a:solidFill>
                  <a:srgbClr val="FF0000"/>
                </a:solidFill>
              </a:rPr>
              <a:t>best response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Example: if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chooses rice, Anil’s best response is cassava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Similarly, for each strategy chosen by Anil,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has a best response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Let’s identify all best responses (Anil with bullet,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with open circle)</a:t>
            </a:r>
          </a:p>
        </p:txBody>
      </p:sp>
    </p:spTree>
    <p:extLst>
      <p:ext uri="{BB962C8B-B14F-4D97-AF65-F5344CB8AC3E}">
        <p14:creationId xmlns:p14="http://schemas.microsoft.com/office/powerpoint/2010/main" val="44725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 descr="figure-04-02-b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34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 descr="figure-04-02-b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52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 descr="figure-04-02-b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58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 descr="figure-04-02-b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51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Dominant Strategies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35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In Case A, each player’s best response is always the same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Anil’s best response is always cassava, </a:t>
            </a:r>
            <a:r>
              <a:rPr lang="en-US" dirty="0" err="1">
                <a:solidFill>
                  <a:schemeClr val="tx1"/>
                </a:solidFill>
              </a:rPr>
              <a:t>Bala’s</a:t>
            </a:r>
            <a:r>
              <a:rPr lang="en-US" dirty="0">
                <a:solidFill>
                  <a:schemeClr val="tx1"/>
                </a:solidFill>
              </a:rPr>
              <a:t> best response is always rice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In this case we say that both players have a (strictly) </a:t>
            </a:r>
            <a:r>
              <a:rPr lang="en-US" dirty="0">
                <a:solidFill>
                  <a:srgbClr val="FF0000"/>
                </a:solidFill>
              </a:rPr>
              <a:t>dominant strategy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 dominant strategy is a best response to 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>
                <a:solidFill>
                  <a:schemeClr val="tx1"/>
                </a:solidFill>
              </a:rPr>
              <a:t> opponent strategy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If both players choose dominant strategies we have an </a:t>
            </a:r>
            <a:r>
              <a:rPr lang="en-US" dirty="0">
                <a:solidFill>
                  <a:srgbClr val="FF0000"/>
                </a:solidFill>
              </a:rPr>
              <a:t>equilibrium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This is called a </a:t>
            </a:r>
            <a:r>
              <a:rPr lang="en-US" dirty="0">
                <a:solidFill>
                  <a:srgbClr val="FF0000"/>
                </a:solidFill>
              </a:rPr>
              <a:t>dominant strategy equilibrium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There can be at most one dominant strategy equilibrium in a game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So in Case A, game theory predicts the ideal outcome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What about Case B?</a:t>
            </a:r>
          </a:p>
        </p:txBody>
      </p:sp>
    </p:spTree>
    <p:extLst>
      <p:ext uri="{BB962C8B-B14F-4D97-AF65-F5344CB8AC3E}">
        <p14:creationId xmlns:p14="http://schemas.microsoft.com/office/powerpoint/2010/main" val="240479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5" descr="figure-04-mcq-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96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Modeling strategic interactions as games</a:t>
            </a:r>
          </a:p>
          <a:p>
            <a:pPr marL="457200" indent="-457200"/>
            <a:r>
              <a:rPr lang="en-US" dirty="0"/>
              <a:t>Strategies and payoffs</a:t>
            </a:r>
          </a:p>
          <a:p>
            <a:pPr marL="457200" indent="-457200"/>
            <a:r>
              <a:rPr lang="en-US" dirty="0"/>
              <a:t>Dominant strategies</a:t>
            </a:r>
          </a:p>
          <a:p>
            <a:pPr marL="457200" indent="-457200"/>
            <a:r>
              <a:rPr lang="en-US" dirty="0"/>
              <a:t>Best responses</a:t>
            </a:r>
          </a:p>
          <a:p>
            <a:pPr marL="457200" indent="-457200"/>
            <a:r>
              <a:rPr lang="en-US" dirty="0"/>
              <a:t>Nash equilibrium</a:t>
            </a:r>
          </a:p>
          <a:p>
            <a:pPr indent="-457200"/>
            <a:r>
              <a:rPr lang="en-US" dirty="0"/>
              <a:t>Pareto-Efficiency</a:t>
            </a:r>
          </a:p>
          <a:p>
            <a:pPr indent="-457200"/>
            <a:r>
              <a:rPr lang="en-US" dirty="0"/>
              <a:t>Coordination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i="1" dirty="0">
                <a:solidFill>
                  <a:srgbClr val="FF0000"/>
                </a:solidFill>
              </a:rPr>
              <a:t>The Economy</a:t>
            </a:r>
            <a:r>
              <a:rPr lang="en-US" i="1" dirty="0"/>
              <a:t> </a:t>
            </a:r>
            <a:r>
              <a:rPr lang="en-US" dirty="0"/>
              <a:t>Unit 4 Introduction, 4.1 to 4.3</a:t>
            </a:r>
          </a:p>
        </p:txBody>
      </p:sp>
    </p:spTree>
    <p:extLst>
      <p:ext uri="{BB962C8B-B14F-4D97-AF65-F5344CB8AC3E}">
        <p14:creationId xmlns:p14="http://schemas.microsoft.com/office/powerpoint/2010/main" val="172209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4-15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0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4-15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6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4-15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5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4-15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30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Nash Equilibrium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96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In Case B, neither player has a dominant strategy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For each player, cassava is a best response to rice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And rice is a best response to cassava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So what does game theory predict?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Consider a </a:t>
            </a:r>
            <a:r>
              <a:rPr lang="en-US" dirty="0">
                <a:solidFill>
                  <a:srgbClr val="FF0000"/>
                </a:solidFill>
              </a:rPr>
              <a:t>profile of strategies</a:t>
            </a:r>
            <a:r>
              <a:rPr lang="en-US" dirty="0">
                <a:solidFill>
                  <a:schemeClr val="tx1"/>
                </a:solidFill>
              </a:rPr>
              <a:t>, one for each player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Example: (Cassava, Rice) is a strategy profile, as is (Rice, Rice)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Profile is a </a:t>
            </a:r>
            <a:r>
              <a:rPr lang="en-US" dirty="0">
                <a:solidFill>
                  <a:srgbClr val="FF0000"/>
                </a:solidFill>
              </a:rPr>
              <a:t>Nash equilibrium </a:t>
            </a:r>
            <a:r>
              <a:rPr lang="en-US" dirty="0">
                <a:solidFill>
                  <a:schemeClr val="tx1"/>
                </a:solidFill>
              </a:rPr>
              <a:t>if each strategy is best response to the other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No player has incentive to </a:t>
            </a:r>
            <a:r>
              <a:rPr lang="en-US" dirty="0">
                <a:solidFill>
                  <a:srgbClr val="FF0000"/>
                </a:solidFill>
              </a:rPr>
              <a:t>deviate unilaterally </a:t>
            </a:r>
            <a:r>
              <a:rPr lang="en-US" dirty="0">
                <a:solidFill>
                  <a:schemeClr val="tx1"/>
                </a:solidFill>
              </a:rPr>
              <a:t>from a Nash equilibrium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How many Nash equilibria are there in Case B?</a:t>
            </a:r>
          </a:p>
        </p:txBody>
      </p:sp>
    </p:spTree>
    <p:extLst>
      <p:ext uri="{BB962C8B-B14F-4D97-AF65-F5344CB8AC3E}">
        <p14:creationId xmlns:p14="http://schemas.microsoft.com/office/powerpoint/2010/main" val="34343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4-15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Pareto-Efficiency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7148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In both cases, the strategy profile (cassava, rice) is best for both players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Each specializes where they have advantage, each gets payoff 4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No other profile leaves them both better off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 profile is </a:t>
            </a:r>
            <a:r>
              <a:rPr lang="en-US" dirty="0">
                <a:solidFill>
                  <a:schemeClr val="accent1"/>
                </a:solidFill>
              </a:rPr>
              <a:t>Pareto-inefficient </a:t>
            </a:r>
            <a:r>
              <a:rPr lang="en-US" dirty="0">
                <a:solidFill>
                  <a:schemeClr val="tx1"/>
                </a:solidFill>
              </a:rPr>
              <a:t>if there’s an alternative that all prefer, or that some prefer and others like just as much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If there’s no such alternative, then the profile is </a:t>
            </a:r>
            <a:r>
              <a:rPr lang="en-US" dirty="0">
                <a:solidFill>
                  <a:srgbClr val="FF0000"/>
                </a:solidFill>
              </a:rPr>
              <a:t>Pareto efficient</a:t>
            </a:r>
            <a:endParaRPr lang="en-US" dirty="0">
              <a:solidFill>
                <a:schemeClr val="tx1"/>
              </a:solidFill>
            </a:endParaRP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 profile (cassava, rise) in this example is Pareto-efficient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In Case A, this also happens to be the unique Nash equilibrium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In Case B, there’s also a second equilibrium that’s inefficient</a:t>
            </a:r>
            <a:endParaRPr lang="en-US" dirty="0">
              <a:solidFill>
                <a:srgbClr val="FF0000"/>
              </a:solidFill>
            </a:endParaRPr>
          </a:p>
          <a:p>
            <a:pPr indent="-4572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14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We have seen that a Pareto-inefficient equilibrium can exist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But in Case B, the Pareto-efficient profile is also an equilibrium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Can it be that case that a unique equilibrium is inefficient?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Can a dominant strategy equilibrium be inefficient?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 following example shows that the answer to both questions is yes</a:t>
            </a:r>
          </a:p>
          <a:p>
            <a:pPr indent="-4572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7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Strategic Interactions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 descr="figure-04-03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8563" y="0"/>
            <a:ext cx="72548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384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 descr="figure-04-03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758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figure-05-01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3213"/>
            <a:ext cx="12192000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2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 descr="figure-05-01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3213"/>
            <a:ext cx="12192000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622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 descr="figure-05-01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3213"/>
            <a:ext cx="12192000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332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 descr="figure-05-01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3213"/>
            <a:ext cx="12192000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088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 descr="figure-05-01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3213"/>
            <a:ext cx="12192000" cy="625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70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Some situations require players to choose compatible actions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Example: Driving on the left or right of the street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Example: Using the same matching platform (job search, dating, etc.)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Example: Using the same programming language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Such </a:t>
            </a:r>
            <a:r>
              <a:rPr lang="en-US" dirty="0">
                <a:solidFill>
                  <a:srgbClr val="FF0000"/>
                </a:solidFill>
              </a:rPr>
              <a:t>coordination games </a:t>
            </a:r>
            <a:r>
              <a:rPr lang="en-US" dirty="0">
                <a:solidFill>
                  <a:schemeClr val="tx1"/>
                </a:solidFill>
              </a:rPr>
              <a:t>have multiple Nash equilibria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Even if all are efficient, players may prefer different equilibria</a:t>
            </a:r>
          </a:p>
          <a:p>
            <a:pPr indent="-4572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8" descr="figure-04-16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863" y="0"/>
            <a:ext cx="72786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325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9" descr="figure-04-16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6550"/>
            <a:ext cx="12192000" cy="618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66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Strategic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/>
              <a:t>Some decisions require us to reason about the reasoning of others</a:t>
            </a:r>
          </a:p>
          <a:p>
            <a:pPr indent="-457200"/>
            <a:r>
              <a:rPr lang="en-US" dirty="0"/>
              <a:t>Whether an action is a good or bad idea may depend on actions of others</a:t>
            </a:r>
          </a:p>
          <a:p>
            <a:pPr indent="-457200"/>
            <a:r>
              <a:rPr lang="en-US" dirty="0"/>
              <a:t>Interactions of this kind are </a:t>
            </a:r>
            <a:r>
              <a:rPr lang="en-US" dirty="0">
                <a:solidFill>
                  <a:srgbClr val="FF0000"/>
                </a:solidFill>
              </a:rPr>
              <a:t>strategic</a:t>
            </a:r>
            <a:endParaRPr lang="en-US" dirty="0"/>
          </a:p>
          <a:p>
            <a:pPr indent="-457200"/>
            <a:r>
              <a:rPr lang="en-US" dirty="0"/>
              <a:t>Game theory is a language for analyzing such situations</a:t>
            </a:r>
          </a:p>
          <a:p>
            <a:pPr indent="-457200"/>
            <a:r>
              <a:rPr lang="en-US" dirty="0"/>
              <a:t>Example: consider earlier case of study time and grades</a:t>
            </a:r>
          </a:p>
          <a:p>
            <a:pPr indent="-457200"/>
            <a:r>
              <a:rPr lang="en-US" dirty="0"/>
              <a:t>If grades are curved, your grade depends on study times of others</a:t>
            </a:r>
          </a:p>
          <a:p>
            <a:pPr indent="-457200"/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</a:rPr>
              <a:t>spectrum auction </a:t>
            </a:r>
            <a:r>
              <a:rPr lang="en-US" dirty="0"/>
              <a:t>(companies bid for rights to transmit signals)</a:t>
            </a:r>
          </a:p>
          <a:p>
            <a:pPr indent="-457200"/>
            <a:r>
              <a:rPr lang="en-US" dirty="0"/>
              <a:t>Key components of a game: </a:t>
            </a:r>
            <a:r>
              <a:rPr lang="en-US" dirty="0">
                <a:solidFill>
                  <a:srgbClr val="FF0000"/>
                </a:solidFill>
              </a:rPr>
              <a:t>players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strategies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payoffs</a:t>
            </a:r>
          </a:p>
        </p:txBody>
      </p:sp>
    </p:spTree>
    <p:extLst>
      <p:ext uri="{BB962C8B-B14F-4D97-AF65-F5344CB8AC3E}">
        <p14:creationId xmlns:p14="http://schemas.microsoft.com/office/powerpoint/2010/main" val="34853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Two farmers: Anil and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endParaRPr lang="en-US" dirty="0">
              <a:solidFill>
                <a:schemeClr val="tx1"/>
              </a:solidFill>
            </a:endParaRP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Two crops: rice and cassava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If both produce the same crop, market glut, low prices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rgbClr val="FF0000"/>
                </a:solidFill>
              </a:rPr>
              <a:t>specialization</a:t>
            </a:r>
            <a:r>
              <a:rPr lang="en-US" dirty="0">
                <a:solidFill>
                  <a:schemeClr val="tx1"/>
                </a:solidFill>
              </a:rPr>
              <a:t> is better for both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Anil has </a:t>
            </a:r>
            <a:r>
              <a:rPr lang="en-US" dirty="0">
                <a:solidFill>
                  <a:srgbClr val="FF0000"/>
                </a:solidFill>
              </a:rPr>
              <a:t>absolute advantage </a:t>
            </a:r>
            <a:r>
              <a:rPr lang="en-US" dirty="0">
                <a:solidFill>
                  <a:schemeClr val="tx1"/>
                </a:solidFill>
              </a:rPr>
              <a:t>in cassava,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in rice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Ideal outcome: each specializes in accordance with advantage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Different outcome: each specializes in the wrong crop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Other outcomes: both produce same crop (either rice or cassava)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Choices are </a:t>
            </a:r>
            <a:r>
              <a:rPr lang="en-US" dirty="0">
                <a:solidFill>
                  <a:srgbClr val="FF0000"/>
                </a:solidFill>
              </a:rPr>
              <a:t>decentralized</a:t>
            </a:r>
            <a:r>
              <a:rPr lang="en-US" dirty="0">
                <a:solidFill>
                  <a:schemeClr val="tx1"/>
                </a:solidFill>
              </a:rPr>
              <a:t>, they don’t know what the other will choose</a:t>
            </a:r>
          </a:p>
        </p:txBody>
      </p:sp>
    </p:spTree>
    <p:extLst>
      <p:ext uri="{BB962C8B-B14F-4D97-AF65-F5344CB8AC3E}">
        <p14:creationId xmlns:p14="http://schemas.microsoft.com/office/powerpoint/2010/main" val="59828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figure-04-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2050" y="0"/>
            <a:ext cx="73263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15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If Anil grows cassava and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grows rice they each get 4 (ideal)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If Anil grows rice and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grows cassava they each get 2 (not so good)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What if they both grow the same crop? 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Consider two cases, A and B</a:t>
            </a:r>
          </a:p>
          <a:p>
            <a:pPr indent="-457200"/>
            <a:r>
              <a:rPr lang="en-US" dirty="0">
                <a:solidFill>
                  <a:srgbClr val="FF0000"/>
                </a:solidFill>
              </a:rPr>
              <a:t>Case A</a:t>
            </a:r>
            <a:r>
              <a:rPr lang="en-US" dirty="0">
                <a:solidFill>
                  <a:schemeClr val="tx1"/>
                </a:solidFill>
              </a:rPr>
              <a:t>: the payoffs are 3 and 1 (the one with advantage gets 3)</a:t>
            </a:r>
          </a:p>
          <a:p>
            <a:pPr indent="-457200"/>
            <a:r>
              <a:rPr lang="en-US" dirty="0">
                <a:solidFill>
                  <a:srgbClr val="FF0000"/>
                </a:solidFill>
              </a:rPr>
              <a:t>Case B</a:t>
            </a:r>
            <a:r>
              <a:rPr lang="en-US" dirty="0">
                <a:solidFill>
                  <a:schemeClr val="tx1"/>
                </a:solidFill>
              </a:rPr>
              <a:t>: the payoffs are 1 and 0 (the one with advantage gets 1)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Game theory makes very different predictions in these two cases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They are </a:t>
            </a:r>
            <a:r>
              <a:rPr lang="en-US" dirty="0">
                <a:solidFill>
                  <a:srgbClr val="FF0000"/>
                </a:solidFill>
              </a:rPr>
              <a:t>strategically different</a:t>
            </a:r>
            <a:r>
              <a:rPr lang="en-US" dirty="0">
                <a:solidFill>
                  <a:schemeClr val="tx1"/>
                </a:solidFill>
              </a:rPr>
              <a:t>: let’s see why, staring with Case A</a:t>
            </a:r>
          </a:p>
        </p:txBody>
      </p:sp>
    </p:spTree>
    <p:extLst>
      <p:ext uri="{BB962C8B-B14F-4D97-AF65-F5344CB8AC3E}">
        <p14:creationId xmlns:p14="http://schemas.microsoft.com/office/powerpoint/2010/main" val="76949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 descr="figure-04-0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4288" y="0"/>
            <a:ext cx="70818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0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Payoff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dirty="0">
                <a:solidFill>
                  <a:schemeClr val="tx1"/>
                </a:solidFill>
              </a:rPr>
              <a:t>Payoffs in two-player games can be shown using a </a:t>
            </a:r>
            <a:r>
              <a:rPr lang="en-US" dirty="0">
                <a:solidFill>
                  <a:srgbClr val="FF0000"/>
                </a:solidFill>
              </a:rPr>
              <a:t>matrix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One player chooses (the </a:t>
            </a:r>
            <a:r>
              <a:rPr lang="en-US" dirty="0">
                <a:solidFill>
                  <a:srgbClr val="FF0000"/>
                </a:solidFill>
              </a:rPr>
              <a:t>row player</a:t>
            </a:r>
            <a:r>
              <a:rPr lang="en-US" dirty="0">
                <a:solidFill>
                  <a:schemeClr val="tx1"/>
                </a:solidFill>
              </a:rPr>
              <a:t>) chooses a row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 other player (</a:t>
            </a:r>
            <a:r>
              <a:rPr lang="en-US" dirty="0">
                <a:solidFill>
                  <a:srgbClr val="FF0000"/>
                </a:solidFill>
              </a:rPr>
              <a:t>column player</a:t>
            </a:r>
            <a:r>
              <a:rPr lang="en-US" dirty="0">
                <a:solidFill>
                  <a:schemeClr val="tx1"/>
                </a:solidFill>
              </a:rPr>
              <a:t>) chooses a column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These choices pin down a cell in the matrix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And determine the payoffs to </a:t>
            </a:r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chemeClr val="tx1"/>
                </a:solidFill>
              </a:rPr>
              <a:t> players</a:t>
            </a:r>
          </a:p>
          <a:p>
            <a:pPr indent="-457200"/>
            <a:r>
              <a:rPr lang="en-US" dirty="0">
                <a:solidFill>
                  <a:schemeClr val="tx1"/>
                </a:solidFill>
              </a:rPr>
              <a:t>Suppose Anil is the row player, </a:t>
            </a:r>
            <a:r>
              <a:rPr lang="en-US" dirty="0" err="1">
                <a:solidFill>
                  <a:schemeClr val="tx1"/>
                </a:solidFill>
              </a:rPr>
              <a:t>Bala</a:t>
            </a:r>
            <a:r>
              <a:rPr lang="en-US" dirty="0">
                <a:solidFill>
                  <a:schemeClr val="tx1"/>
                </a:solidFill>
              </a:rPr>
              <a:t> is the column player</a:t>
            </a:r>
          </a:p>
        </p:txBody>
      </p:sp>
    </p:spTree>
    <p:extLst>
      <p:ext uri="{BB962C8B-B14F-4D97-AF65-F5344CB8AC3E}">
        <p14:creationId xmlns:p14="http://schemas.microsoft.com/office/powerpoint/2010/main" val="13616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879</Words>
  <Application>Microsoft Macintosh PowerPoint</Application>
  <PresentationFormat>Widescreen</PresentationFormat>
  <Paragraphs>107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Palatino Linotype</vt:lpstr>
      <vt:lpstr>Calibri</vt:lpstr>
      <vt:lpstr>Arial</vt:lpstr>
      <vt:lpstr>Source Sans Pro Black</vt:lpstr>
      <vt:lpstr>Source Sans Pro SemiBold</vt:lpstr>
      <vt:lpstr>Office Theme</vt:lpstr>
      <vt:lpstr>Introduction to the Theory of Games</vt:lpstr>
      <vt:lpstr>Overview</vt:lpstr>
      <vt:lpstr>Strategic Interactions</vt:lpstr>
      <vt:lpstr>Modeling Strategic Interactions</vt:lpstr>
      <vt:lpstr>Example</vt:lpstr>
      <vt:lpstr>PowerPoint Presentation</vt:lpstr>
      <vt:lpstr>Payoffs</vt:lpstr>
      <vt:lpstr>PowerPoint Presentation</vt:lpstr>
      <vt:lpstr>Payoff Matrices</vt:lpstr>
      <vt:lpstr>PowerPoint Presentation</vt:lpstr>
      <vt:lpstr>Best Responses</vt:lpstr>
      <vt:lpstr>Best Responses</vt:lpstr>
      <vt:lpstr>PowerPoint Presentation</vt:lpstr>
      <vt:lpstr>PowerPoint Presentation</vt:lpstr>
      <vt:lpstr>PowerPoint Presentation</vt:lpstr>
      <vt:lpstr>PowerPoint Presentation</vt:lpstr>
      <vt:lpstr>Dominant Strategies</vt:lpstr>
      <vt:lpstr>Dominant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Nash Equilibrium</vt:lpstr>
      <vt:lpstr>Nash Equilibrium</vt:lpstr>
      <vt:lpstr>PowerPoint Presentation</vt:lpstr>
      <vt:lpstr>Pareto-Efficiency</vt:lpstr>
      <vt:lpstr>Pareto Efficiency</vt:lpstr>
      <vt:lpstr>Equilibrium and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Coordination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27</cp:revision>
  <dcterms:created xsi:type="dcterms:W3CDTF">2017-10-09T10:02:31Z</dcterms:created>
  <dcterms:modified xsi:type="dcterms:W3CDTF">2021-10-03T02:41:03Z</dcterms:modified>
</cp:coreProperties>
</file>